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02"/>
  </p:notesMasterIdLst>
  <p:handoutMasterIdLst>
    <p:handoutMasterId r:id="rId103"/>
  </p:handoutMasterIdLst>
  <p:sldIdLst>
    <p:sldId id="256" r:id="rId2"/>
    <p:sldId id="487" r:id="rId3"/>
    <p:sldId id="481" r:id="rId4"/>
    <p:sldId id="306" r:id="rId5"/>
    <p:sldId id="273" r:id="rId6"/>
    <p:sldId id="482" r:id="rId7"/>
    <p:sldId id="483" r:id="rId8"/>
    <p:sldId id="486" r:id="rId9"/>
    <p:sldId id="484" r:id="rId10"/>
    <p:sldId id="300" r:id="rId11"/>
    <p:sldId id="277" r:id="rId12"/>
    <p:sldId id="305" r:id="rId13"/>
    <p:sldId id="294" r:id="rId14"/>
    <p:sldId id="295" r:id="rId15"/>
    <p:sldId id="297" r:id="rId16"/>
    <p:sldId id="485" r:id="rId17"/>
    <p:sldId id="259" r:id="rId18"/>
    <p:sldId id="260" r:id="rId19"/>
    <p:sldId id="293" r:id="rId20"/>
    <p:sldId id="298" r:id="rId21"/>
    <p:sldId id="261" r:id="rId22"/>
    <p:sldId id="262" r:id="rId23"/>
    <p:sldId id="304" r:id="rId24"/>
    <p:sldId id="263" r:id="rId25"/>
    <p:sldId id="264" r:id="rId26"/>
    <p:sldId id="265" r:id="rId27"/>
    <p:sldId id="266" r:id="rId28"/>
    <p:sldId id="267" r:id="rId29"/>
    <p:sldId id="268" r:id="rId30"/>
    <p:sldId id="269" r:id="rId31"/>
    <p:sldId id="270" r:id="rId32"/>
    <p:sldId id="413" r:id="rId33"/>
    <p:sldId id="488" r:id="rId34"/>
    <p:sldId id="374" r:id="rId35"/>
    <p:sldId id="375" r:id="rId36"/>
    <p:sldId id="376" r:id="rId37"/>
    <p:sldId id="377" r:id="rId38"/>
    <p:sldId id="415" r:id="rId39"/>
    <p:sldId id="450" r:id="rId40"/>
    <p:sldId id="379" r:id="rId41"/>
    <p:sldId id="380" r:id="rId42"/>
    <p:sldId id="381" r:id="rId43"/>
    <p:sldId id="382" r:id="rId44"/>
    <p:sldId id="383" r:id="rId45"/>
    <p:sldId id="384" r:id="rId46"/>
    <p:sldId id="386" r:id="rId47"/>
    <p:sldId id="387" r:id="rId48"/>
    <p:sldId id="388" r:id="rId49"/>
    <p:sldId id="448" r:id="rId50"/>
    <p:sldId id="390" r:id="rId51"/>
    <p:sldId id="391" r:id="rId52"/>
    <p:sldId id="392" r:id="rId53"/>
    <p:sldId id="393" r:id="rId54"/>
    <p:sldId id="476" r:id="rId55"/>
    <p:sldId id="477" r:id="rId56"/>
    <p:sldId id="480" r:id="rId57"/>
    <p:sldId id="475" r:id="rId58"/>
    <p:sldId id="467" r:id="rId59"/>
    <p:sldId id="468" r:id="rId60"/>
    <p:sldId id="469" r:id="rId61"/>
    <p:sldId id="470" r:id="rId62"/>
    <p:sldId id="457" r:id="rId63"/>
    <p:sldId id="458" r:id="rId64"/>
    <p:sldId id="459" r:id="rId65"/>
    <p:sldId id="460" r:id="rId66"/>
    <p:sldId id="461" r:id="rId67"/>
    <p:sldId id="462" r:id="rId68"/>
    <p:sldId id="463" r:id="rId69"/>
    <p:sldId id="464" r:id="rId70"/>
    <p:sldId id="465" r:id="rId71"/>
    <p:sldId id="466" r:id="rId72"/>
    <p:sldId id="471" r:id="rId73"/>
    <p:sldId id="445" r:id="rId74"/>
    <p:sldId id="446" r:id="rId75"/>
    <p:sldId id="422" r:id="rId76"/>
    <p:sldId id="423" r:id="rId77"/>
    <p:sldId id="424" r:id="rId78"/>
    <p:sldId id="425" r:id="rId79"/>
    <p:sldId id="426" r:id="rId80"/>
    <p:sldId id="427" r:id="rId81"/>
    <p:sldId id="428" r:id="rId82"/>
    <p:sldId id="429" r:id="rId83"/>
    <p:sldId id="430" r:id="rId84"/>
    <p:sldId id="453" r:id="rId85"/>
    <p:sldId id="431" r:id="rId86"/>
    <p:sldId id="432" r:id="rId87"/>
    <p:sldId id="433" r:id="rId88"/>
    <p:sldId id="434" r:id="rId89"/>
    <p:sldId id="435" r:id="rId90"/>
    <p:sldId id="436" r:id="rId91"/>
    <p:sldId id="437" r:id="rId92"/>
    <p:sldId id="438" r:id="rId93"/>
    <p:sldId id="439" r:id="rId94"/>
    <p:sldId id="440" r:id="rId95"/>
    <p:sldId id="455" r:id="rId96"/>
    <p:sldId id="441" r:id="rId97"/>
    <p:sldId id="442" r:id="rId98"/>
    <p:sldId id="443" r:id="rId99"/>
    <p:sldId id="456" r:id="rId100"/>
    <p:sldId id="447" r:id="rId10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55" autoAdjust="0"/>
    <p:restoredTop sz="88372" autoAdjust="0"/>
  </p:normalViewPr>
  <p:slideViewPr>
    <p:cSldViewPr>
      <p:cViewPr>
        <p:scale>
          <a:sx n="60" d="100"/>
          <a:sy n="60" d="100"/>
        </p:scale>
        <p:origin x="-3066" y="-1440"/>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notesViewPr>
    <p:cSldViewPr>
      <p:cViewPr varScale="1">
        <p:scale>
          <a:sx n="67" d="100"/>
          <a:sy n="67" d="100"/>
        </p:scale>
        <p:origin x="-2772"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5" Type="http://schemas.openxmlformats.org/officeDocument/2006/relationships/image" Target="../media/image20.wmf"/><Relationship Id="rId4"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6" rIns="96653" bIns="48326" rtlCol="0"/>
          <a:lstStyle>
            <a:lvl1pPr algn="l">
              <a:defRPr sz="1300"/>
            </a:lvl1pPr>
          </a:lstStyle>
          <a:p>
            <a:r>
              <a:rPr lang="en-US" dirty="0" err="1" smtClean="0"/>
              <a:t>Cees</a:t>
            </a:r>
            <a:r>
              <a:rPr lang="en-US" dirty="0" smtClean="0"/>
              <a:t> </a:t>
            </a:r>
            <a:r>
              <a:rPr lang="en-US" dirty="0" err="1" smtClean="0"/>
              <a:t>Snoek</a:t>
            </a:r>
            <a:r>
              <a:rPr lang="en-US" dirty="0" smtClean="0"/>
              <a:t> http://staff.science.uva.nl/~cgmsnoek</a:t>
            </a: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6" rIns="96653" bIns="48326" rtlCol="0"/>
          <a:lstStyle>
            <a:lvl1pPr algn="r">
              <a:defRPr sz="1300"/>
            </a:lvl1pPr>
          </a:lstStyle>
          <a:p>
            <a:fld id="{E3B47D85-89D4-465D-A85F-1A00C398C806}" type="datetimeFigureOut">
              <a:rPr lang="en-US" smtClean="0"/>
              <a:t>1/22/2014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6" rIns="96653" bIns="48326"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6" rIns="96653" bIns="48326" rtlCol="0" anchor="b"/>
          <a:lstStyle>
            <a:lvl1pPr algn="r">
              <a:defRPr sz="1300"/>
            </a:lvl1pPr>
          </a:lstStyle>
          <a:p>
            <a:fld id="{CCF31C1C-4DA4-461F-81E8-6652D89DCFBE}" type="slidenum">
              <a:rPr lang="en-US" smtClean="0"/>
              <a:t>‹#›</a:t>
            </a:fld>
            <a:endParaRPr lang="en-US"/>
          </a:p>
        </p:txBody>
      </p:sp>
    </p:spTree>
    <p:extLst>
      <p:ext uri="{BB962C8B-B14F-4D97-AF65-F5344CB8AC3E}">
        <p14:creationId xmlns:p14="http://schemas.microsoft.com/office/powerpoint/2010/main" val="3981071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6" rIns="96653" bIns="48326"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6" rIns="96653" bIns="48326" rtlCol="0"/>
          <a:lstStyle>
            <a:lvl1pPr algn="r">
              <a:defRPr sz="1300"/>
            </a:lvl1pPr>
          </a:lstStyle>
          <a:p>
            <a:fld id="{0A0D8B74-10E1-472C-9748-7167225693FB}" type="datetimeFigureOut">
              <a:rPr lang="en-US" smtClean="0"/>
              <a:t>1/22/2014</a:t>
            </a:fld>
            <a:endParaRPr lang="en-US"/>
          </a:p>
        </p:txBody>
      </p:sp>
      <p:sp>
        <p:nvSpPr>
          <p:cNvPr id="4" name="Slide Image Placeholder 3"/>
          <p:cNvSpPr>
            <a:spLocks noGrp="1" noRot="1" noChangeAspect="1"/>
          </p:cNvSpPr>
          <p:nvPr>
            <p:ph type="sldImg" idx="2"/>
          </p:nvPr>
        </p:nvSpPr>
        <p:spPr>
          <a:xfrm>
            <a:off x="1257300" y="720725"/>
            <a:ext cx="4802188" cy="3600450"/>
          </a:xfrm>
          <a:prstGeom prst="rect">
            <a:avLst/>
          </a:prstGeom>
          <a:noFill/>
          <a:ln w="12700">
            <a:solidFill>
              <a:prstClr val="black"/>
            </a:solidFill>
          </a:ln>
        </p:spPr>
        <p:txBody>
          <a:bodyPr vert="horz" lIns="96653" tIns="48326" rIns="96653" bIns="48326"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6" rIns="96653" bIns="483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6" rIns="96653"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6" rIns="96653" bIns="48326" rtlCol="0" anchor="b"/>
          <a:lstStyle>
            <a:lvl1pPr algn="r">
              <a:defRPr sz="1300"/>
            </a:lvl1pPr>
          </a:lstStyle>
          <a:p>
            <a:fld id="{DD58DDE1-E099-4547-910A-A9637AC87F6A}" type="slidenum">
              <a:rPr lang="en-US" smtClean="0"/>
              <a:t>‹#›</a:t>
            </a:fld>
            <a:endParaRPr lang="en-US"/>
          </a:p>
        </p:txBody>
      </p:sp>
    </p:spTree>
    <p:extLst>
      <p:ext uri="{BB962C8B-B14F-4D97-AF65-F5344CB8AC3E}">
        <p14:creationId xmlns:p14="http://schemas.microsoft.com/office/powerpoint/2010/main" val="664444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33BA63-4799-432A-BA85-548931964F86}" type="slidenum">
              <a:rPr lang="nl-NL" smtClean="0">
                <a:solidFill>
                  <a:prstClr val="black"/>
                </a:solidFill>
              </a:rPr>
              <a:pPr/>
              <a:t>1</a:t>
            </a:fld>
            <a:endParaRPr lang="nl-NL">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MultimediaN-GoldenVideo4</a:t>
            </a:r>
            <a:endParaRPr lang="en-US" dirty="0"/>
          </a:p>
        </p:txBody>
      </p:sp>
      <p:sp>
        <p:nvSpPr>
          <p:cNvPr id="4" name="Slide Number Placeholder 3"/>
          <p:cNvSpPr>
            <a:spLocks noGrp="1"/>
          </p:cNvSpPr>
          <p:nvPr>
            <p:ph type="sldNum" sz="quarter" idx="10"/>
          </p:nvPr>
        </p:nvSpPr>
        <p:spPr/>
        <p:txBody>
          <a:bodyPr/>
          <a:lstStyle/>
          <a:p>
            <a:fld id="{DD58DDE1-E099-4547-910A-A9637AC87F6A}" type="slidenum">
              <a:rPr lang="en-US" smtClean="0"/>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15360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3"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25BB4A-DBAC-4FA7-AA0D-9C4C2FDED33B}" type="slidenum">
              <a:rPr lang="en-US">
                <a:solidFill>
                  <a:srgbClr val="000000"/>
                </a:solidFill>
              </a:rPr>
              <a:pPr/>
              <a:t>25</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3"/>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823C7CF-B13B-4B6E-9B76-C97F0EC806D3}" type="slidenum">
              <a:rPr lang="en-US">
                <a:solidFill>
                  <a:srgbClr val="000000"/>
                </a:solidFill>
              </a:rPr>
              <a:pPr/>
              <a:t>27</a:t>
            </a:fld>
            <a:endParaRPr lang="en-US">
              <a:solidFill>
                <a:srgbClr val="000000"/>
              </a:solidFill>
            </a:endParaRPr>
          </a:p>
        </p:txBody>
      </p:sp>
      <p:sp>
        <p:nvSpPr>
          <p:cNvPr id="157698"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157699" name="Tijdelijke aanduiding voor notities 2"/>
          <p:cNvSpPr>
            <a:spLocks noGrp="1"/>
          </p:cNvSpPr>
          <p:nvPr>
            <p:ph type="body" idx="1"/>
          </p:nvPr>
        </p:nvSpPr>
        <p:spPr bwMode="auto">
          <a:xfrm>
            <a:off x="976562" y="4558599"/>
            <a:ext cx="5362081" cy="4323294"/>
          </a:xfrm>
          <a:noFill/>
        </p:spPr>
        <p:txBody>
          <a:bodyPr wrap="square" lIns="89194" tIns="44597" rIns="89194" bIns="44597" numCol="1" anchor="t" anchorCtr="0" compatLnSpc="1">
            <a:prstTxWarp prst="textNoShape">
              <a:avLst/>
            </a:prstTxWarp>
          </a:bodyPr>
          <a:lstStyle/>
          <a:p>
            <a:pPr defTabSz="921631">
              <a:spcBef>
                <a:spcPct val="0"/>
              </a:spcBef>
            </a:pPr>
            <a:endParaRPr lang="en-US" dirty="0" smtClean="0"/>
          </a:p>
        </p:txBody>
      </p:sp>
      <p:sp>
        <p:nvSpPr>
          <p:cNvPr id="157700" name="Tijdelijke aanduiding voor dianummer 3"/>
          <p:cNvSpPr txBox="1">
            <a:spLocks noGrp="1"/>
          </p:cNvSpPr>
          <p:nvPr/>
        </p:nvSpPr>
        <p:spPr bwMode="auto">
          <a:xfrm>
            <a:off x="4143427" y="9120172"/>
            <a:ext cx="3170138" cy="479539"/>
          </a:xfrm>
          <a:prstGeom prst="rect">
            <a:avLst/>
          </a:prstGeom>
          <a:noFill/>
          <a:ln w="9525">
            <a:noFill/>
            <a:miter lim="800000"/>
            <a:headEnd/>
            <a:tailEnd/>
          </a:ln>
        </p:spPr>
        <p:txBody>
          <a:bodyPr lIns="96618" tIns="48309" rIns="96618" bIns="48309" anchor="b"/>
          <a:lstStyle/>
          <a:p>
            <a:pPr algn="r" eaLnBrk="0" fontAlgn="base" hangingPunct="0">
              <a:spcBef>
                <a:spcPct val="0"/>
              </a:spcBef>
              <a:spcAft>
                <a:spcPct val="0"/>
              </a:spcAft>
            </a:pPr>
            <a:fld id="{03620A60-F841-45D6-AEA8-85AC19CF3398}" type="slidenum">
              <a:rPr lang="nl-NL" sz="1200" b="1">
                <a:solidFill>
                  <a:srgbClr val="0066FF"/>
                </a:solidFill>
              </a:rPr>
              <a:pPr algn="r" eaLnBrk="0" fontAlgn="base" hangingPunct="0">
                <a:spcBef>
                  <a:spcPct val="0"/>
                </a:spcBef>
                <a:spcAft>
                  <a:spcPct val="0"/>
                </a:spcAft>
              </a:pPr>
              <a:t>27</a:t>
            </a:fld>
            <a:endParaRPr lang="nl-NL" sz="1200" b="1" dirty="0">
              <a:solidFill>
                <a:srgbClr val="0066FF"/>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p:spPr>
        <p:txBody>
          <a:bodyPr/>
          <a:lstStyle/>
          <a:p>
            <a:r>
              <a:rPr lang="en-US" smtClean="0">
                <a:ea typeface="ＭＳ Ｐゴシック" charset="-128"/>
              </a:rPr>
              <a:t>Grep is line-oriented; IR is document oriented.</a:t>
            </a:r>
          </a:p>
        </p:txBody>
      </p:sp>
      <p:sp>
        <p:nvSpPr>
          <p:cNvPr id="23556" name="Slide Number Placeholder 3"/>
          <p:cNvSpPr>
            <a:spLocks noGrp="1"/>
          </p:cNvSpPr>
          <p:nvPr>
            <p:ph type="sldNum" sz="quarter" idx="5"/>
          </p:nvPr>
        </p:nvSpPr>
        <p:spPr>
          <a:noFill/>
        </p:spPr>
        <p:txBody>
          <a:bodyPr/>
          <a:lstStyle/>
          <a:p>
            <a:fld id="{6A8C85AB-14DA-4A9D-8A01-9ABA7BEE0697}" type="slidenum">
              <a:rPr lang="en-US">
                <a:solidFill>
                  <a:prstClr val="black"/>
                </a:solidFill>
              </a:rPr>
              <a:pPr/>
              <a:t>37</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solidFill>
                  <a:srgbClr val="C00000"/>
                </a:solidFill>
                <a:ea typeface="ＭＳ Ｐゴシック" charset="-128"/>
              </a:rPr>
              <a:t>In a sense, this is a step back: The positional index was able to distinguish these two documents.</a:t>
            </a:r>
          </a:p>
          <a:p>
            <a:pPr eaLnBrk="1" hangingPunct="1"/>
            <a:r>
              <a:rPr lang="en-US" dirty="0" smtClean="0">
                <a:ea typeface="ＭＳ Ｐゴシック" charset="-128"/>
              </a:rPr>
              <a:t>We will look at “recovering” positional information later in this course.</a:t>
            </a:r>
          </a:p>
          <a:p>
            <a:pPr eaLnBrk="1" hangingPunct="1"/>
            <a:r>
              <a:rPr lang="en-US" dirty="0" smtClean="0">
                <a:ea typeface="ＭＳ Ｐゴシック" charset="-128"/>
              </a:rPr>
              <a:t>For now: bag of words model</a:t>
            </a:r>
          </a:p>
          <a:p>
            <a:endParaRPr lang="en-US" dirty="0"/>
          </a:p>
        </p:txBody>
      </p:sp>
      <p:sp>
        <p:nvSpPr>
          <p:cNvPr id="4" name="Slide Number Placeholder 3"/>
          <p:cNvSpPr>
            <a:spLocks noGrp="1"/>
          </p:cNvSpPr>
          <p:nvPr>
            <p:ph type="sldNum" sz="quarter" idx="10"/>
          </p:nvPr>
        </p:nvSpPr>
        <p:spPr/>
        <p:txBody>
          <a:bodyPr/>
          <a:lstStyle/>
          <a:p>
            <a:fld id="{DD58DDE1-E099-4547-910A-A9637AC87F6A}" type="slidenum">
              <a:rPr lang="en-US" smtClean="0"/>
              <a:t>47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a:ln/>
        </p:spPr>
      </p:sp>
      <p:sp>
        <p:nvSpPr>
          <p:cNvPr id="38915" name="Notes Placeholder 2"/>
          <p:cNvSpPr>
            <a:spLocks noGrp="1"/>
          </p:cNvSpPr>
          <p:nvPr>
            <p:ph type="body" idx="1"/>
          </p:nvPr>
        </p:nvSpPr>
        <p:spPr>
          <a:noFill/>
          <a:ln/>
        </p:spPr>
        <p:txBody>
          <a:bodyPr/>
          <a:lstStyle/>
          <a:p>
            <a:r>
              <a:rPr lang="en-US" smtClean="0">
                <a:ea typeface="ＭＳ Ｐゴシック" charset="-128"/>
              </a:rPr>
              <a:t>6 4 3 2 1 0</a:t>
            </a:r>
          </a:p>
        </p:txBody>
      </p:sp>
      <p:sp>
        <p:nvSpPr>
          <p:cNvPr id="38916" name="Slide Number Placeholder 3"/>
          <p:cNvSpPr>
            <a:spLocks noGrp="1"/>
          </p:cNvSpPr>
          <p:nvPr>
            <p:ph type="sldNum" sz="quarter" idx="5"/>
          </p:nvPr>
        </p:nvSpPr>
        <p:spPr>
          <a:noFill/>
        </p:spPr>
        <p:txBody>
          <a:bodyPr/>
          <a:lstStyle/>
          <a:p>
            <a:fld id="{7E58AB5C-3C71-45E1-87E7-61A50CC6E52A}" type="slidenum">
              <a:rPr lang="en-US">
                <a:solidFill>
                  <a:prstClr val="black"/>
                </a:solidFill>
              </a:rPr>
              <a:pPr/>
              <a:t>53</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a:ln/>
        </p:spPr>
      </p:sp>
      <p:sp>
        <p:nvSpPr>
          <p:cNvPr id="62467" name="Notes Placeholder 2"/>
          <p:cNvSpPr>
            <a:spLocks noGrp="1"/>
          </p:cNvSpPr>
          <p:nvPr>
            <p:ph type="body" idx="1"/>
          </p:nvPr>
        </p:nvSpPr>
        <p:spPr>
          <a:noFill/>
          <a:ln/>
        </p:spPr>
        <p:txBody>
          <a:bodyPr/>
          <a:lstStyle/>
          <a:p>
            <a:r>
              <a:rPr lang="en-US" smtClean="0">
                <a:ea typeface="ＭＳ Ｐゴシック" charset="-128"/>
              </a:rPr>
              <a:t>n default is just term frequency</a:t>
            </a:r>
          </a:p>
          <a:p>
            <a:r>
              <a:rPr lang="en-US" smtClean="0">
                <a:ea typeface="ＭＳ Ｐゴシック" charset="-128"/>
              </a:rPr>
              <a:t>ltc is best known form of weighting</a:t>
            </a:r>
          </a:p>
        </p:txBody>
      </p:sp>
      <p:sp>
        <p:nvSpPr>
          <p:cNvPr id="62468" name="Slide Number Placeholder 3"/>
          <p:cNvSpPr>
            <a:spLocks noGrp="1"/>
          </p:cNvSpPr>
          <p:nvPr>
            <p:ph type="sldNum" sz="quarter" idx="5"/>
          </p:nvPr>
        </p:nvSpPr>
        <p:spPr>
          <a:noFill/>
        </p:spPr>
        <p:txBody>
          <a:bodyPr/>
          <a:lstStyle/>
          <a:p>
            <a:fld id="{C3D66A03-612B-4260-BF2B-3CD076A06BE5}" type="slidenum">
              <a:rPr lang="en-US">
                <a:solidFill>
                  <a:prstClr val="black"/>
                </a:solidFill>
              </a:rPr>
              <a:pPr/>
              <a:t>67</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pPr eaLnBrk="0" fontAlgn="base" hangingPunct="0">
              <a:spcBef>
                <a:spcPct val="20000"/>
              </a:spcBef>
              <a:spcAft>
                <a:spcPct val="0"/>
              </a:spcAft>
              <a:defRPr/>
            </a:pPr>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pPr eaLnBrk="0" fontAlgn="base" hangingPunct="0">
              <a:spcBef>
                <a:spcPct val="20000"/>
              </a:spcBef>
              <a:spcAft>
                <a:spcPct val="0"/>
              </a:spcAft>
              <a:defRPr/>
            </a:pPr>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pPr eaLnBrk="0" fontAlgn="base" hangingPunct="0">
              <a:spcBef>
                <a:spcPct val="20000"/>
              </a:spcBef>
              <a:spcAft>
                <a:spcPct val="0"/>
              </a:spcAft>
              <a:defRPr/>
            </a:pPr>
            <a:fld id="{158EBAC1-482E-452A-A1B2-5BAE80A43BCA}" type="slidenum">
              <a:rPr lang="en-US" smtClean="0"/>
              <a:pPr eaLnBrk="0" fontAlgn="base" hangingPunct="0">
                <a:spcBef>
                  <a:spcPct val="20000"/>
                </a:spcBef>
                <a:spcAft>
                  <a:spcPct val="0"/>
                </a:spcAft>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0" fontAlgn="base" hangingPunct="0">
              <a:spcBef>
                <a:spcPct val="20000"/>
              </a:spcBef>
              <a:spcAft>
                <a:spcPct val="0"/>
              </a:spcAft>
              <a:defRPr/>
            </a:pPr>
            <a:endParaRPr lang="en-US"/>
          </a:p>
        </p:txBody>
      </p:sp>
      <p:sp>
        <p:nvSpPr>
          <p:cNvPr id="5" name="Footer Placeholder 4"/>
          <p:cNvSpPr>
            <a:spLocks noGrp="1"/>
          </p:cNvSpPr>
          <p:nvPr>
            <p:ph type="ftr" sz="quarter" idx="11"/>
          </p:nvPr>
        </p:nvSpPr>
        <p:spPr/>
        <p:txBody>
          <a:bodyPr/>
          <a:lstStyle/>
          <a:p>
            <a:pPr eaLnBrk="0" fontAlgn="base" hangingPunct="0">
              <a:spcBef>
                <a:spcPct val="20000"/>
              </a:spcBef>
              <a:spcAft>
                <a:spcPct val="0"/>
              </a:spcAft>
              <a:defRPr/>
            </a:pPr>
            <a:endParaRPr lang="en-US"/>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defRPr/>
            </a:pPr>
            <a:fld id="{158EBAC1-482E-452A-A1B2-5BAE80A43BCA}" type="slidenum">
              <a:rPr lang="en-US" smtClean="0"/>
              <a:pPr eaLnBrk="0" fontAlgn="base" hangingPunct="0">
                <a:spcBef>
                  <a:spcPct val="20000"/>
                </a:spcBef>
                <a:spcAft>
                  <a:spcPct val="0"/>
                </a:spcAft>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0" fontAlgn="base" hangingPunct="0">
              <a:spcBef>
                <a:spcPct val="20000"/>
              </a:spcBef>
              <a:spcAft>
                <a:spcPct val="0"/>
              </a:spcAft>
              <a:defRPr/>
            </a:pPr>
            <a:endParaRPr lang="en-US"/>
          </a:p>
        </p:txBody>
      </p:sp>
      <p:sp>
        <p:nvSpPr>
          <p:cNvPr id="5" name="Footer Placeholder 4"/>
          <p:cNvSpPr>
            <a:spLocks noGrp="1"/>
          </p:cNvSpPr>
          <p:nvPr>
            <p:ph type="ftr" sz="quarter" idx="11"/>
          </p:nvPr>
        </p:nvSpPr>
        <p:spPr/>
        <p:txBody>
          <a:bodyPr/>
          <a:lstStyle/>
          <a:p>
            <a:pPr eaLnBrk="0" fontAlgn="base" hangingPunct="0">
              <a:spcBef>
                <a:spcPct val="20000"/>
              </a:spcBef>
              <a:spcAft>
                <a:spcPct val="0"/>
              </a:spcAft>
              <a:defRPr/>
            </a:pPr>
            <a:endParaRPr lang="en-US"/>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defRPr/>
            </a:pPr>
            <a:fld id="{158EBAC1-482E-452A-A1B2-5BAE80A43BCA}" type="slidenum">
              <a:rPr lang="en-US" smtClean="0"/>
              <a:pPr eaLnBrk="0" fontAlgn="base" hangingPunct="0">
                <a:spcBef>
                  <a:spcPct val="20000"/>
                </a:spcBef>
                <a:spcAft>
                  <a:spcPct val="0"/>
                </a:spcAft>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pPr eaLnBrk="0" fontAlgn="base" hangingPunct="0">
              <a:spcBef>
                <a:spcPct val="20000"/>
              </a:spcBef>
              <a:spcAft>
                <a:spcPct val="0"/>
              </a:spcAft>
              <a:defRPr/>
            </a:pPr>
            <a:endParaRPr lang="en-US"/>
          </a:p>
        </p:txBody>
      </p:sp>
      <p:sp>
        <p:nvSpPr>
          <p:cNvPr id="9" name="Slide Number Placeholder 8"/>
          <p:cNvSpPr>
            <a:spLocks noGrp="1"/>
          </p:cNvSpPr>
          <p:nvPr>
            <p:ph type="sldNum" sz="quarter" idx="15"/>
          </p:nvPr>
        </p:nvSpPr>
        <p:spPr/>
        <p:txBody>
          <a:bodyPr rtlCol="0"/>
          <a:lstStyle/>
          <a:p>
            <a:pPr eaLnBrk="0" fontAlgn="base" hangingPunct="0">
              <a:spcBef>
                <a:spcPct val="20000"/>
              </a:spcBef>
              <a:spcAft>
                <a:spcPct val="0"/>
              </a:spcAft>
              <a:defRPr/>
            </a:pPr>
            <a:fld id="{158EBAC1-482E-452A-A1B2-5BAE80A43BCA}" type="slidenum">
              <a:rPr lang="en-US" smtClean="0"/>
              <a:pPr eaLnBrk="0" fontAlgn="base" hangingPunct="0">
                <a:spcBef>
                  <a:spcPct val="20000"/>
                </a:spcBef>
                <a:spcAft>
                  <a:spcPct val="0"/>
                </a:spcAft>
                <a:defRPr/>
              </a:pPr>
              <a:t>‹#›</a:t>
            </a:fld>
            <a:endParaRPr lang="en-US"/>
          </a:p>
        </p:txBody>
      </p:sp>
      <p:sp>
        <p:nvSpPr>
          <p:cNvPr id="10" name="Footer Placeholder 9"/>
          <p:cNvSpPr>
            <a:spLocks noGrp="1"/>
          </p:cNvSpPr>
          <p:nvPr>
            <p:ph type="ftr" sz="quarter" idx="16"/>
          </p:nvPr>
        </p:nvSpPr>
        <p:spPr/>
        <p:txBody>
          <a:bodyPr rtlCol="0"/>
          <a:lstStyle/>
          <a:p>
            <a:pPr eaLnBrk="0" fontAlgn="base" hangingPunct="0">
              <a:spcBef>
                <a:spcPct val="20000"/>
              </a:spcBef>
              <a:spcAft>
                <a:spcPct val="0"/>
              </a:spcAft>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pPr eaLnBrk="0" fontAlgn="base" hangingPunct="0">
              <a:spcBef>
                <a:spcPct val="20000"/>
              </a:spcBef>
              <a:spcAft>
                <a:spcPct val="0"/>
              </a:spcAft>
              <a:defRPr/>
            </a:pPr>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pPr eaLnBrk="0" fontAlgn="base" hangingPunct="0">
              <a:spcBef>
                <a:spcPct val="20000"/>
              </a:spcBef>
              <a:spcAft>
                <a:spcPct val="0"/>
              </a:spcAft>
              <a:defRPr/>
            </a:pPr>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pPr eaLnBrk="0" fontAlgn="base" hangingPunct="0">
              <a:spcBef>
                <a:spcPct val="20000"/>
              </a:spcBef>
              <a:spcAft>
                <a:spcPct val="0"/>
              </a:spcAft>
              <a:defRPr/>
            </a:pPr>
            <a:fld id="{158EBAC1-482E-452A-A1B2-5BAE80A43BCA}" type="slidenum">
              <a:rPr lang="en-US" smtClean="0"/>
              <a:pPr eaLnBrk="0" fontAlgn="base" hangingPunct="0">
                <a:spcBef>
                  <a:spcPct val="20000"/>
                </a:spcBef>
                <a:spcAft>
                  <a:spcPct val="0"/>
                </a:spcAft>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eaLnBrk="0" fontAlgn="base" hangingPunct="0">
              <a:spcBef>
                <a:spcPct val="20000"/>
              </a:spcBef>
              <a:spcAft>
                <a:spcPct val="0"/>
              </a:spcAft>
              <a:defRPr/>
            </a:pPr>
            <a:endParaRPr lang="en-US"/>
          </a:p>
        </p:txBody>
      </p:sp>
      <p:sp>
        <p:nvSpPr>
          <p:cNvPr id="6" name="Footer Placeholder 5"/>
          <p:cNvSpPr>
            <a:spLocks noGrp="1"/>
          </p:cNvSpPr>
          <p:nvPr>
            <p:ph type="ftr" sz="quarter" idx="11"/>
          </p:nvPr>
        </p:nvSpPr>
        <p:spPr/>
        <p:txBody>
          <a:bodyPr/>
          <a:lstStyle/>
          <a:p>
            <a:pPr eaLnBrk="0" fontAlgn="base" hangingPunct="0">
              <a:spcBef>
                <a:spcPct val="20000"/>
              </a:spcBef>
              <a:spcAft>
                <a:spcPct val="0"/>
              </a:spcAft>
              <a:defRPr/>
            </a:pPr>
            <a:endParaRPr lang="en-US"/>
          </a:p>
        </p:txBody>
      </p:sp>
      <p:sp>
        <p:nvSpPr>
          <p:cNvPr id="7" name="Slide Number Placeholder 6"/>
          <p:cNvSpPr>
            <a:spLocks noGrp="1"/>
          </p:cNvSpPr>
          <p:nvPr>
            <p:ph type="sldNum" sz="quarter" idx="12"/>
          </p:nvPr>
        </p:nvSpPr>
        <p:spPr/>
        <p:txBody>
          <a:bodyPr/>
          <a:lstStyle/>
          <a:p>
            <a:pPr eaLnBrk="0" fontAlgn="base" hangingPunct="0">
              <a:spcBef>
                <a:spcPct val="20000"/>
              </a:spcBef>
              <a:spcAft>
                <a:spcPct val="0"/>
              </a:spcAft>
              <a:defRPr/>
            </a:pPr>
            <a:fld id="{158EBAC1-482E-452A-A1B2-5BAE80A43BCA}" type="slidenum">
              <a:rPr lang="en-US" smtClean="0"/>
              <a:pPr eaLnBrk="0" fontAlgn="base" hangingPunct="0">
                <a:spcBef>
                  <a:spcPct val="20000"/>
                </a:spcBef>
                <a:spcAft>
                  <a:spcPct val="0"/>
                </a:spcAft>
                <a:defRPr/>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pPr eaLnBrk="0" fontAlgn="base" hangingPunct="0">
              <a:spcBef>
                <a:spcPct val="20000"/>
              </a:spcBef>
              <a:spcAft>
                <a:spcPct val="0"/>
              </a:spcAft>
              <a:defRPr/>
            </a:pPr>
            <a:endParaRPr lang="en-US"/>
          </a:p>
        </p:txBody>
      </p:sp>
      <p:sp>
        <p:nvSpPr>
          <p:cNvPr id="8" name="Footer Placeholder 7"/>
          <p:cNvSpPr>
            <a:spLocks noGrp="1"/>
          </p:cNvSpPr>
          <p:nvPr>
            <p:ph type="ftr" sz="quarter" idx="11"/>
          </p:nvPr>
        </p:nvSpPr>
        <p:spPr/>
        <p:txBody>
          <a:bodyPr/>
          <a:lstStyle/>
          <a:p>
            <a:pPr eaLnBrk="0" fontAlgn="base" hangingPunct="0">
              <a:spcBef>
                <a:spcPct val="20000"/>
              </a:spcBef>
              <a:spcAft>
                <a:spcPct val="0"/>
              </a:spcAft>
              <a:defRPr/>
            </a:pPr>
            <a:endParaRPr lang="en-US"/>
          </a:p>
        </p:txBody>
      </p:sp>
      <p:sp>
        <p:nvSpPr>
          <p:cNvPr id="9" name="Slide Number Placeholder 8"/>
          <p:cNvSpPr>
            <a:spLocks noGrp="1"/>
          </p:cNvSpPr>
          <p:nvPr>
            <p:ph type="sldNum" sz="quarter" idx="12"/>
          </p:nvPr>
        </p:nvSpPr>
        <p:spPr/>
        <p:txBody>
          <a:bodyPr/>
          <a:lstStyle/>
          <a:p>
            <a:pPr eaLnBrk="0" fontAlgn="base" hangingPunct="0">
              <a:spcBef>
                <a:spcPct val="20000"/>
              </a:spcBef>
              <a:spcAft>
                <a:spcPct val="0"/>
              </a:spcAft>
              <a:defRPr/>
            </a:pPr>
            <a:fld id="{158EBAC1-482E-452A-A1B2-5BAE80A43BCA}" type="slidenum">
              <a:rPr lang="en-US" smtClean="0"/>
              <a:pPr eaLnBrk="0" fontAlgn="base" hangingPunct="0">
                <a:spcBef>
                  <a:spcPct val="20000"/>
                </a:spcBef>
                <a:spcAft>
                  <a:spcPct val="0"/>
                </a:spcAft>
                <a:defRPr/>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pPr eaLnBrk="0" fontAlgn="base" hangingPunct="0">
              <a:spcBef>
                <a:spcPct val="20000"/>
              </a:spcBef>
              <a:spcAft>
                <a:spcPct val="0"/>
              </a:spcAft>
              <a:defRPr/>
            </a:pPr>
            <a:endParaRPr lang="en-US"/>
          </a:p>
        </p:txBody>
      </p:sp>
      <p:sp>
        <p:nvSpPr>
          <p:cNvPr id="7" name="Slide Number Placeholder 6"/>
          <p:cNvSpPr>
            <a:spLocks noGrp="1"/>
          </p:cNvSpPr>
          <p:nvPr>
            <p:ph type="sldNum" sz="quarter" idx="11"/>
          </p:nvPr>
        </p:nvSpPr>
        <p:spPr/>
        <p:txBody>
          <a:bodyPr rtlCol="0"/>
          <a:lstStyle/>
          <a:p>
            <a:pPr eaLnBrk="0" fontAlgn="base" hangingPunct="0">
              <a:spcBef>
                <a:spcPct val="20000"/>
              </a:spcBef>
              <a:spcAft>
                <a:spcPct val="0"/>
              </a:spcAft>
              <a:defRPr/>
            </a:pPr>
            <a:fld id="{158EBAC1-482E-452A-A1B2-5BAE80A43BCA}" type="slidenum">
              <a:rPr lang="en-US" smtClean="0"/>
              <a:pPr eaLnBrk="0" fontAlgn="base" hangingPunct="0">
                <a:spcBef>
                  <a:spcPct val="20000"/>
                </a:spcBef>
                <a:spcAft>
                  <a:spcPct val="0"/>
                </a:spcAft>
                <a:defRPr/>
              </a:pPr>
              <a:t>‹#›</a:t>
            </a:fld>
            <a:endParaRPr lang="en-US"/>
          </a:p>
        </p:txBody>
      </p:sp>
      <p:sp>
        <p:nvSpPr>
          <p:cNvPr id="8" name="Footer Placeholder 7"/>
          <p:cNvSpPr>
            <a:spLocks noGrp="1"/>
          </p:cNvSpPr>
          <p:nvPr>
            <p:ph type="ftr" sz="quarter" idx="12"/>
          </p:nvPr>
        </p:nvSpPr>
        <p:spPr/>
        <p:txBody>
          <a:bodyPr rtlCol="0"/>
          <a:lstStyle/>
          <a:p>
            <a:pPr eaLnBrk="0" fontAlgn="base" hangingPunct="0">
              <a:spcBef>
                <a:spcPct val="20000"/>
              </a:spcBef>
              <a:spcAft>
                <a:spcPct val="0"/>
              </a:spcAft>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0" fontAlgn="base" hangingPunct="0">
              <a:spcBef>
                <a:spcPct val="20000"/>
              </a:spcBef>
              <a:spcAft>
                <a:spcPct val="0"/>
              </a:spcAft>
              <a:defRPr/>
            </a:pPr>
            <a:endParaRPr lang="en-US"/>
          </a:p>
        </p:txBody>
      </p:sp>
      <p:sp>
        <p:nvSpPr>
          <p:cNvPr id="3" name="Footer Placeholder 2"/>
          <p:cNvSpPr>
            <a:spLocks noGrp="1"/>
          </p:cNvSpPr>
          <p:nvPr>
            <p:ph type="ftr" sz="quarter" idx="11"/>
          </p:nvPr>
        </p:nvSpPr>
        <p:spPr/>
        <p:txBody>
          <a:bodyPr/>
          <a:lstStyle/>
          <a:p>
            <a:pPr eaLnBrk="0" fontAlgn="base" hangingPunct="0">
              <a:spcBef>
                <a:spcPct val="20000"/>
              </a:spcBef>
              <a:spcAft>
                <a:spcPct val="0"/>
              </a:spcAft>
              <a:defRPr/>
            </a:pPr>
            <a:endParaRPr lang="en-US"/>
          </a:p>
        </p:txBody>
      </p:sp>
      <p:sp>
        <p:nvSpPr>
          <p:cNvPr id="4" name="Slide Number Placeholder 3"/>
          <p:cNvSpPr>
            <a:spLocks noGrp="1"/>
          </p:cNvSpPr>
          <p:nvPr>
            <p:ph type="sldNum" sz="quarter" idx="12"/>
          </p:nvPr>
        </p:nvSpPr>
        <p:spPr/>
        <p:txBody>
          <a:bodyPr/>
          <a:lstStyle/>
          <a:p>
            <a:pPr eaLnBrk="0" fontAlgn="base" hangingPunct="0">
              <a:spcBef>
                <a:spcPct val="20000"/>
              </a:spcBef>
              <a:spcAft>
                <a:spcPct val="0"/>
              </a:spcAft>
              <a:defRPr/>
            </a:pPr>
            <a:fld id="{158EBAC1-482E-452A-A1B2-5BAE80A43BCA}" type="slidenum">
              <a:rPr lang="en-US" smtClean="0"/>
              <a:pPr eaLnBrk="0" fontAlgn="base" hangingPunct="0">
                <a:spcBef>
                  <a:spcPct val="20000"/>
                </a:spcBef>
                <a:spcAft>
                  <a:spcPct val="0"/>
                </a:spcAft>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pPr eaLnBrk="0" fontAlgn="base" hangingPunct="0">
              <a:spcBef>
                <a:spcPct val="20000"/>
              </a:spcBef>
              <a:spcAft>
                <a:spcPct val="0"/>
              </a:spcAft>
              <a:defRPr/>
            </a:pPr>
            <a:endParaRPr lang="en-US"/>
          </a:p>
        </p:txBody>
      </p:sp>
      <p:sp>
        <p:nvSpPr>
          <p:cNvPr id="22" name="Slide Number Placeholder 21"/>
          <p:cNvSpPr>
            <a:spLocks noGrp="1"/>
          </p:cNvSpPr>
          <p:nvPr>
            <p:ph type="sldNum" sz="quarter" idx="15"/>
          </p:nvPr>
        </p:nvSpPr>
        <p:spPr/>
        <p:txBody>
          <a:bodyPr rtlCol="0"/>
          <a:lstStyle/>
          <a:p>
            <a:pPr eaLnBrk="0" fontAlgn="base" hangingPunct="0">
              <a:spcBef>
                <a:spcPct val="20000"/>
              </a:spcBef>
              <a:spcAft>
                <a:spcPct val="0"/>
              </a:spcAft>
              <a:defRPr/>
            </a:pPr>
            <a:fld id="{158EBAC1-482E-452A-A1B2-5BAE80A43BCA}" type="slidenum">
              <a:rPr lang="en-US" smtClean="0"/>
              <a:pPr eaLnBrk="0" fontAlgn="base" hangingPunct="0">
                <a:spcBef>
                  <a:spcPct val="20000"/>
                </a:spcBef>
                <a:spcAft>
                  <a:spcPct val="0"/>
                </a:spcAft>
                <a:defRPr/>
              </a:pPr>
              <a:t>‹#›</a:t>
            </a:fld>
            <a:endParaRPr lang="en-US"/>
          </a:p>
        </p:txBody>
      </p:sp>
      <p:sp>
        <p:nvSpPr>
          <p:cNvPr id="23" name="Footer Placeholder 22"/>
          <p:cNvSpPr>
            <a:spLocks noGrp="1"/>
          </p:cNvSpPr>
          <p:nvPr>
            <p:ph type="ftr" sz="quarter" idx="16"/>
          </p:nvPr>
        </p:nvSpPr>
        <p:spPr/>
        <p:txBody>
          <a:bodyPr rtlCol="0"/>
          <a:lstStyle/>
          <a:p>
            <a:pPr eaLnBrk="0" fontAlgn="base" hangingPunct="0">
              <a:spcBef>
                <a:spcPct val="20000"/>
              </a:spcBef>
              <a:spcAft>
                <a:spcPct val="0"/>
              </a:spcAft>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pPr eaLnBrk="0" fontAlgn="base" hangingPunct="0">
              <a:spcBef>
                <a:spcPct val="20000"/>
              </a:spcBef>
              <a:spcAft>
                <a:spcPct val="0"/>
              </a:spcAft>
              <a:defRPr/>
            </a:pPr>
            <a:endParaRPr lang="en-US"/>
          </a:p>
        </p:txBody>
      </p:sp>
      <p:sp>
        <p:nvSpPr>
          <p:cNvPr id="18" name="Slide Number Placeholder 17"/>
          <p:cNvSpPr>
            <a:spLocks noGrp="1"/>
          </p:cNvSpPr>
          <p:nvPr>
            <p:ph type="sldNum" sz="quarter" idx="11"/>
          </p:nvPr>
        </p:nvSpPr>
        <p:spPr/>
        <p:txBody>
          <a:bodyPr rtlCol="0"/>
          <a:lstStyle/>
          <a:p>
            <a:pPr eaLnBrk="0" fontAlgn="base" hangingPunct="0">
              <a:spcBef>
                <a:spcPct val="20000"/>
              </a:spcBef>
              <a:spcAft>
                <a:spcPct val="0"/>
              </a:spcAft>
              <a:defRPr/>
            </a:pPr>
            <a:fld id="{158EBAC1-482E-452A-A1B2-5BAE80A43BCA}" type="slidenum">
              <a:rPr lang="en-US" smtClean="0"/>
              <a:pPr eaLnBrk="0" fontAlgn="base" hangingPunct="0">
                <a:spcBef>
                  <a:spcPct val="20000"/>
                </a:spcBef>
                <a:spcAft>
                  <a:spcPct val="0"/>
                </a:spcAft>
                <a:defRPr/>
              </a:pPr>
              <a:t>‹#›</a:t>
            </a:fld>
            <a:endParaRPr lang="en-US"/>
          </a:p>
        </p:txBody>
      </p:sp>
      <p:sp>
        <p:nvSpPr>
          <p:cNvPr id="21" name="Footer Placeholder 20"/>
          <p:cNvSpPr>
            <a:spLocks noGrp="1"/>
          </p:cNvSpPr>
          <p:nvPr>
            <p:ph type="ftr" sz="quarter" idx="12"/>
          </p:nvPr>
        </p:nvSpPr>
        <p:spPr/>
        <p:txBody>
          <a:bodyPr rtlCol="0"/>
          <a:lstStyle/>
          <a:p>
            <a:pPr eaLnBrk="0" fontAlgn="base" hangingPunct="0">
              <a:spcBef>
                <a:spcPct val="20000"/>
              </a:spcBef>
              <a:spcAft>
                <a:spcPct val="0"/>
              </a:spcAft>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pPr eaLnBrk="0" fontAlgn="base" hangingPunct="0">
              <a:spcBef>
                <a:spcPct val="20000"/>
              </a:spcBef>
              <a:spcAft>
                <a:spcPct val="0"/>
              </a:spcAft>
              <a:defRPr/>
            </a:pPr>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pPr eaLnBrk="0" fontAlgn="base" hangingPunct="0">
              <a:spcBef>
                <a:spcPct val="20000"/>
              </a:spcBef>
              <a:spcAft>
                <a:spcPct val="0"/>
              </a:spcAft>
              <a:defRPr/>
            </a:pPr>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pPr eaLnBrk="0" fontAlgn="base" hangingPunct="0">
              <a:spcBef>
                <a:spcPct val="20000"/>
              </a:spcBef>
              <a:spcAft>
                <a:spcPct val="0"/>
              </a:spcAft>
              <a:defRPr/>
            </a:pPr>
            <a:fld id="{158EBAC1-482E-452A-A1B2-5BAE80A43BCA}" type="slidenum">
              <a:rPr lang="en-US" smtClean="0"/>
              <a:pPr eaLnBrk="0" fontAlgn="base" hangingPunct="0">
                <a:spcBef>
                  <a:spcPct val="2000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9.wmf"/><Relationship Id="rId4" Type="http://schemas.openxmlformats.org/officeDocument/2006/relationships/image" Target="../media/image16.wmf"/><Relationship Id="rId9"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5.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6.em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49.w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50.wmf"/><Relationship Id="rId4" Type="http://schemas.openxmlformats.org/officeDocument/2006/relationships/oleObject" Target="../embeddings/oleObject7.bin"/></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52.wmf"/></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53.wmf"/><Relationship Id="rId4" Type="http://schemas.openxmlformats.org/officeDocument/2006/relationships/oleObject" Target="../embeddings/oleObject9.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57.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9794" name="Rectangle 2"/>
          <p:cNvSpPr>
            <a:spLocks noGrp="1" noChangeArrowheads="1"/>
          </p:cNvSpPr>
          <p:nvPr>
            <p:ph type="title"/>
          </p:nvPr>
        </p:nvSpPr>
        <p:spPr>
          <a:xfrm>
            <a:off x="608015" y="785802"/>
            <a:ext cx="8536017" cy="1143000"/>
          </a:xfrm>
        </p:spPr>
        <p:txBody>
          <a:bodyPr/>
          <a:lstStyle/>
          <a:p>
            <a:pPr algn="ctr">
              <a:defRPr/>
            </a:pPr>
            <a:r>
              <a:rPr lang="en-US" sz="3800" dirty="0" smtClean="0">
                <a:effectLst>
                  <a:outerShdw blurRad="38100" dist="38100" dir="2700000" algn="tl">
                    <a:srgbClr val="000000"/>
                  </a:outerShdw>
                </a:effectLst>
              </a:rPr>
              <a:t>Visual Information Retrieval</a:t>
            </a:r>
            <a:endParaRPr lang="en-US" sz="3200" dirty="0" smtClean="0">
              <a:solidFill>
                <a:schemeClr val="tx1"/>
              </a:solidFill>
              <a:effectLst>
                <a:outerShdw blurRad="38100" dist="38100" dir="2700000" algn="tl">
                  <a:srgbClr val="FFFFFF"/>
                </a:outerShdw>
              </a:effectLst>
            </a:endParaRPr>
          </a:p>
        </p:txBody>
      </p:sp>
      <p:sp>
        <p:nvSpPr>
          <p:cNvPr id="2849795" name="Rectangle 3"/>
          <p:cNvSpPr>
            <a:spLocks noGrp="1" noChangeArrowheads="1"/>
          </p:cNvSpPr>
          <p:nvPr>
            <p:ph sz="quarter" idx="1"/>
          </p:nvPr>
        </p:nvSpPr>
        <p:spPr>
          <a:xfrm>
            <a:off x="457200" y="2276475"/>
            <a:ext cx="8686800" cy="652463"/>
          </a:xfrm>
        </p:spPr>
        <p:txBody>
          <a:bodyPr lIns="91440" tIns="45720" rIns="91440" bIns="45720"/>
          <a:lstStyle/>
          <a:p>
            <a:pPr algn="ctr">
              <a:buFontTx/>
              <a:buNone/>
              <a:defRPr/>
            </a:pPr>
            <a:r>
              <a:rPr lang="en-US" sz="2800" dirty="0" smtClean="0">
                <a:effectLst>
                  <a:outerShdw blurRad="38100" dist="38100" dir="2700000" algn="tl">
                    <a:srgbClr val="FFFFFF"/>
                  </a:outerShdw>
                </a:effectLst>
              </a:rPr>
              <a:t>Gang Hua</a:t>
            </a:r>
            <a:endParaRPr lang="en-US" dirty="0" smtClean="0">
              <a:effectLst>
                <a:outerShdw blurRad="38100" dist="38100" dir="2700000" algn="tl">
                  <a:srgbClr val="FFFFFF"/>
                </a:outerShdw>
              </a:effectLst>
            </a:endParaRPr>
          </a:p>
        </p:txBody>
      </p:sp>
      <p:sp>
        <p:nvSpPr>
          <p:cNvPr id="6" name="Text Box 1032"/>
          <p:cNvSpPr txBox="1">
            <a:spLocks noChangeArrowheads="1"/>
          </p:cNvSpPr>
          <p:nvPr/>
        </p:nvSpPr>
        <p:spPr bwMode="auto">
          <a:xfrm>
            <a:off x="914400" y="3000375"/>
            <a:ext cx="7696200" cy="3354765"/>
          </a:xfrm>
          <a:prstGeom prst="rect">
            <a:avLst/>
          </a:prstGeom>
          <a:noFill/>
          <a:ln w="12700" cap="sq">
            <a:noFill/>
            <a:miter lim="800000"/>
            <a:headEnd type="none" w="sm" len="sm"/>
            <a:tailEnd type="none" w="sm" len="sm"/>
          </a:ln>
          <a:effectLst/>
        </p:spPr>
        <p:txBody>
          <a:bodyPr wrap="square">
            <a:spAutoFit/>
          </a:bodyPr>
          <a:lstStyle/>
          <a:p>
            <a:pPr algn="ctr" eaLnBrk="0" fontAlgn="base" hangingPunct="0">
              <a:spcBef>
                <a:spcPct val="20000"/>
              </a:spcBef>
              <a:spcAft>
                <a:spcPct val="0"/>
              </a:spcAft>
              <a:defRPr/>
            </a:pPr>
            <a:r>
              <a:rPr kumimoji="1" lang="en-US" sz="2000" dirty="0" smtClean="0">
                <a:solidFill>
                  <a:srgbClr val="000000"/>
                </a:solidFill>
              </a:rPr>
              <a:t>Department of Computer Science</a:t>
            </a:r>
          </a:p>
          <a:p>
            <a:pPr algn="ctr" eaLnBrk="0" fontAlgn="base" hangingPunct="0">
              <a:spcBef>
                <a:spcPct val="20000"/>
              </a:spcBef>
              <a:spcAft>
                <a:spcPct val="0"/>
              </a:spcAft>
              <a:defRPr/>
            </a:pPr>
            <a:r>
              <a:rPr kumimoji="1" lang="en-US" sz="2000" dirty="0" smtClean="0">
                <a:solidFill>
                  <a:srgbClr val="000000"/>
                </a:solidFill>
              </a:rPr>
              <a:t>Stevens Institute of Technology</a:t>
            </a:r>
          </a:p>
          <a:p>
            <a:pPr algn="ctr" eaLnBrk="0" fontAlgn="base" hangingPunct="0">
              <a:spcBef>
                <a:spcPct val="20000"/>
              </a:spcBef>
              <a:spcAft>
                <a:spcPct val="0"/>
              </a:spcAft>
              <a:defRPr/>
            </a:pPr>
            <a:endParaRPr kumimoji="1" lang="en-US" sz="2000" dirty="0">
              <a:solidFill>
                <a:srgbClr val="000000"/>
              </a:solidFill>
            </a:endParaRPr>
          </a:p>
          <a:p>
            <a:pPr algn="ctr" eaLnBrk="0" fontAlgn="base" hangingPunct="0">
              <a:spcBef>
                <a:spcPct val="20000"/>
              </a:spcBef>
              <a:spcAft>
                <a:spcPct val="0"/>
              </a:spcAft>
              <a:defRPr/>
            </a:pPr>
            <a:endParaRPr kumimoji="1" lang="en-US" sz="2000" dirty="0" smtClean="0">
              <a:solidFill>
                <a:srgbClr val="000000"/>
              </a:solidFill>
            </a:endParaRPr>
          </a:p>
          <a:p>
            <a:pPr algn="ctr" eaLnBrk="0" fontAlgn="base" hangingPunct="0">
              <a:spcBef>
                <a:spcPct val="20000"/>
              </a:spcBef>
              <a:spcAft>
                <a:spcPct val="0"/>
              </a:spcAft>
              <a:defRPr/>
            </a:pPr>
            <a:r>
              <a:rPr kumimoji="1" lang="en-US" sz="2000" dirty="0" smtClean="0">
                <a:solidFill>
                  <a:srgbClr val="000000"/>
                </a:solidFill>
              </a:rPr>
              <a:t>01/22/2014</a:t>
            </a:r>
          </a:p>
          <a:p>
            <a:pPr algn="ctr" eaLnBrk="0" fontAlgn="base" hangingPunct="0">
              <a:spcBef>
                <a:spcPct val="20000"/>
              </a:spcBef>
              <a:spcAft>
                <a:spcPct val="0"/>
              </a:spcAft>
              <a:defRPr/>
            </a:pPr>
            <a:endParaRPr kumimoji="1" lang="en-US" sz="2000" dirty="0">
              <a:solidFill>
                <a:srgbClr val="000000"/>
              </a:solidFill>
            </a:endParaRPr>
          </a:p>
          <a:p>
            <a:pPr algn="ctr" eaLnBrk="0" fontAlgn="base" hangingPunct="0">
              <a:spcBef>
                <a:spcPct val="20000"/>
              </a:spcBef>
              <a:spcAft>
                <a:spcPct val="0"/>
              </a:spcAft>
              <a:defRPr/>
            </a:pPr>
            <a:r>
              <a:rPr kumimoji="1" lang="en-US" sz="2000" b="1" dirty="0" smtClean="0">
                <a:solidFill>
                  <a:srgbClr val="000000"/>
                </a:solidFill>
              </a:rPr>
              <a:t>Acknowledgement:</a:t>
            </a:r>
          </a:p>
          <a:p>
            <a:pPr algn="ctr" eaLnBrk="0" fontAlgn="base" hangingPunct="0">
              <a:spcBef>
                <a:spcPct val="20000"/>
              </a:spcBef>
              <a:spcAft>
                <a:spcPct val="0"/>
              </a:spcAft>
              <a:defRPr/>
            </a:pPr>
            <a:r>
              <a:rPr kumimoji="1" lang="en-US" sz="2000" dirty="0" smtClean="0">
                <a:solidFill>
                  <a:srgbClr val="000000"/>
                </a:solidFill>
              </a:rPr>
              <a:t>Thanks </a:t>
            </a:r>
            <a:r>
              <a:rPr kumimoji="1" lang="en-US" sz="2000" dirty="0" err="1" smtClean="0">
                <a:solidFill>
                  <a:srgbClr val="000000"/>
                </a:solidFill>
              </a:rPr>
              <a:t>Cees</a:t>
            </a:r>
            <a:r>
              <a:rPr kumimoji="1" lang="en-US" sz="2000" dirty="0" smtClean="0">
                <a:solidFill>
                  <a:srgbClr val="000000"/>
                </a:solidFill>
              </a:rPr>
              <a:t> </a:t>
            </a:r>
            <a:r>
              <a:rPr kumimoji="1" lang="en-US" sz="2000" dirty="0" err="1" smtClean="0">
                <a:solidFill>
                  <a:srgbClr val="000000"/>
                </a:solidFill>
              </a:rPr>
              <a:t>Snoek</a:t>
            </a:r>
            <a:r>
              <a:rPr kumimoji="1" lang="en-US" sz="2000" dirty="0" smtClean="0">
                <a:solidFill>
                  <a:srgbClr val="000000"/>
                </a:solidFill>
              </a:rPr>
              <a:t> for sharing his course slides!</a:t>
            </a:r>
          </a:p>
          <a:p>
            <a:pPr algn="ctr" eaLnBrk="0" fontAlgn="base" hangingPunct="0">
              <a:spcBef>
                <a:spcPct val="20000"/>
              </a:spcBef>
              <a:spcAft>
                <a:spcPct val="0"/>
              </a:spcAft>
              <a:defRPr/>
            </a:pPr>
            <a:r>
              <a:rPr kumimoji="1" lang="en-US" sz="2000" smtClean="0">
                <a:solidFill>
                  <a:srgbClr val="000000"/>
                </a:solidFill>
              </a:rPr>
              <a:t>A portion </a:t>
            </a:r>
            <a:r>
              <a:rPr kumimoji="1" lang="en-US" sz="2000" dirty="0" smtClean="0">
                <a:solidFill>
                  <a:srgbClr val="000000"/>
                </a:solidFill>
              </a:rPr>
              <a:t>of the slides in this course is adapted from his slides.</a:t>
            </a:r>
            <a:endParaRPr kumimoji="1" lang="en-US" sz="2000" dirty="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Prerequisites</a:t>
            </a:r>
            <a:endParaRPr lang="en-US" dirty="0"/>
          </a:p>
        </p:txBody>
      </p:sp>
      <p:sp>
        <p:nvSpPr>
          <p:cNvPr id="3" name="Content Placeholder 2"/>
          <p:cNvSpPr>
            <a:spLocks noGrp="1"/>
          </p:cNvSpPr>
          <p:nvPr>
            <p:ph sz="quarter" idx="1"/>
          </p:nvPr>
        </p:nvSpPr>
        <p:spPr/>
        <p:txBody>
          <a:bodyPr/>
          <a:lstStyle/>
          <a:p>
            <a:r>
              <a:rPr lang="en-US" dirty="0" smtClean="0"/>
              <a:t>No definite pre-requisite</a:t>
            </a:r>
          </a:p>
          <a:p>
            <a:endParaRPr lang="en-US" dirty="0" smtClean="0"/>
          </a:p>
          <a:p>
            <a:r>
              <a:rPr lang="en-US" dirty="0" smtClean="0"/>
              <a:t>However, it would be helpful if you possess</a:t>
            </a:r>
            <a:endParaRPr lang="en-US" dirty="0"/>
          </a:p>
          <a:p>
            <a:pPr lvl="1"/>
            <a:r>
              <a:rPr lang="en-US" dirty="0" smtClean="0"/>
              <a:t>Basic knowledge of computer vision, pattern recognition and information retrieval</a:t>
            </a:r>
          </a:p>
          <a:p>
            <a:pPr lvl="1"/>
            <a:r>
              <a:rPr lang="en-US" dirty="0" smtClean="0"/>
              <a:t>e.g.,</a:t>
            </a:r>
          </a:p>
          <a:p>
            <a:pPr lvl="2"/>
            <a:r>
              <a:rPr lang="en-US" dirty="0" smtClean="0"/>
              <a:t>CS558 Computer Vision</a:t>
            </a:r>
          </a:p>
          <a:p>
            <a:pPr lvl="2"/>
            <a:r>
              <a:rPr lang="en-US" dirty="0" smtClean="0"/>
              <a:t>CS559 Machine Learning</a:t>
            </a:r>
          </a:p>
          <a:p>
            <a:pPr lvl="2"/>
            <a:endParaRPr lang="en-US" dirty="0" smtClean="0"/>
          </a:p>
          <a:p>
            <a:r>
              <a:rPr lang="en-US" dirty="0" smtClean="0"/>
              <a:t>We will learning something about information retrieval today</a:t>
            </a:r>
            <a:endParaRPr lang="en-US"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sz="quarter" idx="1"/>
          </p:nvPr>
        </p:nvSpPr>
        <p:spPr/>
        <p:txBody>
          <a:bodyPr/>
          <a:lstStyle/>
          <a:p>
            <a:r>
              <a:rPr lang="en-US" dirty="0" smtClean="0"/>
              <a:t>Information Retrieval slide credit: </a:t>
            </a:r>
          </a:p>
          <a:p>
            <a:pPr lvl="1"/>
            <a:r>
              <a:rPr lang="en-US" dirty="0" smtClean="0"/>
              <a:t>C. Manning and P. </a:t>
            </a:r>
            <a:r>
              <a:rPr lang="en-US" dirty="0" err="1" smtClean="0"/>
              <a:t>Raghavan</a:t>
            </a:r>
            <a:r>
              <a:rPr lang="en-US" dirty="0" smtClean="0"/>
              <a:t>, Stanford University</a:t>
            </a:r>
          </a:p>
          <a:p>
            <a:pPr lvl="1"/>
            <a:r>
              <a:rPr lang="en-US" dirty="0" smtClean="0"/>
              <a:t>M. de </a:t>
            </a:r>
            <a:r>
              <a:rPr lang="en-US" dirty="0" err="1" smtClean="0"/>
              <a:t>Rijke</a:t>
            </a:r>
            <a:r>
              <a:rPr lang="en-US" dirty="0" smtClean="0"/>
              <a:t>, University of Amsterdam</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1" y="609600"/>
            <a:ext cx="8147049" cy="1143000"/>
          </a:xfrm>
        </p:spPr>
        <p:txBody>
          <a:bodyPr/>
          <a:lstStyle/>
          <a:p>
            <a:r>
              <a:rPr lang="en-US" dirty="0" smtClean="0"/>
              <a:t>What is a visual Information retrieval?</a:t>
            </a:r>
            <a:endParaRPr lang="en-US" dirty="0"/>
          </a:p>
        </p:txBody>
      </p:sp>
      <p:sp>
        <p:nvSpPr>
          <p:cNvPr id="6" name="Content Placeholder 2"/>
          <p:cNvSpPr>
            <a:spLocks noGrp="1"/>
          </p:cNvSpPr>
          <p:nvPr>
            <p:ph sz="quarter" idx="1"/>
          </p:nvPr>
        </p:nvSpPr>
        <p:spPr>
          <a:xfrm>
            <a:off x="152400" y="2068331"/>
            <a:ext cx="8610600" cy="2503669"/>
          </a:xfrm>
        </p:spPr>
        <p:txBody>
          <a:bodyPr/>
          <a:lstStyle/>
          <a:p>
            <a:r>
              <a:rPr lang="en-US" dirty="0" smtClean="0"/>
              <a:t>Definition</a:t>
            </a:r>
          </a:p>
          <a:p>
            <a:pPr lvl="1"/>
            <a:r>
              <a:rPr lang="en-US" dirty="0" smtClean="0"/>
              <a:t>Visual information retrieval is the activity of obtaining (</a:t>
            </a:r>
            <a:r>
              <a:rPr lang="en-US" b="1" dirty="0" smtClean="0"/>
              <a:t>i.e., search and retrieve</a:t>
            </a:r>
            <a:r>
              <a:rPr lang="en-US" dirty="0" smtClean="0"/>
              <a:t>) visual information resources  relevant to an information need (</a:t>
            </a:r>
            <a:r>
              <a:rPr lang="en-US" b="1" dirty="0" smtClean="0"/>
              <a:t>i.e.</a:t>
            </a:r>
            <a:r>
              <a:rPr lang="en-US" dirty="0" smtClean="0"/>
              <a:t>, </a:t>
            </a:r>
            <a:r>
              <a:rPr lang="en-US" b="1" dirty="0" smtClean="0"/>
              <a:t>a query</a:t>
            </a:r>
            <a:r>
              <a:rPr lang="en-US" dirty="0" smtClean="0"/>
              <a:t>) from a collection of visual information resources (</a:t>
            </a:r>
            <a:r>
              <a:rPr lang="en-US" b="1" dirty="0" smtClean="0"/>
              <a:t>e.g., image and video database</a:t>
            </a:r>
            <a:r>
              <a:rPr lang="en-US" dirty="0" smtClean="0"/>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needed?</a:t>
            </a:r>
            <a:endParaRPr lang="en-US" dirty="0"/>
          </a:p>
        </p:txBody>
      </p:sp>
      <p:pic>
        <p:nvPicPr>
          <p:cNvPr id="13314" name="Picture 2"/>
          <p:cNvPicPr>
            <a:picLocks noChangeAspect="1" noChangeArrowheads="1"/>
          </p:cNvPicPr>
          <p:nvPr/>
        </p:nvPicPr>
        <p:blipFill>
          <a:blip r:embed="rId2" cstate="print">
            <a:clrChange>
              <a:clrFrom>
                <a:srgbClr val="FFFFFF"/>
              </a:clrFrom>
              <a:clrTo>
                <a:srgbClr val="FFFFFF">
                  <a:alpha val="0"/>
                </a:srgbClr>
              </a:clrTo>
            </a:clrChange>
          </a:blip>
          <a:srcRect l="18889" t="23112" r="15556" b="13778"/>
          <a:stretch>
            <a:fillRect/>
          </a:stretch>
        </p:blipFill>
        <p:spPr bwMode="auto">
          <a:xfrm>
            <a:off x="152400" y="1447800"/>
            <a:ext cx="8382000" cy="4814161"/>
          </a:xfrm>
          <a:prstGeom prst="rect">
            <a:avLst/>
          </a:prstGeom>
          <a:noFill/>
          <a:ln w="9525">
            <a:noFill/>
            <a:miter lim="800000"/>
            <a:headEnd/>
            <a:tailEnd/>
          </a:ln>
        </p:spPr>
      </p:pic>
      <p:sp>
        <p:nvSpPr>
          <p:cNvPr id="4" name="Text Box 21"/>
          <p:cNvSpPr txBox="1">
            <a:spLocks noChangeArrowheads="1"/>
          </p:cNvSpPr>
          <p:nvPr/>
        </p:nvSpPr>
        <p:spPr bwMode="auto">
          <a:xfrm>
            <a:off x="6193063" y="-47625"/>
            <a:ext cx="2898550" cy="369332"/>
          </a:xfrm>
          <a:prstGeom prst="rect">
            <a:avLst/>
          </a:prstGeom>
          <a:noFill/>
          <a:ln w="12700" algn="ctr">
            <a:noFill/>
            <a:miter lim="800000"/>
            <a:headEnd/>
            <a:tailEnd/>
          </a:ln>
        </p:spPr>
        <p:txBody>
          <a:bodyPr wrap="none">
            <a:spAutoFit/>
          </a:bodyPr>
          <a:lstStyle/>
          <a:p>
            <a:pPr algn="r" eaLnBrk="0" fontAlgn="base" hangingPunct="0">
              <a:spcBef>
                <a:spcPct val="20000"/>
              </a:spcBef>
              <a:spcAft>
                <a:spcPct val="0"/>
              </a:spcAft>
            </a:pPr>
            <a:r>
              <a:rPr kumimoji="1" lang="en-GB" dirty="0" smtClean="0">
                <a:solidFill>
                  <a:srgbClr val="3399FF"/>
                </a:solidFill>
              </a:rPr>
              <a:t>Slide credit: JR Smith, IBM</a:t>
            </a:r>
            <a:endParaRPr kumimoji="1" lang="en-US" dirty="0">
              <a:solidFill>
                <a:srgbClr val="3399FF"/>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467600" cy="709752"/>
          </a:xfrm>
        </p:spPr>
        <p:txBody>
          <a:bodyPr/>
          <a:lstStyle/>
          <a:p>
            <a:r>
              <a:rPr lang="en-US" dirty="0" smtClean="0"/>
              <a:t>Why bother?</a:t>
            </a:r>
            <a:endParaRPr lang="en-US" dirty="0"/>
          </a:p>
        </p:txBody>
      </p:sp>
      <p:pic>
        <p:nvPicPr>
          <p:cNvPr id="9218" name="Picture 2"/>
          <p:cNvPicPr>
            <a:picLocks noChangeAspect="1" noChangeArrowheads="1"/>
          </p:cNvPicPr>
          <p:nvPr/>
        </p:nvPicPr>
        <p:blipFill>
          <a:blip r:embed="rId2" cstate="print"/>
          <a:srcRect b="4000"/>
          <a:stretch>
            <a:fillRect/>
          </a:stretch>
        </p:blipFill>
        <p:spPr bwMode="auto">
          <a:xfrm>
            <a:off x="838200" y="1524000"/>
            <a:ext cx="6629400" cy="3977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extBox 3"/>
          <p:cNvSpPr txBox="1"/>
          <p:nvPr/>
        </p:nvSpPr>
        <p:spPr>
          <a:xfrm>
            <a:off x="5029200" y="76200"/>
            <a:ext cx="3886200" cy="707886"/>
          </a:xfrm>
          <a:prstGeom prst="rect">
            <a:avLst/>
          </a:prstGeom>
          <a:noFill/>
        </p:spPr>
        <p:txBody>
          <a:bodyPr wrap="square" rtlCol="0">
            <a:spAutoFit/>
          </a:bodyPr>
          <a:lstStyle/>
          <a:p>
            <a:r>
              <a:rPr lang="en-US" sz="4000" b="1" dirty="0" smtClean="0">
                <a:solidFill>
                  <a:srgbClr val="00B050"/>
                </a:solidFill>
              </a:rPr>
              <a:t>&gt; $100 million</a:t>
            </a:r>
            <a:endParaRPr lang="en-US" sz="4000" b="1" dirty="0">
              <a:solidFill>
                <a:srgbClr val="00B050"/>
              </a:solidFill>
            </a:endParaRPr>
          </a:p>
        </p:txBody>
      </p:sp>
      <p:sp>
        <p:nvSpPr>
          <p:cNvPr id="5" name="Text Box 21"/>
          <p:cNvSpPr txBox="1">
            <a:spLocks noChangeArrowheads="1"/>
          </p:cNvSpPr>
          <p:nvPr/>
        </p:nvSpPr>
        <p:spPr bwMode="auto">
          <a:xfrm>
            <a:off x="4056249" y="6488668"/>
            <a:ext cx="4860626" cy="369332"/>
          </a:xfrm>
          <a:prstGeom prst="rect">
            <a:avLst/>
          </a:prstGeom>
          <a:noFill/>
          <a:ln w="12700" algn="ctr">
            <a:noFill/>
            <a:miter lim="800000"/>
            <a:headEnd/>
            <a:tailEnd/>
          </a:ln>
        </p:spPr>
        <p:txBody>
          <a:bodyPr wrap="none">
            <a:spAutoFit/>
          </a:bodyPr>
          <a:lstStyle/>
          <a:p>
            <a:pPr algn="r" eaLnBrk="0" fontAlgn="base" hangingPunct="0">
              <a:spcBef>
                <a:spcPct val="20000"/>
              </a:spcBef>
              <a:spcAft>
                <a:spcPct val="0"/>
              </a:spcAft>
            </a:pPr>
            <a:r>
              <a:rPr kumimoji="1" lang="en-GB" dirty="0" smtClean="0">
                <a:solidFill>
                  <a:srgbClr val="3399FF"/>
                </a:solidFill>
              </a:rPr>
              <a:t>Slide credit: C. </a:t>
            </a:r>
            <a:r>
              <a:rPr kumimoji="1" lang="en-GB" dirty="0" err="1" smtClean="0">
                <a:solidFill>
                  <a:srgbClr val="3399FF"/>
                </a:solidFill>
              </a:rPr>
              <a:t>Snoek</a:t>
            </a:r>
            <a:r>
              <a:rPr kumimoji="1" lang="en-GB" dirty="0" smtClean="0">
                <a:solidFill>
                  <a:srgbClr val="3399FF"/>
                </a:solidFill>
              </a:rPr>
              <a:t> (Univ. of Amsterdam)</a:t>
            </a:r>
            <a:endParaRPr kumimoji="1" lang="en-US" dirty="0">
              <a:solidFill>
                <a:srgbClr val="3399F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28487" name="Picture 7"/>
          <p:cNvPicPr>
            <a:picLocks noChangeAspect="1" noChangeArrowheads="1"/>
          </p:cNvPicPr>
          <p:nvPr/>
        </p:nvPicPr>
        <p:blipFill>
          <a:blip r:embed="rId2" cstate="print"/>
          <a:srcRect/>
          <a:stretch>
            <a:fillRect/>
          </a:stretch>
        </p:blipFill>
        <p:spPr bwMode="auto">
          <a:xfrm>
            <a:off x="990600" y="1905000"/>
            <a:ext cx="6875463" cy="41243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428494" name="Rectangle 14"/>
          <p:cNvSpPr>
            <a:spLocks noGrp="1" noChangeArrowheads="1"/>
          </p:cNvSpPr>
          <p:nvPr>
            <p:ph type="title"/>
          </p:nvPr>
        </p:nvSpPr>
        <p:spPr>
          <a:xfrm>
            <a:off x="398463" y="383912"/>
            <a:ext cx="7467600" cy="709752"/>
          </a:xfrm>
        </p:spPr>
        <p:txBody>
          <a:bodyPr/>
          <a:lstStyle/>
          <a:p>
            <a:r>
              <a:rPr lang="en-US" dirty="0" smtClean="0"/>
              <a:t>Still not convinced?</a:t>
            </a:r>
            <a:endParaRPr lang="nl-NL" dirty="0"/>
          </a:p>
        </p:txBody>
      </p:sp>
      <p:sp>
        <p:nvSpPr>
          <p:cNvPr id="5" name="TextBox 4"/>
          <p:cNvSpPr txBox="1"/>
          <p:nvPr/>
        </p:nvSpPr>
        <p:spPr>
          <a:xfrm>
            <a:off x="2514600" y="0"/>
            <a:ext cx="6629400" cy="707886"/>
          </a:xfrm>
          <a:prstGeom prst="rect">
            <a:avLst/>
          </a:prstGeom>
          <a:noFill/>
        </p:spPr>
        <p:txBody>
          <a:bodyPr wrap="square" rtlCol="0">
            <a:spAutoFit/>
          </a:bodyPr>
          <a:lstStyle/>
          <a:p>
            <a:pPr algn="r"/>
            <a:r>
              <a:rPr lang="en-US" sz="4000" b="1" dirty="0" smtClean="0">
                <a:solidFill>
                  <a:srgbClr val="00B050"/>
                </a:solidFill>
              </a:rPr>
              <a:t> $1.65 billion</a:t>
            </a:r>
            <a:endParaRPr lang="en-US" sz="4000" b="1" dirty="0">
              <a:solidFill>
                <a:srgbClr val="00B050"/>
              </a:solidFill>
            </a:endParaRPr>
          </a:p>
        </p:txBody>
      </p:sp>
      <p:sp>
        <p:nvSpPr>
          <p:cNvPr id="6" name="Text Box 21"/>
          <p:cNvSpPr txBox="1">
            <a:spLocks noChangeArrowheads="1"/>
          </p:cNvSpPr>
          <p:nvPr/>
        </p:nvSpPr>
        <p:spPr bwMode="auto">
          <a:xfrm>
            <a:off x="4283374" y="6488668"/>
            <a:ext cx="4860626" cy="369332"/>
          </a:xfrm>
          <a:prstGeom prst="rect">
            <a:avLst/>
          </a:prstGeom>
          <a:noFill/>
          <a:ln w="12700" algn="ctr">
            <a:noFill/>
            <a:miter lim="800000"/>
            <a:headEnd/>
            <a:tailEnd/>
          </a:ln>
        </p:spPr>
        <p:txBody>
          <a:bodyPr wrap="none">
            <a:spAutoFit/>
          </a:bodyPr>
          <a:lstStyle/>
          <a:p>
            <a:pPr algn="r" eaLnBrk="0" fontAlgn="base" hangingPunct="0">
              <a:spcBef>
                <a:spcPct val="20000"/>
              </a:spcBef>
              <a:spcAft>
                <a:spcPct val="0"/>
              </a:spcAft>
            </a:pPr>
            <a:r>
              <a:rPr kumimoji="1" lang="en-GB" dirty="0" smtClean="0">
                <a:solidFill>
                  <a:srgbClr val="3399FF"/>
                </a:solidFill>
              </a:rPr>
              <a:t>Slide credit: C. </a:t>
            </a:r>
            <a:r>
              <a:rPr kumimoji="1" lang="en-GB" dirty="0" err="1" smtClean="0">
                <a:solidFill>
                  <a:srgbClr val="3399FF"/>
                </a:solidFill>
              </a:rPr>
              <a:t>Snoek</a:t>
            </a:r>
            <a:r>
              <a:rPr kumimoji="1" lang="en-GB" dirty="0" smtClean="0">
                <a:solidFill>
                  <a:srgbClr val="3399FF"/>
                </a:solidFill>
              </a:rPr>
              <a:t> (Univ. of Amsterdam)</a:t>
            </a:r>
            <a:endParaRPr kumimoji="1" lang="en-US" dirty="0">
              <a:solidFill>
                <a:srgbClr val="3399FF"/>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Quiz: How big is the problem?</a:t>
            </a:r>
            <a:endParaRPr lang="en-US" dirty="0">
              <a:solidFill>
                <a:schemeClr val="bg1"/>
              </a:solidFill>
            </a:endParaRPr>
          </a:p>
        </p:txBody>
      </p:sp>
      <p:sp>
        <p:nvSpPr>
          <p:cNvPr id="3" name="Content Placeholder 2"/>
          <p:cNvSpPr>
            <a:spLocks noGrp="1"/>
          </p:cNvSpPr>
          <p:nvPr>
            <p:ph sz="quarter" idx="1"/>
          </p:nvPr>
        </p:nvSpPr>
        <p:spPr/>
        <p:txBody>
          <a:bodyPr/>
          <a:lstStyle/>
          <a:p>
            <a:endParaRPr lang="en-US" dirty="0" smtClean="0"/>
          </a:p>
          <a:p>
            <a:r>
              <a:rPr lang="en-US" dirty="0" smtClean="0"/>
              <a:t>How many images uploads to Facebook?</a:t>
            </a:r>
          </a:p>
          <a:p>
            <a:endParaRPr lang="en-US" dirty="0"/>
          </a:p>
          <a:p>
            <a:r>
              <a:rPr lang="en-US" dirty="0" smtClean="0"/>
              <a:t>How many uploads on YouTube per day?</a:t>
            </a:r>
          </a:p>
          <a:p>
            <a:endParaRPr lang="en-US" dirty="0" smtClean="0"/>
          </a:p>
          <a:p>
            <a:r>
              <a:rPr lang="en-US" dirty="0" smtClean="0"/>
              <a:t>What is the size of a typical national broadcast video archive?</a:t>
            </a:r>
            <a:endParaRPr lang="en-US" dirty="0"/>
          </a:p>
        </p:txBody>
      </p:sp>
      <p:sp>
        <p:nvSpPr>
          <p:cNvPr id="5" name="Rectangle 14"/>
          <p:cNvSpPr txBox="1">
            <a:spLocks noChangeArrowheads="1"/>
          </p:cNvSpPr>
          <p:nvPr/>
        </p:nvSpPr>
        <p:spPr>
          <a:xfrm>
            <a:off x="398462" y="383912"/>
            <a:ext cx="7983537" cy="709752"/>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US" dirty="0" smtClean="0"/>
              <a:t>Quiz: What is the size of this problem?</a:t>
            </a:r>
            <a:endParaRPr lang="nl-NL"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Statistics from Facebook</a:t>
            </a:r>
            <a:endParaRPr lang="en-US" dirty="0"/>
          </a:p>
        </p:txBody>
      </p:sp>
      <p:sp>
        <p:nvSpPr>
          <p:cNvPr id="3" name="Content Placeholder 2"/>
          <p:cNvSpPr>
            <a:spLocks noGrp="1"/>
          </p:cNvSpPr>
          <p:nvPr>
            <p:ph sz="quarter" idx="1"/>
          </p:nvPr>
        </p:nvSpPr>
        <p:spPr>
          <a:xfrm>
            <a:off x="457200" y="1600200"/>
            <a:ext cx="8382000" cy="1524000"/>
          </a:xfrm>
        </p:spPr>
        <p:txBody>
          <a:bodyPr>
            <a:normAutofit/>
          </a:bodyPr>
          <a:lstStyle/>
          <a:p>
            <a:r>
              <a:rPr lang="en-US" dirty="0" smtClean="0"/>
              <a:t>350 millions of photos uploaded to Facebook daily</a:t>
            </a:r>
          </a:p>
          <a:p>
            <a:r>
              <a:rPr lang="en-US" dirty="0" smtClean="0"/>
              <a:t>Photo application was NO.1 utilized application for a long time since the inception of Facebook </a:t>
            </a:r>
            <a:endParaRPr lang="en-US" dirty="0"/>
          </a:p>
        </p:txBody>
      </p:sp>
      <p:pic>
        <p:nvPicPr>
          <p:cNvPr id="69634" name="Picture 2" descr="http://likesreviewer.com/wp-content/uploads/2013/06/is3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584593"/>
            <a:ext cx="1219200" cy="81183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2286000" y="2958710"/>
            <a:ext cx="4648200" cy="3899290"/>
            <a:chOff x="2438400" y="2958710"/>
            <a:chExt cx="4648200" cy="3899290"/>
          </a:xfrm>
        </p:grpSpPr>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958710"/>
              <a:ext cx="4267200" cy="3867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438400" y="6400800"/>
              <a:ext cx="46482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439726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Statistics from YouTube</a:t>
            </a:r>
            <a:endParaRPr lang="en-US" dirty="0"/>
          </a:p>
        </p:txBody>
      </p:sp>
      <p:sp>
        <p:nvSpPr>
          <p:cNvPr id="3" name="Content Placeholder 2"/>
          <p:cNvSpPr>
            <a:spLocks noGrp="1"/>
          </p:cNvSpPr>
          <p:nvPr>
            <p:ph sz="quarter" idx="1"/>
          </p:nvPr>
        </p:nvSpPr>
        <p:spPr>
          <a:xfrm>
            <a:off x="457200" y="1600200"/>
            <a:ext cx="8382000" cy="4873752"/>
          </a:xfrm>
        </p:spPr>
        <p:txBody>
          <a:bodyPr>
            <a:normAutofit fontScale="92500"/>
          </a:bodyPr>
          <a:lstStyle/>
          <a:p>
            <a:r>
              <a:rPr lang="en-US" dirty="0"/>
              <a:t>More than 1 billion unique users visit YouTube each month </a:t>
            </a:r>
          </a:p>
          <a:p>
            <a:r>
              <a:rPr lang="en-US" dirty="0"/>
              <a:t>Over 6 billion hours of video are watched each month on </a:t>
            </a:r>
            <a:endParaRPr lang="en-US" dirty="0" smtClean="0"/>
          </a:p>
          <a:p>
            <a:r>
              <a:rPr lang="en-US" dirty="0" smtClean="0"/>
              <a:t>100 </a:t>
            </a:r>
            <a:r>
              <a:rPr lang="en-US" dirty="0"/>
              <a:t>hours of video are uploaded to YouTube every minute </a:t>
            </a:r>
          </a:p>
          <a:p>
            <a:r>
              <a:rPr lang="en-US" dirty="0"/>
              <a:t>80% of YouTube traffic comes from outside the US </a:t>
            </a:r>
          </a:p>
          <a:p>
            <a:r>
              <a:rPr lang="en-US" dirty="0"/>
              <a:t>YouTube is localized in 61 countries and across 61 languages </a:t>
            </a:r>
          </a:p>
          <a:p>
            <a:r>
              <a:rPr lang="en-US" dirty="0"/>
              <a:t>According to Nielsen, YouTube reaches more US adults ages 18-34 than any cable network </a:t>
            </a:r>
          </a:p>
          <a:p>
            <a:r>
              <a:rPr lang="en-US" dirty="0"/>
              <a:t>Millions of subscriptions happen each day. The number of people subscribing daily is up more than 3x since last year, and the number of daily subscriptions is up more than 4x since last year </a:t>
            </a:r>
          </a:p>
        </p:txBody>
      </p:sp>
      <p:pic>
        <p:nvPicPr>
          <p:cNvPr id="149511" name="Picture 19" descr="pic_youtubelogo_123x63"/>
          <p:cNvPicPr>
            <a:picLocks noChangeAspect="1" noChangeArrowheads="1"/>
          </p:cNvPicPr>
          <p:nvPr/>
        </p:nvPicPr>
        <p:blipFill>
          <a:blip r:embed="rId2" cstate="print"/>
          <a:srcRect/>
          <a:stretch>
            <a:fillRect/>
          </a:stretch>
        </p:blipFill>
        <p:spPr bwMode="auto">
          <a:xfrm>
            <a:off x="7391399" y="691219"/>
            <a:ext cx="1171575" cy="60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a:spLocks noGrp="1"/>
          </p:cNvSpPr>
          <p:nvPr>
            <p:ph type="title"/>
          </p:nvPr>
        </p:nvSpPr>
        <p:spPr>
          <a:xfrm>
            <a:off x="428625" y="392496"/>
            <a:ext cx="8229600" cy="906736"/>
          </a:xfrm>
        </p:spPr>
        <p:txBody>
          <a:bodyPr/>
          <a:lstStyle/>
          <a:p>
            <a:pPr>
              <a:defRPr/>
            </a:pPr>
            <a:r>
              <a:rPr lang="en-US" dirty="0" smtClean="0"/>
              <a:t>Answer from the Netherlands</a:t>
            </a:r>
            <a:endParaRPr lang="en-US" dirty="0"/>
          </a:p>
        </p:txBody>
      </p:sp>
      <p:sp>
        <p:nvSpPr>
          <p:cNvPr id="4" name="Tijdelijke aanduiding voor inhoud 3"/>
          <p:cNvSpPr>
            <a:spLocks noGrp="1"/>
          </p:cNvSpPr>
          <p:nvPr>
            <p:ph sz="quarter" idx="2"/>
          </p:nvPr>
        </p:nvSpPr>
        <p:spPr>
          <a:xfrm>
            <a:off x="457200" y="2735263"/>
            <a:ext cx="4040188" cy="3951287"/>
          </a:xfrm>
        </p:spPr>
        <p:txBody>
          <a:bodyPr/>
          <a:lstStyle/>
          <a:p>
            <a:pPr>
              <a:defRPr/>
            </a:pPr>
            <a:r>
              <a:rPr lang="en-US" dirty="0" smtClean="0"/>
              <a:t>Yearly ingest</a:t>
            </a:r>
          </a:p>
          <a:p>
            <a:pPr lvl="1">
              <a:defRPr/>
            </a:pPr>
            <a:r>
              <a:rPr lang="en-US" dirty="0" smtClean="0"/>
              <a:t>15,000 hours of video</a:t>
            </a:r>
          </a:p>
          <a:p>
            <a:pPr lvl="1">
              <a:defRPr/>
            </a:pPr>
            <a:r>
              <a:rPr lang="en-US" dirty="0" smtClean="0"/>
              <a:t>40,000 hours of radio</a:t>
            </a:r>
          </a:p>
          <a:p>
            <a:pPr lvl="1">
              <a:defRPr/>
            </a:pPr>
            <a:r>
              <a:rPr lang="en-US" dirty="0" smtClean="0"/>
              <a:t>&gt;1 </a:t>
            </a:r>
            <a:r>
              <a:rPr lang="en-US" dirty="0" err="1" smtClean="0"/>
              <a:t>peta</a:t>
            </a:r>
            <a:r>
              <a:rPr lang="en-US" dirty="0" smtClean="0"/>
              <a:t>-byte per year</a:t>
            </a:r>
          </a:p>
          <a:p>
            <a:pPr>
              <a:defRPr/>
            </a:pPr>
            <a:endParaRPr lang="nl-NL" dirty="0"/>
          </a:p>
        </p:txBody>
      </p:sp>
      <p:sp>
        <p:nvSpPr>
          <p:cNvPr id="6" name="Tijdelijke aanduiding voor inhoud 5"/>
          <p:cNvSpPr>
            <a:spLocks noGrp="1"/>
          </p:cNvSpPr>
          <p:nvPr>
            <p:ph sz="quarter" idx="4"/>
          </p:nvPr>
        </p:nvSpPr>
        <p:spPr>
          <a:xfrm>
            <a:off x="4645025" y="2735263"/>
            <a:ext cx="4041775" cy="3951287"/>
          </a:xfrm>
        </p:spPr>
        <p:txBody>
          <a:bodyPr/>
          <a:lstStyle/>
          <a:p>
            <a:pPr>
              <a:defRPr/>
            </a:pPr>
            <a:r>
              <a:rPr lang="en-US" dirty="0" smtClean="0"/>
              <a:t>Next 6 years</a:t>
            </a:r>
          </a:p>
          <a:p>
            <a:pPr lvl="1">
              <a:defRPr/>
            </a:pPr>
            <a:r>
              <a:rPr lang="en-US" dirty="0" smtClean="0"/>
              <a:t>137,200 hours of video</a:t>
            </a:r>
          </a:p>
          <a:p>
            <a:pPr lvl="1">
              <a:defRPr/>
            </a:pPr>
            <a:r>
              <a:rPr lang="en-US" dirty="0" smtClean="0"/>
              <a:t>22,510 hours of film</a:t>
            </a:r>
          </a:p>
          <a:p>
            <a:pPr lvl="1">
              <a:defRPr/>
            </a:pPr>
            <a:r>
              <a:rPr lang="en-US" dirty="0" smtClean="0"/>
              <a:t>123,900 hours of audio</a:t>
            </a:r>
          </a:p>
          <a:p>
            <a:pPr lvl="1">
              <a:defRPr/>
            </a:pPr>
            <a:r>
              <a:rPr lang="en-US" dirty="0" smtClean="0"/>
              <a:t>2,900,000 photo’s</a:t>
            </a:r>
          </a:p>
          <a:p>
            <a:pPr>
              <a:defRPr/>
            </a:pPr>
            <a:endParaRPr lang="nl-NL" dirty="0"/>
          </a:p>
        </p:txBody>
      </p:sp>
      <p:pic>
        <p:nvPicPr>
          <p:cNvPr id="150531" name="Picture 4" descr="BVDT-logo-color"/>
          <p:cNvPicPr>
            <a:picLocks noChangeAspect="1" noChangeArrowheads="1"/>
          </p:cNvPicPr>
          <p:nvPr/>
        </p:nvPicPr>
        <p:blipFill>
          <a:blip r:embed="rId2" cstate="print"/>
          <a:srcRect/>
          <a:stretch>
            <a:fillRect/>
          </a:stretch>
        </p:blipFill>
        <p:spPr bwMode="auto">
          <a:xfrm>
            <a:off x="6553200" y="1828114"/>
            <a:ext cx="2155032" cy="610286"/>
          </a:xfrm>
          <a:prstGeom prst="rect">
            <a:avLst/>
          </a:prstGeom>
          <a:noFill/>
          <a:ln w="9525">
            <a:solidFill>
              <a:schemeClr val="tx2"/>
            </a:solidFill>
            <a:miter lim="800000"/>
            <a:headEnd/>
            <a:tailEnd/>
          </a:ln>
        </p:spPr>
      </p:pic>
      <p:pic>
        <p:nvPicPr>
          <p:cNvPr id="150532" name="Picture 10" descr="Beeld en Geluid gebouw 2"/>
          <p:cNvPicPr>
            <a:picLocks noChangeAspect="1" noChangeArrowheads="1"/>
          </p:cNvPicPr>
          <p:nvPr/>
        </p:nvPicPr>
        <p:blipFill>
          <a:blip r:embed="rId3" cstate="print"/>
          <a:srcRect/>
          <a:stretch>
            <a:fillRect/>
          </a:stretch>
        </p:blipFill>
        <p:spPr bwMode="auto">
          <a:xfrm>
            <a:off x="411163" y="4695825"/>
            <a:ext cx="2743200" cy="1704975"/>
          </a:xfrm>
          <a:prstGeom prst="rect">
            <a:avLst/>
          </a:prstGeom>
          <a:noFill/>
          <a:ln w="9525">
            <a:solidFill>
              <a:schemeClr val="tx2"/>
            </a:solidFill>
            <a:miter lim="800000"/>
            <a:headEnd/>
            <a:tailEnd/>
          </a:ln>
        </p:spPr>
      </p:pic>
      <p:sp>
        <p:nvSpPr>
          <p:cNvPr id="15" name="Text Box 8"/>
          <p:cNvSpPr txBox="1">
            <a:spLocks noChangeArrowheads="1"/>
          </p:cNvSpPr>
          <p:nvPr/>
        </p:nvSpPr>
        <p:spPr bwMode="auto">
          <a:xfrm>
            <a:off x="428625" y="1828800"/>
            <a:ext cx="6215063" cy="492125"/>
          </a:xfrm>
          <a:prstGeom prst="rect">
            <a:avLst/>
          </a:prstGeom>
          <a:noFill/>
          <a:ln w="9525">
            <a:noFill/>
            <a:miter lim="800000"/>
            <a:headEnd/>
            <a:tailEnd/>
          </a:ln>
          <a:effectLst/>
        </p:spPr>
        <p:txBody>
          <a:bodyPr>
            <a:spAutoFit/>
          </a:bodyPr>
          <a:lstStyle/>
          <a:p>
            <a:pPr marL="342900" indent="-342900" eaLnBrk="0" fontAlgn="base" hangingPunct="0">
              <a:spcBef>
                <a:spcPct val="60000"/>
              </a:spcBef>
              <a:spcAft>
                <a:spcPct val="0"/>
              </a:spcAft>
              <a:buClr>
                <a:srgbClr val="CC0000"/>
              </a:buClr>
              <a:buFontTx/>
              <a:buChar char="•"/>
              <a:defRPr/>
            </a:pPr>
            <a:r>
              <a:rPr kumimoji="1" lang="en-US" sz="2600" kern="0" dirty="0">
                <a:solidFill>
                  <a:srgbClr val="000000"/>
                </a:solidFill>
                <a:effectLst>
                  <a:outerShdw blurRad="38100" dist="38100" dir="2700000" algn="tl">
                    <a:srgbClr val="C0C0C0"/>
                  </a:outerShdw>
                </a:effectLst>
              </a:rPr>
              <a:t>Europe’s largest digitization project</a:t>
            </a:r>
          </a:p>
        </p:txBody>
      </p:sp>
      <p:sp>
        <p:nvSpPr>
          <p:cNvPr id="150535" name="Tekstvak 15"/>
          <p:cNvSpPr txBox="1">
            <a:spLocks noChangeArrowheads="1"/>
          </p:cNvSpPr>
          <p:nvPr/>
        </p:nvSpPr>
        <p:spPr bwMode="auto">
          <a:xfrm>
            <a:off x="3500438" y="5400675"/>
            <a:ext cx="4500562" cy="554038"/>
          </a:xfrm>
          <a:prstGeom prst="rect">
            <a:avLst/>
          </a:prstGeom>
          <a:noFill/>
          <a:ln w="9525">
            <a:noFill/>
            <a:miter lim="800000"/>
            <a:headEnd/>
            <a:tailEnd/>
          </a:ln>
        </p:spPr>
        <p:txBody>
          <a:bodyPr>
            <a:spAutoFit/>
          </a:bodyPr>
          <a:lstStyle/>
          <a:p>
            <a:pPr algn="ctr" eaLnBrk="0" fontAlgn="base" hangingPunct="0">
              <a:spcBef>
                <a:spcPct val="20000"/>
              </a:spcBef>
              <a:spcAft>
                <a:spcPct val="0"/>
              </a:spcAft>
            </a:pPr>
            <a:r>
              <a:rPr kumimoji="1" lang="nl-NL" sz="3000">
                <a:solidFill>
                  <a:srgbClr val="CC0000"/>
                </a:solidFill>
              </a:rPr>
              <a:t>Lack of metadata</a:t>
            </a:r>
          </a:p>
        </p:txBody>
      </p:sp>
      <p:sp>
        <p:nvSpPr>
          <p:cNvPr id="9" name="Text Box 21"/>
          <p:cNvSpPr txBox="1">
            <a:spLocks noChangeArrowheads="1"/>
          </p:cNvSpPr>
          <p:nvPr/>
        </p:nvSpPr>
        <p:spPr bwMode="auto">
          <a:xfrm>
            <a:off x="4283374" y="6488668"/>
            <a:ext cx="4860626" cy="369332"/>
          </a:xfrm>
          <a:prstGeom prst="rect">
            <a:avLst/>
          </a:prstGeom>
          <a:noFill/>
          <a:ln w="12700" algn="ctr">
            <a:noFill/>
            <a:miter lim="800000"/>
            <a:headEnd/>
            <a:tailEnd/>
          </a:ln>
        </p:spPr>
        <p:txBody>
          <a:bodyPr wrap="none">
            <a:spAutoFit/>
          </a:bodyPr>
          <a:lstStyle/>
          <a:p>
            <a:pPr algn="r" eaLnBrk="0" fontAlgn="base" hangingPunct="0">
              <a:spcBef>
                <a:spcPct val="20000"/>
              </a:spcBef>
              <a:spcAft>
                <a:spcPct val="0"/>
              </a:spcAft>
            </a:pPr>
            <a:r>
              <a:rPr kumimoji="1" lang="en-GB" dirty="0" smtClean="0">
                <a:solidFill>
                  <a:srgbClr val="3399FF"/>
                </a:solidFill>
              </a:rPr>
              <a:t>Slide credit: C. </a:t>
            </a:r>
            <a:r>
              <a:rPr kumimoji="1" lang="en-GB" dirty="0" err="1" smtClean="0">
                <a:solidFill>
                  <a:srgbClr val="3399FF"/>
                </a:solidFill>
              </a:rPr>
              <a:t>Snoek</a:t>
            </a:r>
            <a:r>
              <a:rPr kumimoji="1" lang="en-GB" dirty="0" smtClean="0">
                <a:solidFill>
                  <a:srgbClr val="3399FF"/>
                </a:solidFill>
              </a:rPr>
              <a:t> (Univ. of Amsterdam)</a:t>
            </a:r>
            <a:endParaRPr kumimoji="1" lang="en-US" dirty="0">
              <a:solidFill>
                <a:srgbClr val="3399FF"/>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30" y="152400"/>
            <a:ext cx="8915400" cy="884238"/>
          </a:xfrm>
        </p:spPr>
        <p:txBody>
          <a:bodyPr/>
          <a:lstStyle/>
          <a:p>
            <a:r>
              <a:rPr lang="en-US" dirty="0" smtClean="0"/>
              <a:t>Latest update from Wired (the web is dying!)</a:t>
            </a:r>
            <a:endParaRPr lang="en-US" dirty="0"/>
          </a:p>
        </p:txBody>
      </p:sp>
      <p:pic>
        <p:nvPicPr>
          <p:cNvPr id="10242" name="Picture 2"/>
          <p:cNvPicPr>
            <a:picLocks noChangeAspect="1" noChangeArrowheads="1"/>
          </p:cNvPicPr>
          <p:nvPr/>
        </p:nvPicPr>
        <p:blipFill>
          <a:blip r:embed="rId2" cstate="print"/>
          <a:srcRect/>
          <a:stretch>
            <a:fillRect/>
          </a:stretch>
        </p:blipFill>
        <p:spPr bwMode="auto">
          <a:xfrm>
            <a:off x="76200" y="1255989"/>
            <a:ext cx="8816623"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38400" y="3124200"/>
            <a:ext cx="6705600" cy="1894362"/>
          </a:xfrm>
        </p:spPr>
        <p:txBody>
          <a:bodyPr/>
          <a:lstStyle/>
          <a:p>
            <a:r>
              <a:rPr lang="en-US" dirty="0" smtClean="0"/>
              <a:t>CS598 Visual information Retrieval</a:t>
            </a:r>
            <a:endParaRPr lang="en-US" dirty="0"/>
          </a:p>
        </p:txBody>
      </p:sp>
      <p:sp>
        <p:nvSpPr>
          <p:cNvPr id="3" name="Subtitle 2"/>
          <p:cNvSpPr>
            <a:spLocks noGrp="1"/>
          </p:cNvSpPr>
          <p:nvPr>
            <p:ph type="subTitle" idx="1"/>
          </p:nvPr>
        </p:nvSpPr>
        <p:spPr>
          <a:xfrm>
            <a:off x="2454166" y="5029200"/>
            <a:ext cx="5943600" cy="1371600"/>
          </a:xfrm>
        </p:spPr>
        <p:txBody>
          <a:bodyPr/>
          <a:lstStyle/>
          <a:p>
            <a:r>
              <a:rPr lang="en-US" dirty="0" smtClean="0"/>
              <a:t>Lecture I: Part I: Introduction to the course</a:t>
            </a:r>
            <a:endParaRPr lang="en-US" dirty="0"/>
          </a:p>
        </p:txBody>
      </p:sp>
    </p:spTree>
    <p:extLst>
      <p:ext uri="{BB962C8B-B14F-4D97-AF65-F5344CB8AC3E}">
        <p14:creationId xmlns:p14="http://schemas.microsoft.com/office/powerpoint/2010/main" val="17671564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839200" cy="808038"/>
          </a:xfrm>
        </p:spPr>
        <p:txBody>
          <a:bodyPr/>
          <a:lstStyle/>
          <a:p>
            <a:r>
              <a:rPr lang="en-US" dirty="0" smtClean="0"/>
              <a:t>visual information retrieval: Three cues</a:t>
            </a:r>
            <a:endParaRPr lang="en-US" dirty="0"/>
          </a:p>
        </p:txBody>
      </p:sp>
      <p:sp>
        <p:nvSpPr>
          <p:cNvPr id="3" name="Content Placeholder 2"/>
          <p:cNvSpPr>
            <a:spLocks noGrp="1"/>
          </p:cNvSpPr>
          <p:nvPr>
            <p:ph sz="quarter" idx="1"/>
          </p:nvPr>
        </p:nvSpPr>
        <p:spPr/>
        <p:txBody>
          <a:bodyPr/>
          <a:lstStyle/>
          <a:p>
            <a:r>
              <a:rPr lang="en-US" dirty="0" smtClean="0"/>
              <a:t>Expert-driven search</a:t>
            </a:r>
          </a:p>
          <a:p>
            <a:pPr lvl="1"/>
            <a:r>
              <a:rPr lang="en-US" dirty="0" smtClean="0"/>
              <a:t>Exploit professional annotations</a:t>
            </a:r>
          </a:p>
          <a:p>
            <a:pPr lvl="1"/>
            <a:endParaRPr lang="en-US" dirty="0" smtClean="0"/>
          </a:p>
          <a:p>
            <a:r>
              <a:rPr lang="en-US" dirty="0" smtClean="0"/>
              <a:t>Crowd-driven search</a:t>
            </a:r>
          </a:p>
          <a:p>
            <a:pPr lvl="1"/>
            <a:r>
              <a:rPr lang="en-US" dirty="0" smtClean="0"/>
              <a:t>Exploit what others are saying about the image</a:t>
            </a:r>
          </a:p>
          <a:p>
            <a:pPr lvl="1"/>
            <a:endParaRPr lang="en-US" dirty="0" smtClean="0"/>
          </a:p>
          <a:p>
            <a:r>
              <a:rPr lang="en-US" dirty="0" smtClean="0"/>
              <a:t>Content-driven search</a:t>
            </a:r>
          </a:p>
          <a:p>
            <a:pPr lvl="1"/>
            <a:r>
              <a:rPr lang="en-US" dirty="0" smtClean="0"/>
              <a:t>Exploit the content of the images and video</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1"/>
          <p:cNvSpPr txBox="1">
            <a:spLocks noChangeArrowheads="1"/>
          </p:cNvSpPr>
          <p:nvPr/>
        </p:nvSpPr>
        <p:spPr bwMode="auto">
          <a:xfrm>
            <a:off x="5816294" y="-47625"/>
            <a:ext cx="3327706" cy="369332"/>
          </a:xfrm>
          <a:prstGeom prst="rect">
            <a:avLst/>
          </a:prstGeom>
          <a:noFill/>
          <a:ln w="12700" algn="ctr">
            <a:noFill/>
            <a:miter lim="800000"/>
            <a:headEnd/>
            <a:tailEnd/>
          </a:ln>
        </p:spPr>
        <p:txBody>
          <a:bodyPr wrap="none">
            <a:spAutoFit/>
          </a:bodyPr>
          <a:lstStyle/>
          <a:p>
            <a:pPr algn="r" eaLnBrk="0" fontAlgn="base" hangingPunct="0">
              <a:spcBef>
                <a:spcPct val="20000"/>
              </a:spcBef>
              <a:spcAft>
                <a:spcPct val="0"/>
              </a:spcAft>
            </a:pPr>
            <a:r>
              <a:rPr kumimoji="1" lang="en-GB" dirty="0" smtClean="0">
                <a:solidFill>
                  <a:srgbClr val="3399FF"/>
                </a:solidFill>
              </a:rPr>
              <a:t>http://e-culture.multimedian.nl</a:t>
            </a:r>
          </a:p>
        </p:txBody>
      </p:sp>
      <p:pic>
        <p:nvPicPr>
          <p:cNvPr id="15362" name="Picture 2"/>
          <p:cNvPicPr>
            <a:picLocks noChangeAspect="1" noChangeArrowheads="1"/>
          </p:cNvPicPr>
          <p:nvPr/>
        </p:nvPicPr>
        <p:blipFill>
          <a:blip r:embed="rId3" cstate="print"/>
          <a:srcRect l="18333" t="18667" r="21667" b="12889"/>
          <a:stretch>
            <a:fillRect/>
          </a:stretch>
        </p:blipFill>
        <p:spPr bwMode="auto">
          <a:xfrm>
            <a:off x="634559" y="1239813"/>
            <a:ext cx="7595041" cy="5414982"/>
          </a:xfrm>
          <a:prstGeom prst="rect">
            <a:avLst/>
          </a:prstGeom>
          <a:noFill/>
          <a:ln w="9525">
            <a:noFill/>
            <a:miter lim="800000"/>
            <a:headEnd/>
            <a:tailEnd/>
          </a:ln>
        </p:spPr>
      </p:pic>
      <p:sp>
        <p:nvSpPr>
          <p:cNvPr id="5" name="Title 1"/>
          <p:cNvSpPr>
            <a:spLocks noGrp="1"/>
          </p:cNvSpPr>
          <p:nvPr>
            <p:ph type="title"/>
          </p:nvPr>
        </p:nvSpPr>
        <p:spPr>
          <a:xfrm>
            <a:off x="304800" y="152400"/>
            <a:ext cx="8839200" cy="808038"/>
          </a:xfrm>
        </p:spPr>
        <p:txBody>
          <a:bodyPr/>
          <a:lstStyle/>
          <a:p>
            <a:r>
              <a:rPr lang="en-US" dirty="0" smtClean="0"/>
              <a:t>Expert driven search</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b="3111"/>
          <a:stretch>
            <a:fillRect/>
          </a:stretch>
        </p:blipFill>
        <p:spPr bwMode="auto">
          <a:xfrm>
            <a:off x="118238" y="1127234"/>
            <a:ext cx="8682606" cy="5257800"/>
          </a:xfrm>
          <a:prstGeom prst="rect">
            <a:avLst/>
          </a:prstGeom>
          <a:noFill/>
          <a:ln w="9525">
            <a:noFill/>
            <a:miter lim="800000"/>
            <a:headEnd/>
            <a:tailEnd/>
          </a:ln>
        </p:spPr>
      </p:pic>
      <p:sp>
        <p:nvSpPr>
          <p:cNvPr id="4" name="Title 1"/>
          <p:cNvSpPr>
            <a:spLocks noGrp="1"/>
          </p:cNvSpPr>
          <p:nvPr>
            <p:ph type="title"/>
          </p:nvPr>
        </p:nvSpPr>
        <p:spPr>
          <a:xfrm>
            <a:off x="304800" y="152400"/>
            <a:ext cx="8839200" cy="808038"/>
          </a:xfrm>
        </p:spPr>
        <p:txBody>
          <a:bodyPr/>
          <a:lstStyle/>
          <a:p>
            <a:r>
              <a:rPr lang="en-US" dirty="0" smtClean="0"/>
              <a:t>Crowd-driven search</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57200" y="1828800"/>
            <a:ext cx="8458200" cy="4495800"/>
            <a:chOff x="685800" y="2362200"/>
            <a:chExt cx="8458200" cy="4495800"/>
          </a:xfrm>
        </p:grpSpPr>
        <p:pic>
          <p:nvPicPr>
            <p:cNvPr id="12290" name="Picture 2"/>
            <p:cNvPicPr>
              <a:picLocks noChangeAspect="1" noChangeArrowheads="1"/>
            </p:cNvPicPr>
            <p:nvPr/>
          </p:nvPicPr>
          <p:blipFill>
            <a:blip r:embed="rId2" cstate="print"/>
            <a:srcRect l="20556" t="33778" r="18333" b="14667"/>
            <a:stretch>
              <a:fillRect/>
            </a:stretch>
          </p:blipFill>
          <p:spPr bwMode="auto">
            <a:xfrm>
              <a:off x="685800" y="2362200"/>
              <a:ext cx="7924800" cy="4178531"/>
            </a:xfrm>
            <a:prstGeom prst="rect">
              <a:avLst/>
            </a:prstGeom>
            <a:noFill/>
            <a:ln w="9525">
              <a:noFill/>
              <a:miter lim="800000"/>
              <a:headEnd/>
              <a:tailEnd/>
            </a:ln>
          </p:spPr>
        </p:pic>
        <p:sp>
          <p:nvSpPr>
            <p:cNvPr id="5" name="Text Box 21"/>
            <p:cNvSpPr txBox="1">
              <a:spLocks noChangeArrowheads="1"/>
            </p:cNvSpPr>
            <p:nvPr/>
          </p:nvSpPr>
          <p:spPr bwMode="auto">
            <a:xfrm>
              <a:off x="6245450" y="6488668"/>
              <a:ext cx="2898550" cy="369332"/>
            </a:xfrm>
            <a:prstGeom prst="rect">
              <a:avLst/>
            </a:prstGeom>
            <a:noFill/>
            <a:ln w="12700" algn="ctr">
              <a:noFill/>
              <a:miter lim="800000"/>
              <a:headEnd/>
              <a:tailEnd/>
            </a:ln>
          </p:spPr>
          <p:txBody>
            <a:bodyPr wrap="none">
              <a:spAutoFit/>
            </a:bodyPr>
            <a:lstStyle/>
            <a:p>
              <a:pPr algn="r" eaLnBrk="0" fontAlgn="base" hangingPunct="0">
                <a:spcBef>
                  <a:spcPct val="20000"/>
                </a:spcBef>
                <a:spcAft>
                  <a:spcPct val="0"/>
                </a:spcAft>
              </a:pPr>
              <a:r>
                <a:rPr kumimoji="1" lang="en-GB" dirty="0" smtClean="0">
                  <a:solidFill>
                    <a:srgbClr val="3399FF"/>
                  </a:solidFill>
                </a:rPr>
                <a:t>Slide credit: JR Smith, IBM</a:t>
              </a:r>
              <a:endParaRPr kumimoji="1" lang="en-US" dirty="0">
                <a:solidFill>
                  <a:srgbClr val="3399FF"/>
                </a:solidFill>
              </a:endParaRPr>
            </a:p>
          </p:txBody>
        </p:sp>
      </p:grpSp>
      <p:sp>
        <p:nvSpPr>
          <p:cNvPr id="3" name="Title 2"/>
          <p:cNvSpPr>
            <a:spLocks noGrp="1"/>
          </p:cNvSpPr>
          <p:nvPr>
            <p:ph type="title"/>
          </p:nvPr>
        </p:nvSpPr>
        <p:spPr>
          <a:xfrm>
            <a:off x="457200" y="381000"/>
            <a:ext cx="8153400" cy="1143000"/>
          </a:xfrm>
        </p:spPr>
        <p:txBody>
          <a:bodyPr/>
          <a:lstStyle/>
          <a:p>
            <a:r>
              <a:rPr lang="en-US" dirty="0" smtClean="0"/>
              <a:t>Quiz: What’s the limitations of meta data based search?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1"/>
          <p:cNvSpPr txBox="1">
            <a:spLocks noChangeArrowheads="1"/>
          </p:cNvSpPr>
          <p:nvPr/>
        </p:nvSpPr>
        <p:spPr bwMode="auto">
          <a:xfrm>
            <a:off x="6491223" y="-47625"/>
            <a:ext cx="2652777" cy="369332"/>
          </a:xfrm>
          <a:prstGeom prst="rect">
            <a:avLst/>
          </a:prstGeom>
          <a:noFill/>
          <a:ln w="12700" algn="ctr">
            <a:noFill/>
            <a:miter lim="800000"/>
            <a:headEnd/>
            <a:tailEnd/>
          </a:ln>
        </p:spPr>
        <p:txBody>
          <a:bodyPr wrap="none">
            <a:spAutoFit/>
          </a:bodyPr>
          <a:lstStyle/>
          <a:p>
            <a:pPr algn="r" eaLnBrk="0" fontAlgn="base" hangingPunct="0">
              <a:spcBef>
                <a:spcPct val="20000"/>
              </a:spcBef>
              <a:spcAft>
                <a:spcPct val="0"/>
              </a:spcAft>
            </a:pPr>
            <a:r>
              <a:rPr kumimoji="1" lang="en-GB" dirty="0" smtClean="0">
                <a:solidFill>
                  <a:srgbClr val="3399FF"/>
                </a:solidFill>
              </a:rPr>
              <a:t>http://www.mediamill.nl</a:t>
            </a:r>
          </a:p>
        </p:txBody>
      </p:sp>
      <p:pic>
        <p:nvPicPr>
          <p:cNvPr id="16388" name="Picture 4"/>
          <p:cNvPicPr>
            <a:picLocks noChangeAspect="1" noChangeArrowheads="1"/>
          </p:cNvPicPr>
          <p:nvPr/>
        </p:nvPicPr>
        <p:blipFill>
          <a:blip r:embed="rId2" cstate="print"/>
          <a:srcRect r="27778" b="15556"/>
          <a:stretch>
            <a:fillRect/>
          </a:stretch>
        </p:blipFill>
        <p:spPr bwMode="auto">
          <a:xfrm>
            <a:off x="609600" y="1143000"/>
            <a:ext cx="7621543" cy="5569590"/>
          </a:xfrm>
          <a:prstGeom prst="rect">
            <a:avLst/>
          </a:prstGeom>
          <a:noFill/>
          <a:ln w="9525">
            <a:noFill/>
            <a:miter lim="800000"/>
            <a:headEnd/>
            <a:tailEnd/>
          </a:ln>
        </p:spPr>
      </p:pic>
      <p:sp>
        <p:nvSpPr>
          <p:cNvPr id="5" name="Title 1"/>
          <p:cNvSpPr>
            <a:spLocks noGrp="1"/>
          </p:cNvSpPr>
          <p:nvPr>
            <p:ph type="title"/>
          </p:nvPr>
        </p:nvSpPr>
        <p:spPr>
          <a:xfrm>
            <a:off x="304800" y="152400"/>
            <a:ext cx="8839200" cy="808038"/>
          </a:xfrm>
        </p:spPr>
        <p:txBody>
          <a:bodyPr/>
          <a:lstStyle/>
          <a:p>
            <a:r>
              <a:rPr lang="en-US" dirty="0" smtClean="0"/>
              <a:t>Content-driven search</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9794" name="Rectangle 2"/>
          <p:cNvSpPr>
            <a:spLocks noGrp="1" noChangeArrowheads="1"/>
          </p:cNvSpPr>
          <p:nvPr>
            <p:ph type="title"/>
          </p:nvPr>
        </p:nvSpPr>
        <p:spPr>
          <a:xfrm>
            <a:off x="1371600" y="2667000"/>
            <a:ext cx="6781800" cy="914400"/>
          </a:xfrm>
        </p:spPr>
        <p:txBody>
          <a:bodyPr>
            <a:normAutofit/>
          </a:bodyPr>
          <a:lstStyle/>
          <a:p>
            <a:pPr>
              <a:defRPr/>
            </a:pPr>
            <a:r>
              <a:rPr lang="en-US" sz="3800" dirty="0" smtClean="0">
                <a:effectLst>
                  <a:outerShdw blurRad="38100" dist="38100" dir="2700000" algn="tl">
                    <a:srgbClr val="000000"/>
                  </a:outerShdw>
                </a:effectLst>
              </a:rPr>
              <a:t>What are the challenges?</a:t>
            </a:r>
            <a:endParaRPr lang="en-US" sz="3200" dirty="0" smtClean="0">
              <a:solidFill>
                <a:schemeClr val="tx1"/>
              </a:solidFill>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467600" cy="1173162"/>
          </a:xfrm>
        </p:spPr>
        <p:txBody>
          <a:bodyPr>
            <a:normAutofit/>
          </a:bodyPr>
          <a:lstStyle/>
          <a:p>
            <a:pPr>
              <a:defRPr/>
            </a:pPr>
            <a:r>
              <a:rPr lang="en-US" dirty="0" smtClean="0"/>
              <a:t>Problem 1: Visual Variation</a:t>
            </a:r>
            <a:br>
              <a:rPr lang="en-US" dirty="0" smtClean="0"/>
            </a:br>
            <a:endParaRPr lang="nl-NL" dirty="0"/>
          </a:p>
        </p:txBody>
      </p:sp>
      <p:sp>
        <p:nvSpPr>
          <p:cNvPr id="3" name="Tijdelijke aanduiding voor inhoud 2"/>
          <p:cNvSpPr>
            <a:spLocks noGrp="1"/>
          </p:cNvSpPr>
          <p:nvPr>
            <p:ph sz="quarter" idx="1"/>
          </p:nvPr>
        </p:nvSpPr>
        <p:spPr>
          <a:xfrm>
            <a:off x="457200" y="1143000"/>
            <a:ext cx="8229600" cy="1295400"/>
          </a:xfrm>
          <a:ln>
            <a:noFill/>
          </a:ln>
        </p:spPr>
        <p:txBody>
          <a:bodyPr/>
          <a:lstStyle/>
          <a:p>
            <a:pPr>
              <a:spcBef>
                <a:spcPct val="20000"/>
              </a:spcBef>
              <a:defRPr/>
            </a:pPr>
            <a:r>
              <a:rPr lang="en-GB" dirty="0" smtClean="0">
                <a:solidFill>
                  <a:srgbClr val="000000"/>
                </a:solidFill>
              </a:rPr>
              <a:t>Many images </a:t>
            </a:r>
            <a:r>
              <a:rPr lang="en-GB" dirty="0">
                <a:solidFill>
                  <a:srgbClr val="000000"/>
                </a:solidFill>
              </a:rPr>
              <a:t>of one thing, due to minor differences </a:t>
            </a:r>
            <a:r>
              <a:rPr lang="en-GB" dirty="0" smtClean="0">
                <a:solidFill>
                  <a:srgbClr val="000000"/>
                </a:solidFill>
              </a:rPr>
              <a:t>in</a:t>
            </a:r>
          </a:p>
          <a:p>
            <a:pPr lvl="1">
              <a:defRPr/>
            </a:pPr>
            <a:r>
              <a:rPr lang="en-GB" dirty="0" smtClean="0">
                <a:solidFill>
                  <a:srgbClr val="000000"/>
                </a:solidFill>
              </a:rPr>
              <a:t>Illumination, Background, Occlusion, Viewpoint</a:t>
            </a:r>
            <a:r>
              <a:rPr lang="en-GB" dirty="0">
                <a:solidFill>
                  <a:srgbClr val="000000"/>
                </a:solidFill>
              </a:rPr>
              <a:t>, …</a:t>
            </a:r>
          </a:p>
          <a:p>
            <a:pPr>
              <a:defRPr/>
            </a:pPr>
            <a:endParaRPr lang="nl-NL" dirty="0"/>
          </a:p>
        </p:txBody>
      </p:sp>
      <p:graphicFrame>
        <p:nvGraphicFramePr>
          <p:cNvPr id="1026" name="Object 2"/>
          <p:cNvGraphicFramePr>
            <a:graphicFrameLocks/>
          </p:cNvGraphicFramePr>
          <p:nvPr>
            <p:extLst>
              <p:ext uri="{D42A27DB-BD31-4B8C-83A1-F6EECF244321}">
                <p14:modId xmlns:p14="http://schemas.microsoft.com/office/powerpoint/2010/main" val="3501595302"/>
              </p:ext>
            </p:extLst>
          </p:nvPr>
        </p:nvGraphicFramePr>
        <p:xfrm>
          <a:off x="533400" y="2443163"/>
          <a:ext cx="1293813" cy="1371600"/>
        </p:xfrm>
        <a:graphic>
          <a:graphicData uri="http://schemas.openxmlformats.org/presentationml/2006/ole">
            <mc:AlternateContent xmlns:mc="http://schemas.openxmlformats.org/markup-compatibility/2006">
              <mc:Choice xmlns:v="urn:schemas-microsoft-com:vml" Requires="v">
                <p:oleObj spid="_x0000_s70964" name="Photo Editor Photo" r:id="rId3" imgW="2450880" imgH="2450880" progId="">
                  <p:embed/>
                </p:oleObj>
              </mc:Choice>
              <mc:Fallback>
                <p:oleObj name="Photo Editor Photo" r:id="rId3" imgW="2450880" imgH="2450880" progId="">
                  <p:embed/>
                  <p:pic>
                    <p:nvPicPr>
                      <p:cNvPr id="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443163"/>
                        <a:ext cx="129381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p:cNvGraphicFramePr>
          <p:nvPr>
            <p:extLst>
              <p:ext uri="{D42A27DB-BD31-4B8C-83A1-F6EECF244321}">
                <p14:modId xmlns:p14="http://schemas.microsoft.com/office/powerpoint/2010/main" val="2318076283"/>
              </p:ext>
            </p:extLst>
          </p:nvPr>
        </p:nvGraphicFramePr>
        <p:xfrm>
          <a:off x="5486400" y="2443163"/>
          <a:ext cx="1384300" cy="1371600"/>
        </p:xfrm>
        <a:graphic>
          <a:graphicData uri="http://schemas.openxmlformats.org/presentationml/2006/ole">
            <mc:AlternateContent xmlns:mc="http://schemas.openxmlformats.org/markup-compatibility/2006">
              <mc:Choice xmlns:v="urn:schemas-microsoft-com:vml" Requires="v">
                <p:oleObj spid="_x0000_s70965" name="Photo Editor Photo" r:id="rId5" imgW="1536480" imgH="1536480" progId="">
                  <p:embed/>
                </p:oleObj>
              </mc:Choice>
              <mc:Fallback>
                <p:oleObj name="Photo Editor Photo" r:id="rId5" imgW="1536480" imgH="1536480" progId="">
                  <p:embed/>
                  <p:pic>
                    <p:nvPicPr>
                      <p:cNvPr id="0" name="Picture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443163"/>
                        <a:ext cx="13843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4"/>
          <p:cNvGraphicFramePr>
            <a:graphicFrameLocks/>
          </p:cNvGraphicFramePr>
          <p:nvPr>
            <p:extLst>
              <p:ext uri="{D42A27DB-BD31-4B8C-83A1-F6EECF244321}">
                <p14:modId xmlns:p14="http://schemas.microsoft.com/office/powerpoint/2010/main" val="2231991932"/>
              </p:ext>
            </p:extLst>
          </p:nvPr>
        </p:nvGraphicFramePr>
        <p:xfrm>
          <a:off x="3892550" y="2514600"/>
          <a:ext cx="1308100" cy="1371600"/>
        </p:xfrm>
        <a:graphic>
          <a:graphicData uri="http://schemas.openxmlformats.org/presentationml/2006/ole">
            <mc:AlternateContent xmlns:mc="http://schemas.openxmlformats.org/markup-compatibility/2006">
              <mc:Choice xmlns:v="urn:schemas-microsoft-com:vml" Requires="v">
                <p:oleObj spid="_x0000_s70966" name="Photo Editor Photo" r:id="rId7" imgW="1536480" imgH="1536480" progId="">
                  <p:embed/>
                </p:oleObj>
              </mc:Choice>
              <mc:Fallback>
                <p:oleObj name="Photo Editor Photo" r:id="rId7" imgW="1536480" imgH="1536480" progId="">
                  <p:embed/>
                  <p:pic>
                    <p:nvPicPr>
                      <p:cNvPr id="0" name="Picture 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92550" y="2514600"/>
                        <a:ext cx="13081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5"/>
          <p:cNvGraphicFramePr>
            <a:graphicFrameLocks/>
          </p:cNvGraphicFramePr>
          <p:nvPr>
            <p:extLst>
              <p:ext uri="{D42A27DB-BD31-4B8C-83A1-F6EECF244321}">
                <p14:modId xmlns:p14="http://schemas.microsoft.com/office/powerpoint/2010/main" val="3230588245"/>
              </p:ext>
            </p:extLst>
          </p:nvPr>
        </p:nvGraphicFramePr>
        <p:xfrm>
          <a:off x="2133600" y="2443163"/>
          <a:ext cx="1384300" cy="1371600"/>
        </p:xfrm>
        <a:graphic>
          <a:graphicData uri="http://schemas.openxmlformats.org/presentationml/2006/ole">
            <mc:AlternateContent xmlns:mc="http://schemas.openxmlformats.org/markup-compatibility/2006">
              <mc:Choice xmlns:v="urn:schemas-microsoft-com:vml" Requires="v">
                <p:oleObj spid="_x0000_s70967" name="Photo Editor Photo" r:id="rId9" imgW="1536480" imgH="1536480" progId="">
                  <p:embed/>
                </p:oleObj>
              </mc:Choice>
              <mc:Fallback>
                <p:oleObj name="Photo Editor Photo" r:id="rId9" imgW="1536480" imgH="1536480" progId="">
                  <p:embed/>
                  <p:pic>
                    <p:nvPicPr>
                      <p:cNvPr id="0" name="Picture 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0" y="2443163"/>
                        <a:ext cx="13843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6"/>
          <p:cNvGraphicFramePr>
            <a:graphicFrameLocks/>
          </p:cNvGraphicFramePr>
          <p:nvPr>
            <p:extLst>
              <p:ext uri="{D42A27DB-BD31-4B8C-83A1-F6EECF244321}">
                <p14:modId xmlns:p14="http://schemas.microsoft.com/office/powerpoint/2010/main" val="3581301010"/>
              </p:ext>
            </p:extLst>
          </p:nvPr>
        </p:nvGraphicFramePr>
        <p:xfrm>
          <a:off x="7162800" y="2443163"/>
          <a:ext cx="1384300" cy="1371600"/>
        </p:xfrm>
        <a:graphic>
          <a:graphicData uri="http://schemas.openxmlformats.org/presentationml/2006/ole">
            <mc:AlternateContent xmlns:mc="http://schemas.openxmlformats.org/markup-compatibility/2006">
              <mc:Choice xmlns:v="urn:schemas-microsoft-com:vml" Requires="v">
                <p:oleObj spid="_x0000_s70968" name="Photo Editor Photo" r:id="rId11" imgW="1536480" imgH="1536480" progId="">
                  <p:embed/>
                </p:oleObj>
              </mc:Choice>
              <mc:Fallback>
                <p:oleObj name="Photo Editor Photo" r:id="rId11" imgW="1536480" imgH="1536480" progId="">
                  <p:embed/>
                  <p:pic>
                    <p:nvPicPr>
                      <p:cNvPr id="0" name="Picture 6"/>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62800" y="2443163"/>
                        <a:ext cx="13843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hthoek 9"/>
          <p:cNvSpPr/>
          <p:nvPr/>
        </p:nvSpPr>
        <p:spPr>
          <a:xfrm>
            <a:off x="1524000" y="4267200"/>
            <a:ext cx="6172200" cy="492443"/>
          </a:xfrm>
          <a:prstGeom prst="rect">
            <a:avLst/>
          </a:prstGeom>
        </p:spPr>
        <p:txBody>
          <a:bodyPr wrap="square">
            <a:spAutoFit/>
          </a:bodyPr>
          <a:lstStyle/>
          <a:p>
            <a:pPr eaLnBrk="0" fontAlgn="base" hangingPunct="0">
              <a:spcBef>
                <a:spcPct val="60000"/>
              </a:spcBef>
              <a:spcAft>
                <a:spcPct val="0"/>
              </a:spcAft>
              <a:buClr>
                <a:srgbClr val="CC0000"/>
              </a:buClr>
              <a:defRPr/>
            </a:pPr>
            <a:r>
              <a:rPr kumimoji="1" lang="nl-NL" sz="2600" kern="0" dirty="0">
                <a:solidFill>
                  <a:srgbClr val="000000"/>
                </a:solidFill>
                <a:effectLst>
                  <a:outerShdw blurRad="38100" dist="38100" dir="2700000" algn="tl">
                    <a:srgbClr val="C0C0C0"/>
                  </a:outerShdw>
                </a:effectLst>
              </a:rPr>
              <a:t>This is </a:t>
            </a:r>
            <a:r>
              <a:rPr kumimoji="1" lang="nl-NL" sz="2600" kern="0" dirty="0" smtClean="0">
                <a:solidFill>
                  <a:srgbClr val="000000"/>
                </a:solidFill>
                <a:effectLst>
                  <a:outerShdw blurRad="38100" dist="38100" dir="2700000" algn="tl">
                    <a:srgbClr val="C0C0C0"/>
                  </a:outerShdw>
                </a:effectLst>
              </a:rPr>
              <a:t>also called the “sensory gap.”</a:t>
            </a:r>
            <a:endParaRPr kumimoji="1" lang="nl-NL" sz="2600" kern="0" dirty="0">
              <a:solidFill>
                <a:srgbClr val="0000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hthoek 81"/>
          <p:cNvSpPr>
            <a:spLocks noChangeArrowheads="1"/>
          </p:cNvSpPr>
          <p:nvPr/>
        </p:nvSpPr>
        <p:spPr bwMode="auto">
          <a:xfrm>
            <a:off x="-304800" y="5233988"/>
            <a:ext cx="2424113" cy="1700212"/>
          </a:xfrm>
          <a:prstGeom prst="rect">
            <a:avLst/>
          </a:prstGeom>
          <a:solidFill>
            <a:schemeClr val="bg1"/>
          </a:solidFill>
          <a:ln w="9525" algn="ctr">
            <a:noFill/>
            <a:round/>
            <a:headEnd/>
            <a:tailEnd/>
          </a:ln>
        </p:spPr>
        <p:txBody>
          <a:bodyPr/>
          <a:lstStyle/>
          <a:p>
            <a:pPr algn="ctr" eaLnBrk="0" fontAlgn="base" hangingPunct="0">
              <a:spcBef>
                <a:spcPct val="50000"/>
              </a:spcBef>
              <a:spcAft>
                <a:spcPct val="0"/>
              </a:spcAft>
            </a:pPr>
            <a:endParaRPr lang="en-US" sz="1200" b="1">
              <a:solidFill>
                <a:srgbClr val="0066FF"/>
              </a:solidFill>
              <a:latin typeface="Arial" charset="0"/>
            </a:endParaRPr>
          </a:p>
        </p:txBody>
      </p:sp>
      <p:pic>
        <p:nvPicPr>
          <p:cNvPr id="156674" name="Picture 4" descr="shot141_63_NRKF_2"/>
          <p:cNvPicPr>
            <a:picLocks noChangeAspect="1" noChangeArrowheads="1"/>
          </p:cNvPicPr>
          <p:nvPr/>
        </p:nvPicPr>
        <p:blipFill>
          <a:blip r:embed="rId3" cstate="print"/>
          <a:srcRect/>
          <a:stretch>
            <a:fillRect/>
          </a:stretch>
        </p:blipFill>
        <p:spPr bwMode="auto">
          <a:xfrm>
            <a:off x="6985000" y="4460875"/>
            <a:ext cx="1497013" cy="1020763"/>
          </a:xfrm>
          <a:prstGeom prst="rect">
            <a:avLst/>
          </a:prstGeom>
          <a:noFill/>
          <a:ln w="9525">
            <a:noFill/>
            <a:miter lim="800000"/>
            <a:headEnd/>
            <a:tailEnd/>
          </a:ln>
        </p:spPr>
      </p:pic>
      <p:pic>
        <p:nvPicPr>
          <p:cNvPr id="156675" name="Picture 5" descr="shot150_324_RKF"/>
          <p:cNvPicPr>
            <a:picLocks noChangeAspect="1" noChangeArrowheads="1"/>
          </p:cNvPicPr>
          <p:nvPr/>
        </p:nvPicPr>
        <p:blipFill>
          <a:blip r:embed="rId4" cstate="print"/>
          <a:srcRect/>
          <a:stretch>
            <a:fillRect/>
          </a:stretch>
        </p:blipFill>
        <p:spPr bwMode="auto">
          <a:xfrm>
            <a:off x="3830638" y="5408613"/>
            <a:ext cx="1497012" cy="1020762"/>
          </a:xfrm>
          <a:prstGeom prst="rect">
            <a:avLst/>
          </a:prstGeom>
          <a:noFill/>
          <a:ln w="9525">
            <a:noFill/>
            <a:miter lim="800000"/>
            <a:headEnd/>
            <a:tailEnd/>
          </a:ln>
        </p:spPr>
      </p:pic>
      <p:pic>
        <p:nvPicPr>
          <p:cNvPr id="156676" name="Picture 6" descr="shot162_176_RKF"/>
          <p:cNvPicPr>
            <a:picLocks noChangeAspect="1" noChangeArrowheads="1"/>
          </p:cNvPicPr>
          <p:nvPr/>
        </p:nvPicPr>
        <p:blipFill>
          <a:blip r:embed="rId5" cstate="print"/>
          <a:srcRect/>
          <a:stretch>
            <a:fillRect/>
          </a:stretch>
        </p:blipFill>
        <p:spPr bwMode="auto">
          <a:xfrm>
            <a:off x="5270500" y="1628775"/>
            <a:ext cx="1497013" cy="1020763"/>
          </a:xfrm>
          <a:prstGeom prst="rect">
            <a:avLst/>
          </a:prstGeom>
          <a:noFill/>
          <a:ln w="9525">
            <a:noFill/>
            <a:miter lim="800000"/>
            <a:headEnd/>
            <a:tailEnd/>
          </a:ln>
        </p:spPr>
      </p:pic>
      <p:pic>
        <p:nvPicPr>
          <p:cNvPr id="156677" name="Picture 7" descr="shot178_23_RKF"/>
          <p:cNvPicPr>
            <a:picLocks noChangeAspect="1" noChangeArrowheads="1"/>
          </p:cNvPicPr>
          <p:nvPr/>
        </p:nvPicPr>
        <p:blipFill>
          <a:blip r:embed="rId6" cstate="print"/>
          <a:srcRect/>
          <a:stretch>
            <a:fillRect/>
          </a:stretch>
        </p:blipFill>
        <p:spPr bwMode="auto">
          <a:xfrm>
            <a:off x="1130300" y="2803525"/>
            <a:ext cx="1497013" cy="1020763"/>
          </a:xfrm>
          <a:prstGeom prst="rect">
            <a:avLst/>
          </a:prstGeom>
          <a:noFill/>
          <a:ln w="9525">
            <a:noFill/>
            <a:miter lim="800000"/>
            <a:headEnd/>
            <a:tailEnd/>
          </a:ln>
        </p:spPr>
      </p:pic>
      <p:pic>
        <p:nvPicPr>
          <p:cNvPr id="156678" name="Picture 8" descr="shot185_183_NRKF_2"/>
          <p:cNvPicPr>
            <a:picLocks noChangeAspect="1" noChangeArrowheads="1"/>
          </p:cNvPicPr>
          <p:nvPr/>
        </p:nvPicPr>
        <p:blipFill>
          <a:blip r:embed="rId7" cstate="print"/>
          <a:srcRect/>
          <a:stretch>
            <a:fillRect/>
          </a:stretch>
        </p:blipFill>
        <p:spPr bwMode="auto">
          <a:xfrm>
            <a:off x="1368425" y="4113213"/>
            <a:ext cx="1497013" cy="1020762"/>
          </a:xfrm>
          <a:prstGeom prst="rect">
            <a:avLst/>
          </a:prstGeom>
          <a:noFill/>
          <a:ln w="9525">
            <a:noFill/>
            <a:miter lim="800000"/>
            <a:headEnd/>
            <a:tailEnd/>
          </a:ln>
        </p:spPr>
      </p:pic>
      <p:pic>
        <p:nvPicPr>
          <p:cNvPr id="156679" name="Picture 9" descr="shot186_239_NRKF_2"/>
          <p:cNvPicPr>
            <a:picLocks noChangeAspect="1" noChangeArrowheads="1"/>
          </p:cNvPicPr>
          <p:nvPr/>
        </p:nvPicPr>
        <p:blipFill>
          <a:blip r:embed="rId8" cstate="print"/>
          <a:srcRect/>
          <a:stretch>
            <a:fillRect/>
          </a:stretch>
        </p:blipFill>
        <p:spPr bwMode="auto">
          <a:xfrm>
            <a:off x="2211388" y="5503863"/>
            <a:ext cx="1497012" cy="1020762"/>
          </a:xfrm>
          <a:prstGeom prst="rect">
            <a:avLst/>
          </a:prstGeom>
          <a:noFill/>
          <a:ln w="9525">
            <a:noFill/>
            <a:miter lim="800000"/>
            <a:headEnd/>
            <a:tailEnd/>
          </a:ln>
        </p:spPr>
      </p:pic>
      <p:pic>
        <p:nvPicPr>
          <p:cNvPr id="156680" name="Picture 10" descr="shot206_126_RKF"/>
          <p:cNvPicPr>
            <a:picLocks noChangeAspect="1" noChangeArrowheads="1"/>
          </p:cNvPicPr>
          <p:nvPr/>
        </p:nvPicPr>
        <p:blipFill>
          <a:blip r:embed="rId9" cstate="print"/>
          <a:srcRect/>
          <a:stretch>
            <a:fillRect/>
          </a:stretch>
        </p:blipFill>
        <p:spPr bwMode="auto">
          <a:xfrm>
            <a:off x="5595938" y="3127375"/>
            <a:ext cx="1497012" cy="1020763"/>
          </a:xfrm>
          <a:prstGeom prst="rect">
            <a:avLst/>
          </a:prstGeom>
          <a:noFill/>
          <a:ln w="9525">
            <a:noFill/>
            <a:miter lim="800000"/>
            <a:headEnd/>
            <a:tailEnd/>
          </a:ln>
        </p:spPr>
      </p:pic>
      <p:pic>
        <p:nvPicPr>
          <p:cNvPr id="156681" name="Picture 11" descr="shot234_156_RKF"/>
          <p:cNvPicPr>
            <a:picLocks noChangeAspect="1" noChangeArrowheads="1"/>
          </p:cNvPicPr>
          <p:nvPr/>
        </p:nvPicPr>
        <p:blipFill>
          <a:blip r:embed="rId10" cstate="print"/>
          <a:srcRect/>
          <a:stretch>
            <a:fillRect/>
          </a:stretch>
        </p:blipFill>
        <p:spPr bwMode="auto">
          <a:xfrm>
            <a:off x="5451475" y="5576888"/>
            <a:ext cx="1497013" cy="1020762"/>
          </a:xfrm>
          <a:prstGeom prst="rect">
            <a:avLst/>
          </a:prstGeom>
          <a:noFill/>
          <a:ln w="9525">
            <a:noFill/>
            <a:miter lim="800000"/>
            <a:headEnd/>
            <a:tailEnd/>
          </a:ln>
        </p:spPr>
      </p:pic>
      <p:pic>
        <p:nvPicPr>
          <p:cNvPr id="156682" name="Picture 12" descr="shot243_221_NRKF_2">
            <a:hlinkClick r:id="" action="ppaction://noaction" highlightClick="1"/>
          </p:cNvPr>
          <p:cNvPicPr>
            <a:picLocks noChangeAspect="1" noChangeArrowheads="1"/>
          </p:cNvPicPr>
          <p:nvPr/>
        </p:nvPicPr>
        <p:blipFill>
          <a:blip r:embed="rId11" cstate="print"/>
          <a:srcRect/>
          <a:stretch>
            <a:fillRect/>
          </a:stretch>
        </p:blipFill>
        <p:spPr bwMode="auto">
          <a:xfrm>
            <a:off x="3635375" y="2816225"/>
            <a:ext cx="1497013" cy="1020763"/>
          </a:xfrm>
          <a:prstGeom prst="rect">
            <a:avLst/>
          </a:prstGeom>
          <a:noFill/>
          <a:ln w="9525">
            <a:noFill/>
            <a:miter lim="800000"/>
            <a:headEnd/>
            <a:tailEnd/>
          </a:ln>
        </p:spPr>
      </p:pic>
      <p:pic>
        <p:nvPicPr>
          <p:cNvPr id="156683" name="Picture 13" descr="shot261_116_RKF"/>
          <p:cNvPicPr>
            <a:picLocks noChangeAspect="1" noChangeArrowheads="1"/>
          </p:cNvPicPr>
          <p:nvPr/>
        </p:nvPicPr>
        <p:blipFill>
          <a:blip r:embed="rId12" cstate="print"/>
          <a:srcRect/>
          <a:stretch>
            <a:fillRect/>
          </a:stretch>
        </p:blipFill>
        <p:spPr bwMode="auto">
          <a:xfrm>
            <a:off x="3173413" y="1520825"/>
            <a:ext cx="1497012" cy="1020763"/>
          </a:xfrm>
          <a:prstGeom prst="rect">
            <a:avLst/>
          </a:prstGeom>
          <a:noFill/>
          <a:ln w="9525">
            <a:noFill/>
            <a:miter lim="800000"/>
            <a:headEnd/>
            <a:tailEnd/>
          </a:ln>
        </p:spPr>
      </p:pic>
      <p:pic>
        <p:nvPicPr>
          <p:cNvPr id="156684" name="Picture 14" descr="shot177_235_RKF"/>
          <p:cNvPicPr>
            <a:picLocks noChangeAspect="1" noChangeArrowheads="1"/>
          </p:cNvPicPr>
          <p:nvPr/>
        </p:nvPicPr>
        <p:blipFill>
          <a:blip r:embed="rId13" cstate="print"/>
          <a:srcRect/>
          <a:stretch>
            <a:fillRect/>
          </a:stretch>
        </p:blipFill>
        <p:spPr bwMode="auto">
          <a:xfrm>
            <a:off x="1498600" y="1484313"/>
            <a:ext cx="1497013" cy="1020762"/>
          </a:xfrm>
          <a:prstGeom prst="rect">
            <a:avLst/>
          </a:prstGeom>
          <a:noFill/>
          <a:ln w="9525">
            <a:noFill/>
            <a:miter lim="800000"/>
            <a:headEnd/>
            <a:tailEnd/>
          </a:ln>
        </p:spPr>
      </p:pic>
      <p:sp>
        <p:nvSpPr>
          <p:cNvPr id="156685" name="AutoShape 15"/>
          <p:cNvSpPr>
            <a:spLocks noChangeArrowheads="1"/>
          </p:cNvSpPr>
          <p:nvPr/>
        </p:nvSpPr>
        <p:spPr bwMode="auto">
          <a:xfrm>
            <a:off x="3744913" y="4156075"/>
            <a:ext cx="1257300" cy="785813"/>
          </a:xfrm>
          <a:prstGeom prst="flowChartMagneticDisk">
            <a:avLst/>
          </a:prstGeom>
          <a:solidFill>
            <a:srgbClr val="0070C0"/>
          </a:solidFill>
          <a:ln w="12700" cap="sq">
            <a:solidFill>
              <a:schemeClr val="tx1"/>
            </a:solidFill>
            <a:round/>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6686" name="Text Box 16"/>
          <p:cNvSpPr txBox="1">
            <a:spLocks noChangeArrowheads="1"/>
          </p:cNvSpPr>
          <p:nvPr/>
        </p:nvSpPr>
        <p:spPr bwMode="auto">
          <a:xfrm>
            <a:off x="3922713" y="4976813"/>
            <a:ext cx="3133725" cy="396875"/>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2000" b="1">
                <a:solidFill>
                  <a:srgbClr val="0066FF"/>
                </a:solidFill>
                <a:latin typeface="Arial" charset="0"/>
              </a:rPr>
              <a:t>Multimedia Archives</a:t>
            </a:r>
          </a:p>
        </p:txBody>
      </p:sp>
      <p:sp>
        <p:nvSpPr>
          <p:cNvPr id="156687" name="AutoShape 17"/>
          <p:cNvSpPr>
            <a:spLocks noChangeArrowheads="1"/>
          </p:cNvSpPr>
          <p:nvPr/>
        </p:nvSpPr>
        <p:spPr bwMode="auto">
          <a:xfrm>
            <a:off x="2822575" y="3640138"/>
            <a:ext cx="754063" cy="576262"/>
          </a:xfrm>
          <a:prstGeom prst="flowChartMagneticDisk">
            <a:avLst/>
          </a:prstGeom>
          <a:solidFill>
            <a:srgbClr val="0070C0"/>
          </a:solidFill>
          <a:ln w="12700" cap="sq">
            <a:solidFill>
              <a:schemeClr val="tx1"/>
            </a:solidFill>
            <a:round/>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6688" name="AutoShape 18"/>
          <p:cNvSpPr>
            <a:spLocks noChangeArrowheads="1"/>
          </p:cNvSpPr>
          <p:nvPr/>
        </p:nvSpPr>
        <p:spPr bwMode="auto">
          <a:xfrm>
            <a:off x="5534025" y="4432300"/>
            <a:ext cx="1082675" cy="576263"/>
          </a:xfrm>
          <a:prstGeom prst="flowChartMagneticDisk">
            <a:avLst/>
          </a:prstGeom>
          <a:solidFill>
            <a:srgbClr val="0070C0"/>
          </a:solidFill>
          <a:ln w="12700" cap="sq">
            <a:solidFill>
              <a:schemeClr val="tx1"/>
            </a:solidFill>
            <a:round/>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grpSp>
        <p:nvGrpSpPr>
          <p:cNvPr id="2" name="Group 19"/>
          <p:cNvGrpSpPr>
            <a:grpSpLocks/>
          </p:cNvGrpSpPr>
          <p:nvPr/>
        </p:nvGrpSpPr>
        <p:grpSpPr bwMode="auto">
          <a:xfrm>
            <a:off x="1368425" y="2457450"/>
            <a:ext cx="7164388" cy="4378325"/>
            <a:chOff x="862" y="1412"/>
            <a:chExt cx="4513" cy="2758"/>
          </a:xfrm>
        </p:grpSpPr>
        <p:sp>
          <p:nvSpPr>
            <p:cNvPr id="156743" name="Text Box 20"/>
            <p:cNvSpPr txBox="1">
              <a:spLocks noChangeArrowheads="1"/>
            </p:cNvSpPr>
            <p:nvPr/>
          </p:nvSpPr>
          <p:spPr bwMode="auto">
            <a:xfrm>
              <a:off x="2087" y="1434"/>
              <a:ext cx="884" cy="173"/>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200" b="1">
                  <a:solidFill>
                    <a:srgbClr val="4D4D4D"/>
                  </a:solidFill>
                  <a:latin typeface="Arial" charset="0"/>
                </a:rPr>
                <a:t>Suit</a:t>
              </a:r>
              <a:endParaRPr lang="nl-NL" sz="1200" b="1">
                <a:solidFill>
                  <a:srgbClr val="4D4D4D"/>
                </a:solidFill>
                <a:latin typeface="Arial" charset="0"/>
              </a:endParaRPr>
            </a:p>
          </p:txBody>
        </p:sp>
        <p:sp>
          <p:nvSpPr>
            <p:cNvPr id="156744" name="Text Box 21"/>
            <p:cNvSpPr txBox="1">
              <a:spLocks noChangeArrowheads="1"/>
            </p:cNvSpPr>
            <p:nvPr/>
          </p:nvSpPr>
          <p:spPr bwMode="auto">
            <a:xfrm>
              <a:off x="3379" y="1502"/>
              <a:ext cx="884" cy="173"/>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200" b="1">
                  <a:solidFill>
                    <a:srgbClr val="4D4D4D"/>
                  </a:solidFill>
                  <a:latin typeface="Arial" charset="0"/>
                </a:rPr>
                <a:t>Basketball</a:t>
              </a:r>
              <a:endParaRPr lang="nl-NL" sz="1200" b="1">
                <a:solidFill>
                  <a:srgbClr val="4D4D4D"/>
                </a:solidFill>
                <a:latin typeface="Arial" charset="0"/>
              </a:endParaRPr>
            </a:p>
          </p:txBody>
        </p:sp>
        <p:sp>
          <p:nvSpPr>
            <p:cNvPr id="156745" name="Text Box 22"/>
            <p:cNvSpPr txBox="1">
              <a:spLocks noChangeArrowheads="1"/>
            </p:cNvSpPr>
            <p:nvPr/>
          </p:nvSpPr>
          <p:spPr bwMode="auto">
            <a:xfrm>
              <a:off x="3765" y="2451"/>
              <a:ext cx="884" cy="173"/>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200" b="1">
                  <a:solidFill>
                    <a:srgbClr val="4D4D4D"/>
                  </a:solidFill>
                  <a:latin typeface="Arial" charset="0"/>
                </a:rPr>
                <a:t>Table</a:t>
              </a:r>
              <a:endParaRPr lang="nl-NL" sz="1200" b="1">
                <a:solidFill>
                  <a:srgbClr val="4D4D4D"/>
                </a:solidFill>
                <a:latin typeface="Arial" charset="0"/>
              </a:endParaRPr>
            </a:p>
          </p:txBody>
        </p:sp>
        <p:sp>
          <p:nvSpPr>
            <p:cNvPr id="156746" name="Text Box 23"/>
            <p:cNvSpPr txBox="1">
              <a:spLocks noChangeArrowheads="1"/>
            </p:cNvSpPr>
            <p:nvPr/>
          </p:nvSpPr>
          <p:spPr bwMode="auto">
            <a:xfrm>
              <a:off x="1111" y="1412"/>
              <a:ext cx="884" cy="173"/>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200" b="1">
                  <a:solidFill>
                    <a:srgbClr val="4D4D4D"/>
                  </a:solidFill>
                  <a:latin typeface="Arial" charset="0"/>
                </a:rPr>
                <a:t>Tree</a:t>
              </a:r>
              <a:endParaRPr lang="nl-NL" sz="1200" b="1">
                <a:solidFill>
                  <a:srgbClr val="4D4D4D"/>
                </a:solidFill>
                <a:latin typeface="Arial" charset="0"/>
              </a:endParaRPr>
            </a:p>
          </p:txBody>
        </p:sp>
        <p:sp>
          <p:nvSpPr>
            <p:cNvPr id="156747" name="Text Box 24"/>
            <p:cNvSpPr txBox="1">
              <a:spLocks noChangeArrowheads="1"/>
            </p:cNvSpPr>
            <p:nvPr/>
          </p:nvSpPr>
          <p:spPr bwMode="auto">
            <a:xfrm>
              <a:off x="862" y="2251"/>
              <a:ext cx="884" cy="173"/>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200" b="1">
                  <a:solidFill>
                    <a:srgbClr val="4D4D4D"/>
                  </a:solidFill>
                  <a:latin typeface="Arial" charset="0"/>
                </a:rPr>
                <a:t>US flag</a:t>
              </a:r>
              <a:endParaRPr lang="nl-NL" sz="1200" b="1">
                <a:solidFill>
                  <a:srgbClr val="4D4D4D"/>
                </a:solidFill>
                <a:latin typeface="Arial" charset="0"/>
              </a:endParaRPr>
            </a:p>
          </p:txBody>
        </p:sp>
        <p:sp>
          <p:nvSpPr>
            <p:cNvPr id="156748" name="Text Box 25"/>
            <p:cNvSpPr txBox="1">
              <a:spLocks noChangeArrowheads="1"/>
            </p:cNvSpPr>
            <p:nvPr/>
          </p:nvSpPr>
          <p:spPr bwMode="auto">
            <a:xfrm>
              <a:off x="1021" y="3063"/>
              <a:ext cx="884" cy="173"/>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200" b="1">
                  <a:solidFill>
                    <a:srgbClr val="4D4D4D"/>
                  </a:solidFill>
                  <a:latin typeface="Arial" charset="0"/>
                </a:rPr>
                <a:t>Aircraft</a:t>
              </a:r>
              <a:endParaRPr lang="nl-NL" sz="1200" b="1">
                <a:solidFill>
                  <a:srgbClr val="4D4D4D"/>
                </a:solidFill>
                <a:latin typeface="Arial" charset="0"/>
              </a:endParaRPr>
            </a:p>
          </p:txBody>
        </p:sp>
        <p:sp>
          <p:nvSpPr>
            <p:cNvPr id="156749" name="Text Box 26"/>
            <p:cNvSpPr txBox="1">
              <a:spLocks noChangeArrowheads="1"/>
            </p:cNvSpPr>
            <p:nvPr/>
          </p:nvSpPr>
          <p:spPr bwMode="auto">
            <a:xfrm>
              <a:off x="1588" y="3947"/>
              <a:ext cx="884" cy="173"/>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200" b="1">
                  <a:solidFill>
                    <a:srgbClr val="4D4D4D"/>
                  </a:solidFill>
                  <a:latin typeface="Arial" charset="0"/>
                </a:rPr>
                <a:t>Dog</a:t>
              </a:r>
              <a:endParaRPr lang="nl-NL" sz="1200" b="1">
                <a:solidFill>
                  <a:srgbClr val="4D4D4D"/>
                </a:solidFill>
                <a:latin typeface="Arial" charset="0"/>
              </a:endParaRPr>
            </a:p>
          </p:txBody>
        </p:sp>
        <p:sp>
          <p:nvSpPr>
            <p:cNvPr id="156750" name="Text Box 27"/>
            <p:cNvSpPr txBox="1">
              <a:spLocks noChangeArrowheads="1"/>
            </p:cNvSpPr>
            <p:nvPr/>
          </p:nvSpPr>
          <p:spPr bwMode="auto">
            <a:xfrm>
              <a:off x="2585" y="3929"/>
              <a:ext cx="884" cy="173"/>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200" b="1">
                  <a:solidFill>
                    <a:srgbClr val="4D4D4D"/>
                  </a:solidFill>
                  <a:latin typeface="Arial" charset="0"/>
                </a:rPr>
                <a:t>Tennis</a:t>
              </a:r>
              <a:endParaRPr lang="nl-NL" sz="1200" b="1">
                <a:solidFill>
                  <a:srgbClr val="4D4D4D"/>
                </a:solidFill>
                <a:latin typeface="Arial" charset="0"/>
              </a:endParaRPr>
            </a:p>
          </p:txBody>
        </p:sp>
        <p:sp>
          <p:nvSpPr>
            <p:cNvPr id="156751" name="Text Box 28"/>
            <p:cNvSpPr txBox="1">
              <a:spLocks noChangeArrowheads="1"/>
            </p:cNvSpPr>
            <p:nvPr/>
          </p:nvSpPr>
          <p:spPr bwMode="auto">
            <a:xfrm>
              <a:off x="3584" y="3997"/>
              <a:ext cx="884" cy="173"/>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200" b="1">
                  <a:solidFill>
                    <a:srgbClr val="4D4D4D"/>
                  </a:solidFill>
                  <a:latin typeface="Arial" charset="0"/>
                </a:rPr>
                <a:t>Mountain</a:t>
              </a:r>
              <a:endParaRPr lang="nl-NL" sz="1200" b="1">
                <a:solidFill>
                  <a:srgbClr val="4D4D4D"/>
                </a:solidFill>
                <a:latin typeface="Arial" charset="0"/>
              </a:endParaRPr>
            </a:p>
          </p:txBody>
        </p:sp>
        <p:sp>
          <p:nvSpPr>
            <p:cNvPr id="156752" name="Text Box 29"/>
            <p:cNvSpPr txBox="1">
              <a:spLocks noChangeArrowheads="1"/>
            </p:cNvSpPr>
            <p:nvPr/>
          </p:nvSpPr>
          <p:spPr bwMode="auto">
            <a:xfrm>
              <a:off x="4491" y="3294"/>
              <a:ext cx="884" cy="173"/>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200" b="1">
                  <a:solidFill>
                    <a:srgbClr val="4D4D4D"/>
                  </a:solidFill>
                  <a:latin typeface="Arial" charset="0"/>
                </a:rPr>
                <a:t>    Fire</a:t>
              </a:r>
              <a:endParaRPr lang="nl-NL" sz="1200" b="1">
                <a:solidFill>
                  <a:srgbClr val="4D4D4D"/>
                </a:solidFill>
                <a:latin typeface="Arial" charset="0"/>
              </a:endParaRPr>
            </a:p>
          </p:txBody>
        </p:sp>
        <p:sp>
          <p:nvSpPr>
            <p:cNvPr id="156753" name="Text Box 30"/>
            <p:cNvSpPr txBox="1">
              <a:spLocks noChangeArrowheads="1"/>
            </p:cNvSpPr>
            <p:nvPr/>
          </p:nvSpPr>
          <p:spPr bwMode="auto">
            <a:xfrm>
              <a:off x="2450" y="2247"/>
              <a:ext cx="884" cy="173"/>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200" b="1">
                  <a:solidFill>
                    <a:srgbClr val="4D4D4D"/>
                  </a:solidFill>
                  <a:latin typeface="Arial" charset="0"/>
                </a:rPr>
                <a:t>Building</a:t>
              </a:r>
              <a:endParaRPr lang="nl-NL" sz="1200" b="1">
                <a:solidFill>
                  <a:srgbClr val="4D4D4D"/>
                </a:solidFill>
                <a:latin typeface="Arial" charset="0"/>
              </a:endParaRPr>
            </a:p>
          </p:txBody>
        </p:sp>
      </p:grpSp>
      <p:grpSp>
        <p:nvGrpSpPr>
          <p:cNvPr id="3" name="Group 31"/>
          <p:cNvGrpSpPr>
            <a:grpSpLocks/>
          </p:cNvGrpSpPr>
          <p:nvPr/>
        </p:nvGrpSpPr>
        <p:grpSpPr bwMode="auto">
          <a:xfrm>
            <a:off x="1150938" y="1485900"/>
            <a:ext cx="7416800" cy="5399088"/>
            <a:chOff x="725" y="800"/>
            <a:chExt cx="4672" cy="3401"/>
          </a:xfrm>
        </p:grpSpPr>
        <p:grpSp>
          <p:nvGrpSpPr>
            <p:cNvPr id="4" name="Group 32"/>
            <p:cNvGrpSpPr>
              <a:grpSpLocks/>
            </p:cNvGrpSpPr>
            <p:nvPr/>
          </p:nvGrpSpPr>
          <p:grpSpPr bwMode="auto">
            <a:xfrm>
              <a:off x="3288" y="890"/>
              <a:ext cx="1011" cy="816"/>
              <a:chOff x="4477" y="890"/>
              <a:chExt cx="1011" cy="816"/>
            </a:xfrm>
          </p:grpSpPr>
          <p:sp>
            <p:nvSpPr>
              <p:cNvPr id="156741" name="Rectangle 33"/>
              <p:cNvSpPr>
                <a:spLocks noChangeArrowheads="1"/>
              </p:cNvSpPr>
              <p:nvPr/>
            </p:nvSpPr>
            <p:spPr bwMode="auto">
              <a:xfrm>
                <a:off x="4491" y="890"/>
                <a:ext cx="943" cy="644"/>
              </a:xfrm>
              <a:prstGeom prst="rect">
                <a:avLst/>
              </a:prstGeom>
              <a:solidFill>
                <a:srgbClr val="000000"/>
              </a:solidFill>
              <a:ln w="12700" cap="sq">
                <a:solidFill>
                  <a:srgbClr val="000000"/>
                </a:solidFill>
                <a:miter lim="800000"/>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6742" name="Text Box 34"/>
              <p:cNvSpPr txBox="1">
                <a:spLocks noChangeArrowheads="1"/>
              </p:cNvSpPr>
              <p:nvPr/>
            </p:nvSpPr>
            <p:spPr bwMode="auto">
              <a:xfrm>
                <a:off x="4477" y="911"/>
                <a:ext cx="1011" cy="795"/>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400" b="1">
                    <a:solidFill>
                      <a:srgbClr val="66FF33"/>
                    </a:solidFill>
                    <a:latin typeface="Courier New" pitchFamily="49" charset="0"/>
                  </a:rPr>
                  <a:t>1101011011011011011011001101011011111001101011011111</a:t>
                </a:r>
                <a:endParaRPr lang="nl-NL" sz="1400" b="1">
                  <a:solidFill>
                    <a:srgbClr val="66FF33"/>
                  </a:solidFill>
                  <a:latin typeface="Courier New" pitchFamily="49" charset="0"/>
                </a:endParaRPr>
              </a:p>
              <a:p>
                <a:pPr algn="ctr" eaLnBrk="0" fontAlgn="base" hangingPunct="0">
                  <a:spcBef>
                    <a:spcPct val="50000"/>
                  </a:spcBef>
                  <a:spcAft>
                    <a:spcPct val="0"/>
                  </a:spcAft>
                </a:pPr>
                <a:endParaRPr lang="nl-NL" sz="1400" b="1">
                  <a:solidFill>
                    <a:srgbClr val="66FF33"/>
                  </a:solidFill>
                  <a:latin typeface="Courier New" pitchFamily="49" charset="0"/>
                </a:endParaRPr>
              </a:p>
            </p:txBody>
          </p:sp>
        </p:grpSp>
        <p:grpSp>
          <p:nvGrpSpPr>
            <p:cNvPr id="5" name="Group 35"/>
            <p:cNvGrpSpPr>
              <a:grpSpLocks/>
            </p:cNvGrpSpPr>
            <p:nvPr/>
          </p:nvGrpSpPr>
          <p:grpSpPr bwMode="auto">
            <a:xfrm>
              <a:off x="1960" y="822"/>
              <a:ext cx="1011" cy="816"/>
              <a:chOff x="4477" y="890"/>
              <a:chExt cx="1011" cy="816"/>
            </a:xfrm>
          </p:grpSpPr>
          <p:sp>
            <p:nvSpPr>
              <p:cNvPr id="156739" name="Rectangle 36"/>
              <p:cNvSpPr>
                <a:spLocks noChangeArrowheads="1"/>
              </p:cNvSpPr>
              <p:nvPr/>
            </p:nvSpPr>
            <p:spPr bwMode="auto">
              <a:xfrm>
                <a:off x="4491" y="890"/>
                <a:ext cx="943" cy="644"/>
              </a:xfrm>
              <a:prstGeom prst="rect">
                <a:avLst/>
              </a:prstGeom>
              <a:solidFill>
                <a:srgbClr val="000000"/>
              </a:solidFill>
              <a:ln w="12700" cap="sq">
                <a:solidFill>
                  <a:srgbClr val="000000"/>
                </a:solidFill>
                <a:miter lim="800000"/>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6740" name="Text Box 37"/>
              <p:cNvSpPr txBox="1">
                <a:spLocks noChangeArrowheads="1"/>
              </p:cNvSpPr>
              <p:nvPr/>
            </p:nvSpPr>
            <p:spPr bwMode="auto">
              <a:xfrm>
                <a:off x="4477" y="911"/>
                <a:ext cx="1011" cy="795"/>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400" b="1">
                    <a:solidFill>
                      <a:srgbClr val="66FF33"/>
                    </a:solidFill>
                    <a:latin typeface="Courier New" pitchFamily="49" charset="0"/>
                  </a:rPr>
                  <a:t>1101011011011011011011001101011011111001101011011111</a:t>
                </a:r>
                <a:endParaRPr lang="nl-NL" sz="1400" b="1">
                  <a:solidFill>
                    <a:srgbClr val="66FF33"/>
                  </a:solidFill>
                  <a:latin typeface="Courier New" pitchFamily="49" charset="0"/>
                </a:endParaRPr>
              </a:p>
              <a:p>
                <a:pPr algn="ctr" eaLnBrk="0" fontAlgn="base" hangingPunct="0">
                  <a:spcBef>
                    <a:spcPct val="50000"/>
                  </a:spcBef>
                  <a:spcAft>
                    <a:spcPct val="0"/>
                  </a:spcAft>
                </a:pPr>
                <a:endParaRPr lang="nl-NL" sz="1400" b="1">
                  <a:solidFill>
                    <a:srgbClr val="66FF33"/>
                  </a:solidFill>
                  <a:latin typeface="Courier New" pitchFamily="49" charset="0"/>
                </a:endParaRPr>
              </a:p>
            </p:txBody>
          </p:sp>
        </p:grpSp>
        <p:grpSp>
          <p:nvGrpSpPr>
            <p:cNvPr id="6" name="Group 38"/>
            <p:cNvGrpSpPr>
              <a:grpSpLocks/>
            </p:cNvGrpSpPr>
            <p:nvPr/>
          </p:nvGrpSpPr>
          <p:grpSpPr bwMode="auto">
            <a:xfrm>
              <a:off x="907" y="800"/>
              <a:ext cx="1011" cy="816"/>
              <a:chOff x="4477" y="890"/>
              <a:chExt cx="1011" cy="816"/>
            </a:xfrm>
          </p:grpSpPr>
          <p:sp>
            <p:nvSpPr>
              <p:cNvPr id="156737" name="Rectangle 39"/>
              <p:cNvSpPr>
                <a:spLocks noChangeArrowheads="1"/>
              </p:cNvSpPr>
              <p:nvPr/>
            </p:nvSpPr>
            <p:spPr bwMode="auto">
              <a:xfrm>
                <a:off x="4491" y="890"/>
                <a:ext cx="943" cy="644"/>
              </a:xfrm>
              <a:prstGeom prst="rect">
                <a:avLst/>
              </a:prstGeom>
              <a:solidFill>
                <a:srgbClr val="000000"/>
              </a:solidFill>
              <a:ln w="12700" cap="sq">
                <a:solidFill>
                  <a:srgbClr val="000000"/>
                </a:solidFill>
                <a:miter lim="800000"/>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6738" name="Text Box 40"/>
              <p:cNvSpPr txBox="1">
                <a:spLocks noChangeArrowheads="1"/>
              </p:cNvSpPr>
              <p:nvPr/>
            </p:nvSpPr>
            <p:spPr bwMode="auto">
              <a:xfrm>
                <a:off x="4477" y="911"/>
                <a:ext cx="1011" cy="795"/>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400" b="1">
                    <a:solidFill>
                      <a:srgbClr val="66FF33"/>
                    </a:solidFill>
                    <a:latin typeface="Courier New" pitchFamily="49" charset="0"/>
                  </a:rPr>
                  <a:t>1101011011011011011011001101011011111001101011011111</a:t>
                </a:r>
                <a:endParaRPr lang="nl-NL" sz="1400" b="1">
                  <a:solidFill>
                    <a:srgbClr val="66FF33"/>
                  </a:solidFill>
                  <a:latin typeface="Courier New" pitchFamily="49" charset="0"/>
                </a:endParaRPr>
              </a:p>
              <a:p>
                <a:pPr algn="ctr" eaLnBrk="0" fontAlgn="base" hangingPunct="0">
                  <a:spcBef>
                    <a:spcPct val="50000"/>
                  </a:spcBef>
                  <a:spcAft>
                    <a:spcPct val="0"/>
                  </a:spcAft>
                </a:pPr>
                <a:endParaRPr lang="nl-NL" sz="1400" b="1">
                  <a:solidFill>
                    <a:srgbClr val="66FF33"/>
                  </a:solidFill>
                  <a:latin typeface="Courier New" pitchFamily="49" charset="0"/>
                </a:endParaRPr>
              </a:p>
            </p:txBody>
          </p:sp>
        </p:grpSp>
        <p:grpSp>
          <p:nvGrpSpPr>
            <p:cNvPr id="7" name="Group 41"/>
            <p:cNvGrpSpPr>
              <a:grpSpLocks/>
            </p:cNvGrpSpPr>
            <p:nvPr/>
          </p:nvGrpSpPr>
          <p:grpSpPr bwMode="auto">
            <a:xfrm>
              <a:off x="3502" y="1843"/>
              <a:ext cx="1011" cy="816"/>
              <a:chOff x="4477" y="890"/>
              <a:chExt cx="1011" cy="816"/>
            </a:xfrm>
          </p:grpSpPr>
          <p:sp>
            <p:nvSpPr>
              <p:cNvPr id="156735" name="Rectangle 42"/>
              <p:cNvSpPr>
                <a:spLocks noChangeArrowheads="1"/>
              </p:cNvSpPr>
              <p:nvPr/>
            </p:nvSpPr>
            <p:spPr bwMode="auto">
              <a:xfrm>
                <a:off x="4491" y="890"/>
                <a:ext cx="943" cy="644"/>
              </a:xfrm>
              <a:prstGeom prst="rect">
                <a:avLst/>
              </a:prstGeom>
              <a:solidFill>
                <a:srgbClr val="000000"/>
              </a:solidFill>
              <a:ln w="12700" cap="sq">
                <a:solidFill>
                  <a:srgbClr val="000000"/>
                </a:solidFill>
                <a:miter lim="800000"/>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6736" name="Text Box 43"/>
              <p:cNvSpPr txBox="1">
                <a:spLocks noChangeArrowheads="1"/>
              </p:cNvSpPr>
              <p:nvPr/>
            </p:nvSpPr>
            <p:spPr bwMode="auto">
              <a:xfrm>
                <a:off x="4477" y="911"/>
                <a:ext cx="1011" cy="795"/>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400" b="1">
                    <a:solidFill>
                      <a:srgbClr val="66FF33"/>
                    </a:solidFill>
                    <a:latin typeface="Courier New" pitchFamily="49" charset="0"/>
                  </a:rPr>
                  <a:t>1101011011011011011011001101011011111001101011011111</a:t>
                </a:r>
                <a:endParaRPr lang="nl-NL" sz="1400" b="1">
                  <a:solidFill>
                    <a:srgbClr val="66FF33"/>
                  </a:solidFill>
                  <a:latin typeface="Courier New" pitchFamily="49" charset="0"/>
                </a:endParaRPr>
              </a:p>
              <a:p>
                <a:pPr algn="ctr" eaLnBrk="0" fontAlgn="base" hangingPunct="0">
                  <a:spcBef>
                    <a:spcPct val="50000"/>
                  </a:spcBef>
                  <a:spcAft>
                    <a:spcPct val="0"/>
                  </a:spcAft>
                </a:pPr>
                <a:endParaRPr lang="nl-NL" sz="1400" b="1">
                  <a:solidFill>
                    <a:srgbClr val="66FF33"/>
                  </a:solidFill>
                  <a:latin typeface="Courier New" pitchFamily="49" charset="0"/>
                </a:endParaRPr>
              </a:p>
            </p:txBody>
          </p:sp>
        </p:grpSp>
        <p:grpSp>
          <p:nvGrpSpPr>
            <p:cNvPr id="8" name="Group 44"/>
            <p:cNvGrpSpPr>
              <a:grpSpLocks/>
            </p:cNvGrpSpPr>
            <p:nvPr/>
          </p:nvGrpSpPr>
          <p:grpSpPr bwMode="auto">
            <a:xfrm>
              <a:off x="2290" y="1639"/>
              <a:ext cx="1011" cy="816"/>
              <a:chOff x="4477" y="890"/>
              <a:chExt cx="1011" cy="816"/>
            </a:xfrm>
          </p:grpSpPr>
          <p:sp>
            <p:nvSpPr>
              <p:cNvPr id="156733" name="Rectangle 45"/>
              <p:cNvSpPr>
                <a:spLocks noChangeArrowheads="1"/>
              </p:cNvSpPr>
              <p:nvPr/>
            </p:nvSpPr>
            <p:spPr bwMode="auto">
              <a:xfrm>
                <a:off x="4491" y="890"/>
                <a:ext cx="943" cy="644"/>
              </a:xfrm>
              <a:prstGeom prst="rect">
                <a:avLst/>
              </a:prstGeom>
              <a:solidFill>
                <a:srgbClr val="000000"/>
              </a:solidFill>
              <a:ln w="12700" cap="sq">
                <a:solidFill>
                  <a:srgbClr val="000000"/>
                </a:solidFill>
                <a:miter lim="800000"/>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6734" name="Text Box 46"/>
              <p:cNvSpPr txBox="1">
                <a:spLocks noChangeArrowheads="1"/>
              </p:cNvSpPr>
              <p:nvPr/>
            </p:nvSpPr>
            <p:spPr bwMode="auto">
              <a:xfrm>
                <a:off x="4477" y="911"/>
                <a:ext cx="1011" cy="795"/>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400" b="1">
                    <a:solidFill>
                      <a:srgbClr val="66FF33"/>
                    </a:solidFill>
                    <a:latin typeface="Courier New" pitchFamily="49" charset="0"/>
                  </a:rPr>
                  <a:t>1101011011011011011011001101011011111001101011011111</a:t>
                </a:r>
                <a:endParaRPr lang="nl-NL" sz="1400" b="1">
                  <a:solidFill>
                    <a:srgbClr val="66FF33"/>
                  </a:solidFill>
                  <a:latin typeface="Courier New" pitchFamily="49" charset="0"/>
                </a:endParaRPr>
              </a:p>
              <a:p>
                <a:pPr algn="ctr" eaLnBrk="0" fontAlgn="base" hangingPunct="0">
                  <a:spcBef>
                    <a:spcPct val="50000"/>
                  </a:spcBef>
                  <a:spcAft>
                    <a:spcPct val="0"/>
                  </a:spcAft>
                </a:pPr>
                <a:endParaRPr lang="nl-NL" sz="1400" b="1">
                  <a:solidFill>
                    <a:srgbClr val="66FF33"/>
                  </a:solidFill>
                  <a:latin typeface="Courier New" pitchFamily="49" charset="0"/>
                </a:endParaRPr>
              </a:p>
            </p:txBody>
          </p:sp>
        </p:grpSp>
        <p:grpSp>
          <p:nvGrpSpPr>
            <p:cNvPr id="9" name="Group 47"/>
            <p:cNvGrpSpPr>
              <a:grpSpLocks/>
            </p:cNvGrpSpPr>
            <p:nvPr/>
          </p:nvGrpSpPr>
          <p:grpSpPr bwMode="auto">
            <a:xfrm>
              <a:off x="4386" y="2682"/>
              <a:ext cx="1011" cy="816"/>
              <a:chOff x="4477" y="890"/>
              <a:chExt cx="1011" cy="816"/>
            </a:xfrm>
          </p:grpSpPr>
          <p:sp>
            <p:nvSpPr>
              <p:cNvPr id="156731" name="Rectangle 48"/>
              <p:cNvSpPr>
                <a:spLocks noChangeArrowheads="1"/>
              </p:cNvSpPr>
              <p:nvPr/>
            </p:nvSpPr>
            <p:spPr bwMode="auto">
              <a:xfrm>
                <a:off x="4491" y="890"/>
                <a:ext cx="943" cy="644"/>
              </a:xfrm>
              <a:prstGeom prst="rect">
                <a:avLst/>
              </a:prstGeom>
              <a:solidFill>
                <a:srgbClr val="000000"/>
              </a:solidFill>
              <a:ln w="12700" cap="sq">
                <a:solidFill>
                  <a:srgbClr val="000000"/>
                </a:solidFill>
                <a:miter lim="800000"/>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6732" name="Text Box 49"/>
              <p:cNvSpPr txBox="1">
                <a:spLocks noChangeArrowheads="1"/>
              </p:cNvSpPr>
              <p:nvPr/>
            </p:nvSpPr>
            <p:spPr bwMode="auto">
              <a:xfrm>
                <a:off x="4477" y="911"/>
                <a:ext cx="1011" cy="795"/>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400" b="1">
                    <a:solidFill>
                      <a:srgbClr val="66FF33"/>
                    </a:solidFill>
                    <a:latin typeface="Courier New" pitchFamily="49" charset="0"/>
                  </a:rPr>
                  <a:t>1101011011011011011011001101011011111001101011011111</a:t>
                </a:r>
                <a:endParaRPr lang="nl-NL" sz="1400" b="1">
                  <a:solidFill>
                    <a:srgbClr val="66FF33"/>
                  </a:solidFill>
                  <a:latin typeface="Courier New" pitchFamily="49" charset="0"/>
                </a:endParaRPr>
              </a:p>
              <a:p>
                <a:pPr algn="ctr" eaLnBrk="0" fontAlgn="base" hangingPunct="0">
                  <a:spcBef>
                    <a:spcPct val="50000"/>
                  </a:spcBef>
                  <a:spcAft>
                    <a:spcPct val="0"/>
                  </a:spcAft>
                </a:pPr>
                <a:endParaRPr lang="nl-NL" sz="1400" b="1">
                  <a:solidFill>
                    <a:srgbClr val="66FF33"/>
                  </a:solidFill>
                  <a:latin typeface="Courier New" pitchFamily="49" charset="0"/>
                </a:endParaRPr>
              </a:p>
            </p:txBody>
          </p:sp>
        </p:grpSp>
        <p:grpSp>
          <p:nvGrpSpPr>
            <p:cNvPr id="10" name="Group 50"/>
            <p:cNvGrpSpPr>
              <a:grpSpLocks/>
            </p:cNvGrpSpPr>
            <p:nvPr/>
          </p:nvGrpSpPr>
          <p:grpSpPr bwMode="auto">
            <a:xfrm>
              <a:off x="725" y="1616"/>
              <a:ext cx="1011" cy="816"/>
              <a:chOff x="4477" y="890"/>
              <a:chExt cx="1011" cy="816"/>
            </a:xfrm>
          </p:grpSpPr>
          <p:sp>
            <p:nvSpPr>
              <p:cNvPr id="156729" name="Rectangle 51"/>
              <p:cNvSpPr>
                <a:spLocks noChangeArrowheads="1"/>
              </p:cNvSpPr>
              <p:nvPr/>
            </p:nvSpPr>
            <p:spPr bwMode="auto">
              <a:xfrm>
                <a:off x="4491" y="890"/>
                <a:ext cx="943" cy="644"/>
              </a:xfrm>
              <a:prstGeom prst="rect">
                <a:avLst/>
              </a:prstGeom>
              <a:solidFill>
                <a:srgbClr val="000000"/>
              </a:solidFill>
              <a:ln w="12700" cap="sq">
                <a:solidFill>
                  <a:srgbClr val="000000"/>
                </a:solidFill>
                <a:miter lim="800000"/>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6730" name="Text Box 52"/>
              <p:cNvSpPr txBox="1">
                <a:spLocks noChangeArrowheads="1"/>
              </p:cNvSpPr>
              <p:nvPr/>
            </p:nvSpPr>
            <p:spPr bwMode="auto">
              <a:xfrm>
                <a:off x="4477" y="911"/>
                <a:ext cx="1011" cy="795"/>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400" b="1">
                    <a:solidFill>
                      <a:srgbClr val="66FF33"/>
                    </a:solidFill>
                    <a:latin typeface="Courier New" pitchFamily="49" charset="0"/>
                  </a:rPr>
                  <a:t>1101011011011011011011001101011011111001101011011111</a:t>
                </a:r>
                <a:endParaRPr lang="nl-NL" sz="1400" b="1">
                  <a:solidFill>
                    <a:srgbClr val="66FF33"/>
                  </a:solidFill>
                  <a:latin typeface="Courier New" pitchFamily="49" charset="0"/>
                </a:endParaRPr>
              </a:p>
              <a:p>
                <a:pPr algn="ctr" eaLnBrk="0" fontAlgn="base" hangingPunct="0">
                  <a:spcBef>
                    <a:spcPct val="50000"/>
                  </a:spcBef>
                  <a:spcAft>
                    <a:spcPct val="0"/>
                  </a:spcAft>
                </a:pPr>
                <a:endParaRPr lang="nl-NL" sz="1400" b="1">
                  <a:solidFill>
                    <a:srgbClr val="66FF33"/>
                  </a:solidFill>
                  <a:latin typeface="Courier New" pitchFamily="49" charset="0"/>
                </a:endParaRPr>
              </a:p>
            </p:txBody>
          </p:sp>
        </p:grpSp>
        <p:grpSp>
          <p:nvGrpSpPr>
            <p:cNvPr id="11" name="Group 53"/>
            <p:cNvGrpSpPr>
              <a:grpSpLocks/>
            </p:cNvGrpSpPr>
            <p:nvPr/>
          </p:nvGrpSpPr>
          <p:grpSpPr bwMode="auto">
            <a:xfrm>
              <a:off x="853" y="2455"/>
              <a:ext cx="1011" cy="816"/>
              <a:chOff x="4477" y="890"/>
              <a:chExt cx="1011" cy="816"/>
            </a:xfrm>
          </p:grpSpPr>
          <p:sp>
            <p:nvSpPr>
              <p:cNvPr id="156727" name="Rectangle 54"/>
              <p:cNvSpPr>
                <a:spLocks noChangeArrowheads="1"/>
              </p:cNvSpPr>
              <p:nvPr/>
            </p:nvSpPr>
            <p:spPr bwMode="auto">
              <a:xfrm>
                <a:off x="4491" y="890"/>
                <a:ext cx="943" cy="644"/>
              </a:xfrm>
              <a:prstGeom prst="rect">
                <a:avLst/>
              </a:prstGeom>
              <a:solidFill>
                <a:srgbClr val="000000"/>
              </a:solidFill>
              <a:ln w="12700" cap="sq">
                <a:solidFill>
                  <a:srgbClr val="000000"/>
                </a:solidFill>
                <a:miter lim="800000"/>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6728" name="Text Box 55"/>
              <p:cNvSpPr txBox="1">
                <a:spLocks noChangeArrowheads="1"/>
              </p:cNvSpPr>
              <p:nvPr/>
            </p:nvSpPr>
            <p:spPr bwMode="auto">
              <a:xfrm>
                <a:off x="4477" y="911"/>
                <a:ext cx="1011" cy="795"/>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400" b="1">
                    <a:solidFill>
                      <a:srgbClr val="66FF33"/>
                    </a:solidFill>
                    <a:latin typeface="Courier New" pitchFamily="49" charset="0"/>
                  </a:rPr>
                  <a:t>1101011011011011011011001101011011111001101011011111</a:t>
                </a:r>
                <a:endParaRPr lang="nl-NL" sz="1400" b="1">
                  <a:solidFill>
                    <a:srgbClr val="66FF33"/>
                  </a:solidFill>
                  <a:latin typeface="Courier New" pitchFamily="49" charset="0"/>
                </a:endParaRPr>
              </a:p>
              <a:p>
                <a:pPr algn="ctr" eaLnBrk="0" fontAlgn="base" hangingPunct="0">
                  <a:spcBef>
                    <a:spcPct val="50000"/>
                  </a:spcBef>
                  <a:spcAft>
                    <a:spcPct val="0"/>
                  </a:spcAft>
                </a:pPr>
                <a:endParaRPr lang="nl-NL" sz="1400" b="1">
                  <a:solidFill>
                    <a:srgbClr val="66FF33"/>
                  </a:solidFill>
                  <a:latin typeface="Courier New" pitchFamily="49" charset="0"/>
                </a:endParaRPr>
              </a:p>
            </p:txBody>
          </p:sp>
        </p:grpSp>
        <p:grpSp>
          <p:nvGrpSpPr>
            <p:cNvPr id="12" name="Group 56"/>
            <p:cNvGrpSpPr>
              <a:grpSpLocks/>
            </p:cNvGrpSpPr>
            <p:nvPr/>
          </p:nvGrpSpPr>
          <p:grpSpPr bwMode="auto">
            <a:xfrm>
              <a:off x="3411" y="3385"/>
              <a:ext cx="1011" cy="816"/>
              <a:chOff x="4477" y="890"/>
              <a:chExt cx="1011" cy="816"/>
            </a:xfrm>
          </p:grpSpPr>
          <p:sp>
            <p:nvSpPr>
              <p:cNvPr id="156725" name="Rectangle 57"/>
              <p:cNvSpPr>
                <a:spLocks noChangeArrowheads="1"/>
              </p:cNvSpPr>
              <p:nvPr/>
            </p:nvSpPr>
            <p:spPr bwMode="auto">
              <a:xfrm>
                <a:off x="4491" y="890"/>
                <a:ext cx="943" cy="644"/>
              </a:xfrm>
              <a:prstGeom prst="rect">
                <a:avLst/>
              </a:prstGeom>
              <a:solidFill>
                <a:srgbClr val="000000"/>
              </a:solidFill>
              <a:ln w="12700" cap="sq">
                <a:solidFill>
                  <a:srgbClr val="000000"/>
                </a:solidFill>
                <a:miter lim="800000"/>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6726" name="Text Box 58"/>
              <p:cNvSpPr txBox="1">
                <a:spLocks noChangeArrowheads="1"/>
              </p:cNvSpPr>
              <p:nvPr/>
            </p:nvSpPr>
            <p:spPr bwMode="auto">
              <a:xfrm>
                <a:off x="4477" y="911"/>
                <a:ext cx="1011" cy="795"/>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400" b="1">
                    <a:solidFill>
                      <a:srgbClr val="66FF33"/>
                    </a:solidFill>
                    <a:latin typeface="Courier New" pitchFamily="49" charset="0"/>
                  </a:rPr>
                  <a:t>1101011011011011011011001101011011111001101011011111</a:t>
                </a:r>
                <a:endParaRPr lang="nl-NL" sz="1400" b="1">
                  <a:solidFill>
                    <a:srgbClr val="66FF33"/>
                  </a:solidFill>
                  <a:latin typeface="Courier New" pitchFamily="49" charset="0"/>
                </a:endParaRPr>
              </a:p>
              <a:p>
                <a:pPr algn="ctr" eaLnBrk="0" fontAlgn="base" hangingPunct="0">
                  <a:spcBef>
                    <a:spcPct val="50000"/>
                  </a:spcBef>
                  <a:spcAft>
                    <a:spcPct val="0"/>
                  </a:spcAft>
                </a:pPr>
                <a:endParaRPr lang="nl-NL" sz="1400" b="1">
                  <a:solidFill>
                    <a:srgbClr val="66FF33"/>
                  </a:solidFill>
                  <a:latin typeface="Courier New" pitchFamily="49" charset="0"/>
                </a:endParaRPr>
              </a:p>
            </p:txBody>
          </p:sp>
        </p:grpSp>
        <p:grpSp>
          <p:nvGrpSpPr>
            <p:cNvPr id="13" name="Group 59"/>
            <p:cNvGrpSpPr>
              <a:grpSpLocks/>
            </p:cNvGrpSpPr>
            <p:nvPr/>
          </p:nvGrpSpPr>
          <p:grpSpPr bwMode="auto">
            <a:xfrm>
              <a:off x="2404" y="3272"/>
              <a:ext cx="1011" cy="816"/>
              <a:chOff x="4477" y="890"/>
              <a:chExt cx="1011" cy="816"/>
            </a:xfrm>
          </p:grpSpPr>
          <p:sp>
            <p:nvSpPr>
              <p:cNvPr id="156723" name="Rectangle 60"/>
              <p:cNvSpPr>
                <a:spLocks noChangeArrowheads="1"/>
              </p:cNvSpPr>
              <p:nvPr/>
            </p:nvSpPr>
            <p:spPr bwMode="auto">
              <a:xfrm>
                <a:off x="4491" y="890"/>
                <a:ext cx="943" cy="644"/>
              </a:xfrm>
              <a:prstGeom prst="rect">
                <a:avLst/>
              </a:prstGeom>
              <a:solidFill>
                <a:srgbClr val="000000"/>
              </a:solidFill>
              <a:ln w="12700" cap="sq">
                <a:solidFill>
                  <a:srgbClr val="000000"/>
                </a:solidFill>
                <a:miter lim="800000"/>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6724" name="Text Box 61"/>
              <p:cNvSpPr txBox="1">
                <a:spLocks noChangeArrowheads="1"/>
              </p:cNvSpPr>
              <p:nvPr/>
            </p:nvSpPr>
            <p:spPr bwMode="auto">
              <a:xfrm>
                <a:off x="4477" y="911"/>
                <a:ext cx="1011" cy="795"/>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400" b="1">
                    <a:solidFill>
                      <a:srgbClr val="66FF33"/>
                    </a:solidFill>
                    <a:latin typeface="Courier New" pitchFamily="49" charset="0"/>
                  </a:rPr>
                  <a:t>1101011011011011011011001101011011111001101011011111</a:t>
                </a:r>
                <a:endParaRPr lang="nl-NL" sz="1400" b="1">
                  <a:solidFill>
                    <a:srgbClr val="66FF33"/>
                  </a:solidFill>
                  <a:latin typeface="Courier New" pitchFamily="49" charset="0"/>
                </a:endParaRPr>
              </a:p>
              <a:p>
                <a:pPr algn="ctr" eaLnBrk="0" fontAlgn="base" hangingPunct="0">
                  <a:spcBef>
                    <a:spcPct val="50000"/>
                  </a:spcBef>
                  <a:spcAft>
                    <a:spcPct val="0"/>
                  </a:spcAft>
                </a:pPr>
                <a:endParaRPr lang="nl-NL" sz="1400" b="1">
                  <a:solidFill>
                    <a:srgbClr val="66FF33"/>
                  </a:solidFill>
                  <a:latin typeface="Courier New" pitchFamily="49" charset="0"/>
                </a:endParaRPr>
              </a:p>
            </p:txBody>
          </p:sp>
        </p:grpSp>
        <p:grpSp>
          <p:nvGrpSpPr>
            <p:cNvPr id="14" name="Group 62"/>
            <p:cNvGrpSpPr>
              <a:grpSpLocks/>
            </p:cNvGrpSpPr>
            <p:nvPr/>
          </p:nvGrpSpPr>
          <p:grpSpPr bwMode="auto">
            <a:xfrm>
              <a:off x="1383" y="3317"/>
              <a:ext cx="1011" cy="816"/>
              <a:chOff x="4477" y="890"/>
              <a:chExt cx="1011" cy="816"/>
            </a:xfrm>
          </p:grpSpPr>
          <p:sp>
            <p:nvSpPr>
              <p:cNvPr id="156721" name="Rectangle 63"/>
              <p:cNvSpPr>
                <a:spLocks noChangeArrowheads="1"/>
              </p:cNvSpPr>
              <p:nvPr/>
            </p:nvSpPr>
            <p:spPr bwMode="auto">
              <a:xfrm>
                <a:off x="4491" y="890"/>
                <a:ext cx="943" cy="644"/>
              </a:xfrm>
              <a:prstGeom prst="rect">
                <a:avLst/>
              </a:prstGeom>
              <a:solidFill>
                <a:srgbClr val="000000"/>
              </a:solidFill>
              <a:ln w="12700" cap="sq">
                <a:solidFill>
                  <a:srgbClr val="000000"/>
                </a:solidFill>
                <a:miter lim="800000"/>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6722" name="Text Box 64"/>
              <p:cNvSpPr txBox="1">
                <a:spLocks noChangeArrowheads="1"/>
              </p:cNvSpPr>
              <p:nvPr/>
            </p:nvSpPr>
            <p:spPr bwMode="auto">
              <a:xfrm>
                <a:off x="4477" y="911"/>
                <a:ext cx="1011" cy="795"/>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1400" b="1">
                    <a:solidFill>
                      <a:srgbClr val="66FF33"/>
                    </a:solidFill>
                    <a:latin typeface="Courier New" pitchFamily="49" charset="0"/>
                  </a:rPr>
                  <a:t>1101011011011011011011001101011011111001101011011111</a:t>
                </a:r>
                <a:endParaRPr lang="nl-NL" sz="1400" b="1">
                  <a:solidFill>
                    <a:srgbClr val="66FF33"/>
                  </a:solidFill>
                  <a:latin typeface="Courier New" pitchFamily="49" charset="0"/>
                </a:endParaRPr>
              </a:p>
              <a:p>
                <a:pPr algn="ctr" eaLnBrk="0" fontAlgn="base" hangingPunct="0">
                  <a:spcBef>
                    <a:spcPct val="50000"/>
                  </a:spcBef>
                  <a:spcAft>
                    <a:spcPct val="0"/>
                  </a:spcAft>
                </a:pPr>
                <a:endParaRPr lang="nl-NL" sz="1400" b="1">
                  <a:solidFill>
                    <a:srgbClr val="66FF33"/>
                  </a:solidFill>
                  <a:latin typeface="Courier New" pitchFamily="49" charset="0"/>
                </a:endParaRPr>
              </a:p>
            </p:txBody>
          </p:sp>
        </p:grpSp>
      </p:grpSp>
      <p:grpSp>
        <p:nvGrpSpPr>
          <p:cNvPr id="15" name="Groep 85"/>
          <p:cNvGrpSpPr>
            <a:grpSpLocks/>
          </p:cNvGrpSpPr>
          <p:nvPr/>
        </p:nvGrpSpPr>
        <p:grpSpPr bwMode="auto">
          <a:xfrm>
            <a:off x="457200" y="144463"/>
            <a:ext cx="3790950" cy="9813925"/>
            <a:chOff x="457200" y="144463"/>
            <a:chExt cx="3790951" cy="9813925"/>
          </a:xfrm>
        </p:grpSpPr>
        <p:grpSp>
          <p:nvGrpSpPr>
            <p:cNvPr id="16" name="Groep 82"/>
            <p:cNvGrpSpPr>
              <a:grpSpLocks/>
            </p:cNvGrpSpPr>
            <p:nvPr/>
          </p:nvGrpSpPr>
          <p:grpSpPr bwMode="auto">
            <a:xfrm>
              <a:off x="457200" y="5334000"/>
              <a:ext cx="1524000" cy="932329"/>
              <a:chOff x="457200" y="5334000"/>
              <a:chExt cx="1524000" cy="932329"/>
            </a:xfrm>
          </p:grpSpPr>
          <p:pic>
            <p:nvPicPr>
              <p:cNvPr id="156708" name="Picture 2" descr="C:\production\Journals\IEEEMULTIMEDIA\html\mmu20080100861.gif"/>
              <p:cNvPicPr>
                <a:picLocks noChangeAspect="1" noChangeArrowheads="1"/>
              </p:cNvPicPr>
              <p:nvPr/>
            </p:nvPicPr>
            <p:blipFill>
              <a:blip r:embed="rId14" cstate="print"/>
              <a:srcRect l="59111" t="272" r="14040" b="71545"/>
              <a:stretch>
                <a:fillRect/>
              </a:stretch>
            </p:blipFill>
            <p:spPr bwMode="auto">
              <a:xfrm>
                <a:off x="609600" y="5334000"/>
                <a:ext cx="1371600" cy="932329"/>
              </a:xfrm>
              <a:prstGeom prst="rect">
                <a:avLst/>
              </a:prstGeom>
              <a:noFill/>
              <a:ln w="9525">
                <a:noFill/>
                <a:miter lim="800000"/>
                <a:headEnd/>
                <a:tailEnd/>
              </a:ln>
            </p:spPr>
          </p:pic>
          <p:sp>
            <p:nvSpPr>
              <p:cNvPr id="156709" name="Rechthoek 92"/>
              <p:cNvSpPr>
                <a:spLocks noChangeArrowheads="1"/>
              </p:cNvSpPr>
              <p:nvPr/>
            </p:nvSpPr>
            <p:spPr bwMode="auto">
              <a:xfrm>
                <a:off x="457200" y="5410200"/>
                <a:ext cx="207963" cy="388938"/>
              </a:xfrm>
              <a:prstGeom prst="rect">
                <a:avLst/>
              </a:prstGeom>
              <a:solidFill>
                <a:schemeClr val="bg1"/>
              </a:solidFill>
              <a:ln w="25400" algn="ctr">
                <a:noFill/>
                <a:miter lim="800000"/>
                <a:headEnd/>
                <a:tailEnd/>
              </a:ln>
            </p:spPr>
            <p:txBody>
              <a:bodyPr anchor="ctr"/>
              <a:lstStyle/>
              <a:p>
                <a:pPr algn="ctr" eaLnBrk="0" fontAlgn="base" hangingPunct="0">
                  <a:spcBef>
                    <a:spcPct val="50000"/>
                  </a:spcBef>
                  <a:spcAft>
                    <a:spcPct val="0"/>
                  </a:spcAft>
                </a:pPr>
                <a:endParaRPr lang="en-US" sz="1200" b="1">
                  <a:solidFill>
                    <a:srgbClr val="FFFFFF"/>
                  </a:solidFill>
                </a:endParaRPr>
              </a:p>
            </p:txBody>
          </p:sp>
        </p:grpSp>
        <p:sp>
          <p:nvSpPr>
            <p:cNvPr id="156706" name="Tekstvak 83"/>
            <p:cNvSpPr txBox="1">
              <a:spLocks noChangeArrowheads="1"/>
            </p:cNvSpPr>
            <p:nvPr/>
          </p:nvSpPr>
          <p:spPr bwMode="auto">
            <a:xfrm>
              <a:off x="757238" y="6172201"/>
              <a:ext cx="1223962" cy="457200"/>
            </a:xfrm>
            <a:prstGeom prst="rect">
              <a:avLst/>
            </a:prstGeom>
            <a:noFill/>
            <a:ln w="9525">
              <a:noFill/>
              <a:miter lim="800000"/>
              <a:headEnd/>
              <a:tailEnd/>
            </a:ln>
          </p:spPr>
          <p:txBody>
            <a:bodyPr wrap="none">
              <a:spAutoFit/>
            </a:bodyPr>
            <a:lstStyle/>
            <a:p>
              <a:pPr algn="ctr" eaLnBrk="0" fontAlgn="base" hangingPunct="0">
                <a:spcBef>
                  <a:spcPct val="50000"/>
                </a:spcBef>
                <a:spcAft>
                  <a:spcPct val="0"/>
                </a:spcAft>
              </a:pPr>
              <a:r>
                <a:rPr lang="en-US" sz="2400" b="1">
                  <a:solidFill>
                    <a:srgbClr val="CC0000"/>
                  </a:solidFill>
                  <a:latin typeface="Calibri" pitchFamily="34" charset="0"/>
                </a:rPr>
                <a:t>Humans</a:t>
              </a:r>
              <a:endParaRPr lang="nl-NL" sz="2400" b="1">
                <a:solidFill>
                  <a:srgbClr val="CC0000"/>
                </a:solidFill>
                <a:latin typeface="Calibri" pitchFamily="34" charset="0"/>
              </a:endParaRPr>
            </a:p>
          </p:txBody>
        </p:sp>
        <p:sp>
          <p:nvSpPr>
            <p:cNvPr id="156707" name="AutoShape 67"/>
            <p:cNvSpPr>
              <a:spLocks noChangeArrowheads="1"/>
            </p:cNvSpPr>
            <p:nvPr/>
          </p:nvSpPr>
          <p:spPr bwMode="auto">
            <a:xfrm rot="3386542">
              <a:off x="-2030412" y="3679826"/>
              <a:ext cx="9813925" cy="2743200"/>
            </a:xfrm>
            <a:prstGeom prst="flowChartMerge">
              <a:avLst/>
            </a:prstGeom>
            <a:solidFill>
              <a:srgbClr val="0070C0">
                <a:alpha val="25098"/>
              </a:srgbClr>
            </a:solidFill>
            <a:ln w="12700" cap="sq">
              <a:solidFill>
                <a:schemeClr val="tx1"/>
              </a:solidFill>
              <a:miter lim="800000"/>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grpSp>
      <p:grpSp>
        <p:nvGrpSpPr>
          <p:cNvPr id="17" name="Groep 86"/>
          <p:cNvGrpSpPr>
            <a:grpSpLocks/>
          </p:cNvGrpSpPr>
          <p:nvPr/>
        </p:nvGrpSpPr>
        <p:grpSpPr bwMode="auto">
          <a:xfrm>
            <a:off x="5984875" y="-2063750"/>
            <a:ext cx="3130550" cy="9813925"/>
            <a:chOff x="5867401" y="-2063750"/>
            <a:chExt cx="3130549" cy="9813925"/>
          </a:xfrm>
        </p:grpSpPr>
        <p:pic>
          <p:nvPicPr>
            <p:cNvPr id="156702" name="Picture 71" descr="Dell-Latitude-X1"/>
            <p:cNvPicPr>
              <a:picLocks noChangeAspect="1" noChangeArrowheads="1"/>
            </p:cNvPicPr>
            <p:nvPr/>
          </p:nvPicPr>
          <p:blipFill>
            <a:blip r:embed="rId15" cstate="print"/>
            <a:srcRect/>
            <a:stretch>
              <a:fillRect/>
            </a:stretch>
          </p:blipFill>
          <p:spPr bwMode="auto">
            <a:xfrm flipH="1">
              <a:off x="7752777" y="1524000"/>
              <a:ext cx="1103312" cy="982182"/>
            </a:xfrm>
            <a:prstGeom prst="rect">
              <a:avLst/>
            </a:prstGeom>
            <a:noFill/>
            <a:ln w="9525">
              <a:noFill/>
              <a:miter lim="800000"/>
              <a:headEnd/>
              <a:tailEnd/>
            </a:ln>
          </p:spPr>
        </p:pic>
        <p:sp>
          <p:nvSpPr>
            <p:cNvPr id="156703" name="AutoShape 72"/>
            <p:cNvSpPr>
              <a:spLocks noChangeArrowheads="1"/>
            </p:cNvSpPr>
            <p:nvPr/>
          </p:nvSpPr>
          <p:spPr bwMode="auto">
            <a:xfrm rot="-7405052">
              <a:off x="2332038" y="1471613"/>
              <a:ext cx="9813925" cy="2743200"/>
            </a:xfrm>
            <a:prstGeom prst="flowChartMerge">
              <a:avLst/>
            </a:prstGeom>
            <a:solidFill>
              <a:srgbClr val="0070C0">
                <a:alpha val="25098"/>
              </a:srgbClr>
            </a:solidFill>
            <a:ln w="12700" cap="sq">
              <a:solidFill>
                <a:schemeClr val="tx1"/>
              </a:solidFill>
              <a:miter lim="800000"/>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6704" name="Tekstvak 84"/>
            <p:cNvSpPr txBox="1">
              <a:spLocks noChangeArrowheads="1"/>
            </p:cNvSpPr>
            <p:nvPr/>
          </p:nvSpPr>
          <p:spPr bwMode="auto">
            <a:xfrm>
              <a:off x="7713663" y="2514600"/>
              <a:ext cx="1284287" cy="457200"/>
            </a:xfrm>
            <a:prstGeom prst="rect">
              <a:avLst/>
            </a:prstGeom>
            <a:noFill/>
            <a:ln w="9525">
              <a:noFill/>
              <a:miter lim="800000"/>
              <a:headEnd/>
              <a:tailEnd/>
            </a:ln>
          </p:spPr>
          <p:txBody>
            <a:bodyPr wrap="none">
              <a:spAutoFit/>
            </a:bodyPr>
            <a:lstStyle/>
            <a:p>
              <a:pPr algn="ctr" eaLnBrk="0" fontAlgn="base" hangingPunct="0">
                <a:spcBef>
                  <a:spcPct val="50000"/>
                </a:spcBef>
                <a:spcAft>
                  <a:spcPct val="0"/>
                </a:spcAft>
              </a:pPr>
              <a:r>
                <a:rPr lang="en-US" sz="2400" b="1">
                  <a:solidFill>
                    <a:srgbClr val="CC0000"/>
                  </a:solidFill>
                  <a:latin typeface="Calibri" pitchFamily="34" charset="0"/>
                </a:rPr>
                <a:t>Machine</a:t>
              </a:r>
              <a:endParaRPr lang="nl-NL" sz="2400" b="1">
                <a:solidFill>
                  <a:srgbClr val="CC0000"/>
                </a:solidFill>
                <a:latin typeface="Calibri" pitchFamily="34" charset="0"/>
              </a:endParaRPr>
            </a:p>
          </p:txBody>
        </p:sp>
      </p:grpSp>
      <p:sp>
        <p:nvSpPr>
          <p:cNvPr id="156694" name="Rectangle 234"/>
          <p:cNvSpPr>
            <a:spLocks noChangeArrowheads="1"/>
          </p:cNvSpPr>
          <p:nvPr/>
        </p:nvSpPr>
        <p:spPr bwMode="auto">
          <a:xfrm>
            <a:off x="0" y="0"/>
            <a:ext cx="381000" cy="6858000"/>
          </a:xfrm>
          <a:prstGeom prst="rect">
            <a:avLst/>
          </a:prstGeom>
          <a:solidFill>
            <a:schemeClr val="accent2"/>
          </a:solidFill>
          <a:ln w="9525">
            <a:noFill/>
            <a:miter lim="800000"/>
            <a:headEnd/>
            <a:tailEnd/>
          </a:ln>
        </p:spPr>
        <p:txBody>
          <a:bodyPr wrap="none" anchor="ctr"/>
          <a:lstStyle/>
          <a:p>
            <a:pPr eaLnBrk="0" fontAlgn="base" hangingPunct="0">
              <a:spcBef>
                <a:spcPct val="20000"/>
              </a:spcBef>
              <a:spcAft>
                <a:spcPct val="0"/>
              </a:spcAft>
              <a:buFontTx/>
              <a:buChar char="•"/>
            </a:pPr>
            <a:endParaRPr kumimoji="1" lang="en-US" sz="3000">
              <a:solidFill>
                <a:srgbClr val="000000"/>
              </a:solidFill>
            </a:endParaRPr>
          </a:p>
        </p:txBody>
      </p:sp>
      <p:sp>
        <p:nvSpPr>
          <p:cNvPr id="156695" name="Rectangle 5"/>
          <p:cNvSpPr>
            <a:spLocks noChangeArrowheads="1"/>
          </p:cNvSpPr>
          <p:nvPr/>
        </p:nvSpPr>
        <p:spPr bwMode="auto">
          <a:xfrm>
            <a:off x="0" y="0"/>
            <a:ext cx="381000" cy="2286000"/>
          </a:xfrm>
          <a:prstGeom prst="rect">
            <a:avLst/>
          </a:prstGeom>
          <a:solidFill>
            <a:schemeClr val="accent1"/>
          </a:solidFill>
          <a:ln w="9525">
            <a:noFill/>
            <a:miter lim="800000"/>
            <a:headEnd/>
            <a:tailEnd/>
          </a:ln>
        </p:spPr>
        <p:txBody>
          <a:bodyPr wrap="none" anchor="ctr"/>
          <a:lstStyle/>
          <a:p>
            <a:pPr eaLnBrk="0" fontAlgn="base" hangingPunct="0">
              <a:spcBef>
                <a:spcPct val="20000"/>
              </a:spcBef>
              <a:spcAft>
                <a:spcPct val="0"/>
              </a:spcAft>
              <a:buFontTx/>
              <a:buChar char="•"/>
            </a:pPr>
            <a:endParaRPr kumimoji="1" lang="en-US" sz="3000">
              <a:solidFill>
                <a:srgbClr val="000000"/>
              </a:solidFill>
            </a:endParaRPr>
          </a:p>
        </p:txBody>
      </p:sp>
      <p:grpSp>
        <p:nvGrpSpPr>
          <p:cNvPr id="18" name="Group 73"/>
          <p:cNvGrpSpPr>
            <a:grpSpLocks/>
          </p:cNvGrpSpPr>
          <p:nvPr/>
        </p:nvGrpSpPr>
        <p:grpSpPr bwMode="auto">
          <a:xfrm>
            <a:off x="1579563" y="-1538288"/>
            <a:ext cx="6713537" cy="10236201"/>
            <a:chOff x="964" y="-969"/>
            <a:chExt cx="4229" cy="6448"/>
          </a:xfrm>
        </p:grpSpPr>
        <p:grpSp>
          <p:nvGrpSpPr>
            <p:cNvPr id="19" name="Group 74"/>
            <p:cNvGrpSpPr>
              <a:grpSpLocks/>
            </p:cNvGrpSpPr>
            <p:nvPr/>
          </p:nvGrpSpPr>
          <p:grpSpPr bwMode="auto">
            <a:xfrm>
              <a:off x="2371" y="-969"/>
              <a:ext cx="1339" cy="6448"/>
              <a:chOff x="2371" y="-969"/>
              <a:chExt cx="1339" cy="6448"/>
            </a:xfrm>
          </p:grpSpPr>
          <p:sp>
            <p:nvSpPr>
              <p:cNvPr id="156700" name="Rectangle 75"/>
              <p:cNvSpPr>
                <a:spLocks noChangeArrowheads="1"/>
              </p:cNvSpPr>
              <p:nvPr/>
            </p:nvSpPr>
            <p:spPr bwMode="auto">
              <a:xfrm rot="3360000">
                <a:off x="-183" y="1585"/>
                <a:ext cx="6448" cy="1339"/>
              </a:xfrm>
              <a:prstGeom prst="rect">
                <a:avLst/>
              </a:prstGeom>
              <a:solidFill>
                <a:schemeClr val="bg1">
                  <a:alpha val="89803"/>
                </a:schemeClr>
              </a:solidFill>
              <a:ln w="12700" cap="sq">
                <a:noFill/>
                <a:miter lim="800000"/>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6701" name="Text Box 76"/>
              <p:cNvSpPr txBox="1">
                <a:spLocks noChangeArrowheads="1"/>
              </p:cNvSpPr>
              <p:nvPr/>
            </p:nvSpPr>
            <p:spPr bwMode="auto">
              <a:xfrm rot="3384615">
                <a:off x="1244" y="2401"/>
                <a:ext cx="3981" cy="446"/>
              </a:xfrm>
              <a:prstGeom prst="rect">
                <a:avLst/>
              </a:prstGeom>
              <a:noFill/>
              <a:ln w="12700" cap="sq">
                <a:noFill/>
                <a:miter lim="800000"/>
                <a:headEnd type="none" w="sm" len="sm"/>
                <a:tailEnd type="none" w="sm" len="sm"/>
              </a:ln>
            </p:spPr>
            <p:txBody>
              <a:bodyPr>
                <a:spAutoFit/>
              </a:bodyPr>
              <a:lstStyle/>
              <a:p>
                <a:pPr algn="ctr" eaLnBrk="0" fontAlgn="base" hangingPunct="0">
                  <a:spcBef>
                    <a:spcPct val="50000"/>
                  </a:spcBef>
                  <a:spcAft>
                    <a:spcPct val="0"/>
                  </a:spcAft>
                </a:pPr>
                <a:r>
                  <a:rPr lang="en-US" sz="4000" b="1">
                    <a:solidFill>
                      <a:srgbClr val="CC0000"/>
                    </a:solidFill>
                    <a:latin typeface="Arial" charset="0"/>
                  </a:rPr>
                  <a:t>This is the Semantic Gap</a:t>
                </a:r>
                <a:endParaRPr lang="nl-NL" sz="4000" b="1">
                  <a:solidFill>
                    <a:srgbClr val="CC0000"/>
                  </a:solidFill>
                  <a:latin typeface="Arial" charset="0"/>
                </a:endParaRPr>
              </a:p>
            </p:txBody>
          </p:sp>
        </p:grpSp>
        <p:sp>
          <p:nvSpPr>
            <p:cNvPr id="156698" name="AutoShape 78"/>
            <p:cNvSpPr>
              <a:spLocks noChangeArrowheads="1"/>
            </p:cNvSpPr>
            <p:nvPr/>
          </p:nvSpPr>
          <p:spPr bwMode="auto">
            <a:xfrm rot="-1979540">
              <a:off x="964" y="2953"/>
              <a:ext cx="2164" cy="545"/>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4 w 21600"/>
                <a:gd name="T13" fmla="*/ 5390 h 21600"/>
                <a:gd name="T14" fmla="*/ 18895 w 21600"/>
                <a:gd name="T15" fmla="*/ 1621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70C0"/>
            </a:solidFill>
            <a:ln w="12700" cap="sq">
              <a:solidFill>
                <a:schemeClr val="tx1"/>
              </a:solidFill>
              <a:miter lim="800000"/>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6699" name="AutoShape 77"/>
            <p:cNvSpPr>
              <a:spLocks noChangeArrowheads="1"/>
            </p:cNvSpPr>
            <p:nvPr/>
          </p:nvSpPr>
          <p:spPr bwMode="auto">
            <a:xfrm rot="8896285">
              <a:off x="3288" y="1638"/>
              <a:ext cx="1905" cy="545"/>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9 w 21600"/>
                <a:gd name="T13" fmla="*/ 5390 h 21600"/>
                <a:gd name="T14" fmla="*/ 18901 w 21600"/>
                <a:gd name="T15" fmla="*/ 1621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70C0"/>
            </a:solidFill>
            <a:ln w="12700" cap="sq">
              <a:solidFill>
                <a:schemeClr val="tx1"/>
              </a:solidFill>
              <a:miter lim="800000"/>
              <a:headEnd type="none" w="sm" len="sm"/>
              <a:tailEnd type="none" w="sm" len="sm"/>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grpSp>
      <p:sp>
        <p:nvSpPr>
          <p:cNvPr id="83" name="Titel 1"/>
          <p:cNvSpPr txBox="1">
            <a:spLocks/>
          </p:cNvSpPr>
          <p:nvPr/>
        </p:nvSpPr>
        <p:spPr>
          <a:xfrm>
            <a:off x="152400" y="304800"/>
            <a:ext cx="9144000" cy="1173162"/>
          </a:xfrm>
          <a:prstGeom prst="rect">
            <a:avLst/>
          </a:prstGeom>
        </p:spPr>
        <p:txBody>
          <a:bodyPr>
            <a:normAutofit fontScale="92500"/>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defRPr/>
            </a:pPr>
            <a:r>
              <a:rPr lang="en-US" dirty="0" smtClean="0"/>
              <a:t>Problem 2: Visual Representation &amp; Description</a:t>
            </a:r>
            <a:br>
              <a:rPr lang="en-US" dirty="0" smtClean="0"/>
            </a:br>
            <a:endParaRPr lang="nl-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2000"/>
                                        <p:tgtEl>
                                          <p:spTgt spid="15"/>
                                        </p:tgtEl>
                                      </p:cBhvr>
                                    </p:animEffect>
                                  </p:childTnLst>
                                </p:cTn>
                              </p:par>
                            </p:childTnLst>
                          </p:cTn>
                        </p:par>
                        <p:par>
                          <p:cTn id="8" fill="hold">
                            <p:stCondLst>
                              <p:cond delay="2000"/>
                            </p:stCondLst>
                            <p:childTnLst>
                              <p:par>
                                <p:cTn id="9" presetID="3" presetClass="entr" presetSubtype="10" fill="hold"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amond(in)">
                                      <p:cBhvr>
                                        <p:cTn id="16" dur="2000"/>
                                        <p:tgtEl>
                                          <p:spTgt spid="17"/>
                                        </p:tgtEl>
                                      </p:cBhvr>
                                    </p:animEffect>
                                  </p:childTnLst>
                                </p:cTn>
                              </p:par>
                            </p:childTnLst>
                          </p:cTn>
                        </p:par>
                        <p:par>
                          <p:cTn id="17" fill="hold">
                            <p:stCondLst>
                              <p:cond delay="2000"/>
                            </p:stCondLst>
                            <p:childTnLst>
                              <p:par>
                                <p:cTn id="18" presetID="5" presetClass="entr" presetSubtype="10" fill="hold" nodeType="afterEffect">
                                  <p:stCondLst>
                                    <p:cond delay="1000"/>
                                  </p:stCondLst>
                                  <p:childTnLst>
                                    <p:set>
                                      <p:cBhvr>
                                        <p:cTn id="19" dur="1" fill="hold">
                                          <p:stCondLst>
                                            <p:cond delay="0"/>
                                          </p:stCondLst>
                                        </p:cTn>
                                        <p:tgtEl>
                                          <p:spTgt spid="3"/>
                                        </p:tgtEl>
                                        <p:attrNameLst>
                                          <p:attrName>style.visibility</p:attrName>
                                        </p:attrNameLst>
                                      </p:cBhvr>
                                      <p:to>
                                        <p:strVal val="visible"/>
                                      </p:to>
                                    </p:set>
                                    <p:animEffect transition="in" filter="checkerboard(across)">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style.rotation</p:attrName>
                                        </p:attrNameLst>
                                      </p:cBhvr>
                                      <p:tavLst>
                                        <p:tav tm="0">
                                          <p:val>
                                            <p:fltVal val="360"/>
                                          </p:val>
                                        </p:tav>
                                        <p:tav tm="100000">
                                          <p:val>
                                            <p:fltVal val="0"/>
                                          </p:val>
                                        </p:tav>
                                      </p:tavLst>
                                    </p:anim>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1" descr="D:\production\Conferences\ACMMM\ACM2006\pix\lexicon2005.jpg"/>
          <p:cNvPicPr>
            <a:picLocks noChangeAspect="1" noChangeArrowheads="1"/>
          </p:cNvPicPr>
          <p:nvPr/>
        </p:nvPicPr>
        <p:blipFill>
          <a:blip r:embed="rId2" cstate="print"/>
          <a:srcRect/>
          <a:stretch>
            <a:fillRect/>
          </a:stretch>
        </p:blipFill>
        <p:spPr bwMode="auto">
          <a:xfrm>
            <a:off x="304800" y="1164477"/>
            <a:ext cx="8001000" cy="5693523"/>
          </a:xfrm>
          <a:prstGeom prst="rect">
            <a:avLst/>
          </a:prstGeom>
          <a:noFill/>
          <a:ln w="9525">
            <a:noFill/>
            <a:miter lim="800000"/>
            <a:headEnd/>
            <a:tailEnd/>
          </a:ln>
        </p:spPr>
      </p:pic>
      <p:sp>
        <p:nvSpPr>
          <p:cNvPr id="2" name="Titel 1"/>
          <p:cNvSpPr>
            <a:spLocks noGrp="1"/>
          </p:cNvSpPr>
          <p:nvPr>
            <p:ph type="title"/>
          </p:nvPr>
        </p:nvSpPr>
        <p:spPr>
          <a:xfrm>
            <a:off x="381000" y="228600"/>
            <a:ext cx="7848600" cy="819150"/>
          </a:xfrm>
          <a:solidFill>
            <a:schemeClr val="bg1"/>
          </a:solidFill>
        </p:spPr>
        <p:txBody>
          <a:bodyPr/>
          <a:lstStyle/>
          <a:p>
            <a:pPr>
              <a:defRPr/>
            </a:pPr>
            <a:r>
              <a:rPr lang="en-US" dirty="0" smtClean="0"/>
              <a:t>Problem 3: Many things in the world</a:t>
            </a:r>
            <a:endParaRPr lang="nl-NL" dirty="0"/>
          </a:p>
        </p:txBody>
      </p:sp>
      <p:sp>
        <p:nvSpPr>
          <p:cNvPr id="3" name="Tijdelijke aanduiding voor inhoud 2"/>
          <p:cNvSpPr>
            <a:spLocks noGrp="1"/>
          </p:cNvSpPr>
          <p:nvPr>
            <p:ph sz="quarter" idx="1"/>
          </p:nvPr>
        </p:nvSpPr>
        <p:spPr>
          <a:xfrm>
            <a:off x="4038600" y="6248401"/>
            <a:ext cx="3581400" cy="457200"/>
          </a:xfrm>
        </p:spPr>
        <p:txBody>
          <a:bodyPr/>
          <a:lstStyle/>
          <a:p>
            <a:pPr>
              <a:defRPr/>
            </a:pPr>
            <a:r>
              <a:rPr lang="nl-NL" dirty="0" smtClean="0"/>
              <a:t>This is the model gap.</a:t>
            </a:r>
            <a:endParaRPr lang="nl-NL" dirty="0"/>
          </a:p>
        </p:txBody>
      </p:sp>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6400" y="304800"/>
            <a:ext cx="7315200" cy="742950"/>
          </a:xfrm>
        </p:spPr>
        <p:txBody>
          <a:bodyPr/>
          <a:lstStyle/>
          <a:p>
            <a:pPr>
              <a:defRPr/>
            </a:pPr>
            <a:r>
              <a:rPr lang="nl-NL" dirty="0" smtClean="0"/>
              <a:t>Problem 4: Query variation</a:t>
            </a:r>
            <a:endParaRPr lang="nl-NL" dirty="0"/>
          </a:p>
        </p:txBody>
      </p:sp>
      <p:sp>
        <p:nvSpPr>
          <p:cNvPr id="3" name="Tijdelijke aanduiding voor inhoud 2"/>
          <p:cNvSpPr>
            <a:spLocks noGrp="1"/>
          </p:cNvSpPr>
          <p:nvPr>
            <p:ph sz="quarter" idx="1"/>
          </p:nvPr>
        </p:nvSpPr>
        <p:spPr>
          <a:xfrm>
            <a:off x="228600" y="5324475"/>
            <a:ext cx="7467600" cy="758952"/>
          </a:xfrm>
        </p:spPr>
        <p:txBody>
          <a:bodyPr>
            <a:normAutofit/>
          </a:bodyPr>
          <a:lstStyle/>
          <a:p>
            <a:pPr>
              <a:buFontTx/>
              <a:buNone/>
              <a:defRPr/>
            </a:pPr>
            <a:r>
              <a:rPr lang="nl-NL" dirty="0" smtClean="0"/>
              <a:t>This is the query-context gap</a:t>
            </a:r>
            <a:endParaRPr lang="nl-NL" dirty="0"/>
          </a:p>
        </p:txBody>
      </p:sp>
      <p:sp>
        <p:nvSpPr>
          <p:cNvPr id="159747" name="Rechthoek 12"/>
          <p:cNvSpPr>
            <a:spLocks noChangeArrowheads="1"/>
          </p:cNvSpPr>
          <p:nvPr/>
        </p:nvSpPr>
        <p:spPr bwMode="auto">
          <a:xfrm>
            <a:off x="5918200" y="1323975"/>
            <a:ext cx="2700338" cy="720725"/>
          </a:xfrm>
          <a:prstGeom prst="rect">
            <a:avLst/>
          </a:prstGeom>
          <a:solidFill>
            <a:schemeClr val="accent1"/>
          </a:solidFill>
          <a:ln w="9525" algn="ctr">
            <a:solidFill>
              <a:schemeClr val="tx1"/>
            </a:solidFill>
            <a:miter lim="800000"/>
            <a:headEnd/>
            <a:tailEnd/>
          </a:ln>
        </p:spPr>
        <p:txBody>
          <a:bodyPr/>
          <a:lstStyle/>
          <a:p>
            <a:pPr algn="ctr" eaLnBrk="0" fontAlgn="base" hangingPunct="0">
              <a:lnSpc>
                <a:spcPct val="150000"/>
              </a:lnSpc>
              <a:spcBef>
                <a:spcPct val="20000"/>
              </a:spcBef>
              <a:spcAft>
                <a:spcPct val="0"/>
              </a:spcAft>
            </a:pPr>
            <a:r>
              <a:rPr kumimoji="1" lang="nl-NL" sz="2000" b="1">
                <a:solidFill>
                  <a:srgbClr val="FFFFFF"/>
                </a:solidFill>
              </a:rPr>
              <a:t>Query-by-keyword</a:t>
            </a:r>
          </a:p>
        </p:txBody>
      </p:sp>
      <p:sp>
        <p:nvSpPr>
          <p:cNvPr id="159748" name="Rechthoek 15"/>
          <p:cNvSpPr>
            <a:spLocks noChangeArrowheads="1"/>
          </p:cNvSpPr>
          <p:nvPr/>
        </p:nvSpPr>
        <p:spPr bwMode="auto">
          <a:xfrm>
            <a:off x="5918200" y="2252663"/>
            <a:ext cx="2700338" cy="720725"/>
          </a:xfrm>
          <a:prstGeom prst="rect">
            <a:avLst/>
          </a:prstGeom>
          <a:solidFill>
            <a:schemeClr val="accent1"/>
          </a:solidFill>
          <a:ln w="9525" algn="ctr">
            <a:solidFill>
              <a:schemeClr val="tx1"/>
            </a:solidFill>
            <a:miter lim="800000"/>
            <a:headEnd/>
            <a:tailEnd/>
          </a:ln>
        </p:spPr>
        <p:txBody>
          <a:bodyPr/>
          <a:lstStyle/>
          <a:p>
            <a:pPr algn="ctr" eaLnBrk="0" fontAlgn="base" hangingPunct="0">
              <a:lnSpc>
                <a:spcPct val="150000"/>
              </a:lnSpc>
              <a:spcBef>
                <a:spcPct val="20000"/>
              </a:spcBef>
              <a:spcAft>
                <a:spcPct val="0"/>
              </a:spcAft>
            </a:pPr>
            <a:r>
              <a:rPr kumimoji="1" lang="nl-NL" sz="2000" b="1">
                <a:solidFill>
                  <a:srgbClr val="FFFFFF"/>
                </a:solidFill>
              </a:rPr>
              <a:t>Query-by-concept</a:t>
            </a:r>
          </a:p>
        </p:txBody>
      </p:sp>
      <p:sp>
        <p:nvSpPr>
          <p:cNvPr id="159749" name="Rechthoek 16"/>
          <p:cNvSpPr>
            <a:spLocks noChangeArrowheads="1"/>
          </p:cNvSpPr>
          <p:nvPr/>
        </p:nvSpPr>
        <p:spPr bwMode="auto">
          <a:xfrm>
            <a:off x="5918200" y="3175000"/>
            <a:ext cx="2700338" cy="720725"/>
          </a:xfrm>
          <a:prstGeom prst="rect">
            <a:avLst/>
          </a:prstGeom>
          <a:solidFill>
            <a:schemeClr val="accent1"/>
          </a:solidFill>
          <a:ln w="9525" algn="ctr">
            <a:solidFill>
              <a:schemeClr val="tx1"/>
            </a:solidFill>
            <a:miter lim="800000"/>
            <a:headEnd/>
            <a:tailEnd/>
          </a:ln>
        </p:spPr>
        <p:txBody>
          <a:bodyPr/>
          <a:lstStyle/>
          <a:p>
            <a:pPr algn="ctr" eaLnBrk="0" fontAlgn="base" hangingPunct="0">
              <a:lnSpc>
                <a:spcPct val="150000"/>
              </a:lnSpc>
              <a:spcBef>
                <a:spcPct val="20000"/>
              </a:spcBef>
              <a:spcAft>
                <a:spcPct val="0"/>
              </a:spcAft>
            </a:pPr>
            <a:r>
              <a:rPr kumimoji="1" lang="nl-NL" sz="2000" b="1">
                <a:solidFill>
                  <a:srgbClr val="FFFFFF"/>
                </a:solidFill>
              </a:rPr>
              <a:t>Query-by-example</a:t>
            </a:r>
          </a:p>
        </p:txBody>
      </p:sp>
      <p:sp>
        <p:nvSpPr>
          <p:cNvPr id="159750" name="Rechthoek 17"/>
          <p:cNvSpPr>
            <a:spLocks noChangeArrowheads="1"/>
          </p:cNvSpPr>
          <p:nvPr/>
        </p:nvSpPr>
        <p:spPr bwMode="auto">
          <a:xfrm>
            <a:off x="5929313" y="4103688"/>
            <a:ext cx="2700337" cy="720725"/>
          </a:xfrm>
          <a:prstGeom prst="rect">
            <a:avLst/>
          </a:prstGeom>
          <a:solidFill>
            <a:schemeClr val="accent1"/>
          </a:solidFill>
          <a:ln w="9525" algn="ctr">
            <a:solidFill>
              <a:schemeClr val="tx1"/>
            </a:solidFill>
            <a:miter lim="800000"/>
            <a:headEnd/>
            <a:tailEnd/>
          </a:ln>
        </p:spPr>
        <p:txBody>
          <a:bodyPr/>
          <a:lstStyle/>
          <a:p>
            <a:pPr algn="ctr" eaLnBrk="0" fontAlgn="base" hangingPunct="0">
              <a:lnSpc>
                <a:spcPct val="150000"/>
              </a:lnSpc>
              <a:spcBef>
                <a:spcPct val="20000"/>
              </a:spcBef>
              <a:spcAft>
                <a:spcPct val="0"/>
              </a:spcAft>
            </a:pPr>
            <a:r>
              <a:rPr kumimoji="1" lang="nl-NL" sz="2000" b="1">
                <a:solidFill>
                  <a:srgbClr val="FFFFFF"/>
                </a:solidFill>
              </a:rPr>
              <a:t>Query-by-humming</a:t>
            </a:r>
          </a:p>
        </p:txBody>
      </p:sp>
      <p:sp>
        <p:nvSpPr>
          <p:cNvPr id="159751" name="Tekstvak 18"/>
          <p:cNvSpPr txBox="1">
            <a:spLocks noChangeArrowheads="1"/>
          </p:cNvSpPr>
          <p:nvPr/>
        </p:nvSpPr>
        <p:spPr bwMode="auto">
          <a:xfrm>
            <a:off x="3429000" y="5862638"/>
            <a:ext cx="5410200" cy="461962"/>
          </a:xfrm>
          <a:prstGeom prst="rect">
            <a:avLst/>
          </a:prstGeom>
          <a:noFill/>
          <a:ln w="9525">
            <a:noFill/>
            <a:miter lim="800000"/>
            <a:headEnd/>
            <a:tailEnd/>
          </a:ln>
        </p:spPr>
        <p:txBody>
          <a:bodyPr wrap="square">
            <a:spAutoFit/>
          </a:bodyPr>
          <a:lstStyle/>
          <a:p>
            <a:pPr algn="ctr" eaLnBrk="0" fontAlgn="base" hangingPunct="0">
              <a:spcBef>
                <a:spcPct val="20000"/>
              </a:spcBef>
              <a:spcAft>
                <a:spcPct val="0"/>
              </a:spcAft>
            </a:pPr>
            <a:r>
              <a:rPr kumimoji="1" lang="nl-NL" sz="2400" dirty="0">
                <a:solidFill>
                  <a:srgbClr val="C00000"/>
                </a:solidFill>
              </a:rPr>
              <a:t>Any combination, any sequence?</a:t>
            </a:r>
          </a:p>
        </p:txBody>
      </p:sp>
      <p:sp>
        <p:nvSpPr>
          <p:cNvPr id="159752" name="Rechthoek 19"/>
          <p:cNvSpPr>
            <a:spLocks noChangeArrowheads="1"/>
          </p:cNvSpPr>
          <p:nvPr/>
        </p:nvSpPr>
        <p:spPr bwMode="auto">
          <a:xfrm>
            <a:off x="5915025" y="4967288"/>
            <a:ext cx="2700338" cy="720725"/>
          </a:xfrm>
          <a:prstGeom prst="rect">
            <a:avLst/>
          </a:prstGeom>
          <a:solidFill>
            <a:schemeClr val="accent1"/>
          </a:solidFill>
          <a:ln w="9525" algn="ctr">
            <a:solidFill>
              <a:schemeClr val="tx1"/>
            </a:solidFill>
            <a:miter lim="800000"/>
            <a:headEnd/>
            <a:tailEnd/>
          </a:ln>
        </p:spPr>
        <p:txBody>
          <a:bodyPr/>
          <a:lstStyle/>
          <a:p>
            <a:pPr algn="ctr" eaLnBrk="0" fontAlgn="base" hangingPunct="0">
              <a:lnSpc>
                <a:spcPct val="150000"/>
              </a:lnSpc>
              <a:spcBef>
                <a:spcPct val="20000"/>
              </a:spcBef>
              <a:spcAft>
                <a:spcPct val="0"/>
              </a:spcAft>
            </a:pPr>
            <a:r>
              <a:rPr kumimoji="1" lang="nl-NL" sz="2000" b="1">
                <a:solidFill>
                  <a:srgbClr val="FFFFFF"/>
                </a:solidFill>
              </a:rPr>
              <a:t>Query-by-gesture</a:t>
            </a:r>
          </a:p>
        </p:txBody>
      </p:sp>
      <p:cxnSp>
        <p:nvCxnSpPr>
          <p:cNvPr id="159753" name="Rechte verbindingslijn 22"/>
          <p:cNvCxnSpPr>
            <a:cxnSpLocks noChangeShapeType="1"/>
          </p:cNvCxnSpPr>
          <p:nvPr/>
        </p:nvCxnSpPr>
        <p:spPr bwMode="auto">
          <a:xfrm rot="5400000">
            <a:off x="3378994" y="3455194"/>
            <a:ext cx="3786188" cy="0"/>
          </a:xfrm>
          <a:prstGeom prst="line">
            <a:avLst/>
          </a:prstGeom>
          <a:noFill/>
          <a:ln w="38100" algn="ctr">
            <a:solidFill>
              <a:schemeClr val="tx1"/>
            </a:solidFill>
            <a:miter lim="800000"/>
            <a:headEnd/>
            <a:tailEnd/>
          </a:ln>
        </p:spPr>
      </p:cxnSp>
      <p:cxnSp>
        <p:nvCxnSpPr>
          <p:cNvPr id="159754" name="Rechte verbindingslijn 24"/>
          <p:cNvCxnSpPr>
            <a:cxnSpLocks noChangeShapeType="1"/>
          </p:cNvCxnSpPr>
          <p:nvPr/>
        </p:nvCxnSpPr>
        <p:spPr bwMode="auto">
          <a:xfrm>
            <a:off x="5272088" y="1554163"/>
            <a:ext cx="642937" cy="0"/>
          </a:xfrm>
          <a:prstGeom prst="line">
            <a:avLst/>
          </a:prstGeom>
          <a:noFill/>
          <a:ln w="38100" algn="ctr">
            <a:solidFill>
              <a:schemeClr val="tx1"/>
            </a:solidFill>
            <a:miter lim="800000"/>
            <a:headEnd/>
            <a:tailEnd type="triangle" w="med" len="med"/>
          </a:ln>
        </p:spPr>
      </p:cxnSp>
      <p:cxnSp>
        <p:nvCxnSpPr>
          <p:cNvPr id="159755" name="Rechte verbindingslijn 26"/>
          <p:cNvCxnSpPr>
            <a:cxnSpLocks noChangeShapeType="1"/>
          </p:cNvCxnSpPr>
          <p:nvPr/>
        </p:nvCxnSpPr>
        <p:spPr bwMode="auto">
          <a:xfrm>
            <a:off x="5280025" y="2609850"/>
            <a:ext cx="642938" cy="0"/>
          </a:xfrm>
          <a:prstGeom prst="line">
            <a:avLst/>
          </a:prstGeom>
          <a:noFill/>
          <a:ln w="38100" algn="ctr">
            <a:solidFill>
              <a:schemeClr val="tx1"/>
            </a:solidFill>
            <a:miter lim="800000"/>
            <a:headEnd/>
            <a:tailEnd type="triangle" w="med" len="med"/>
          </a:ln>
        </p:spPr>
      </p:cxnSp>
      <p:cxnSp>
        <p:nvCxnSpPr>
          <p:cNvPr id="159756" name="Rechte verbindingslijn 27"/>
          <p:cNvCxnSpPr>
            <a:cxnSpLocks noChangeShapeType="1"/>
          </p:cNvCxnSpPr>
          <p:nvPr/>
        </p:nvCxnSpPr>
        <p:spPr bwMode="auto">
          <a:xfrm>
            <a:off x="3414713" y="4395788"/>
            <a:ext cx="2500312" cy="0"/>
          </a:xfrm>
          <a:prstGeom prst="line">
            <a:avLst/>
          </a:prstGeom>
          <a:noFill/>
          <a:ln w="38100" algn="ctr">
            <a:solidFill>
              <a:schemeClr val="tx1"/>
            </a:solidFill>
            <a:miter lim="800000"/>
            <a:headEnd/>
            <a:tailEnd type="triangle" w="med" len="med"/>
          </a:ln>
        </p:spPr>
      </p:cxnSp>
      <p:cxnSp>
        <p:nvCxnSpPr>
          <p:cNvPr id="159757" name="Rechte verbindingslijn 28"/>
          <p:cNvCxnSpPr>
            <a:cxnSpLocks noChangeShapeType="1"/>
          </p:cNvCxnSpPr>
          <p:nvPr/>
        </p:nvCxnSpPr>
        <p:spPr bwMode="auto">
          <a:xfrm>
            <a:off x="5272088" y="3538538"/>
            <a:ext cx="642937" cy="0"/>
          </a:xfrm>
          <a:prstGeom prst="line">
            <a:avLst/>
          </a:prstGeom>
          <a:noFill/>
          <a:ln w="38100" algn="ctr">
            <a:solidFill>
              <a:schemeClr val="tx1"/>
            </a:solidFill>
            <a:miter lim="800000"/>
            <a:headEnd/>
            <a:tailEnd type="triangle" w="med" len="med"/>
          </a:ln>
        </p:spPr>
      </p:cxnSp>
      <p:cxnSp>
        <p:nvCxnSpPr>
          <p:cNvPr id="159758" name="Rechte verbindingslijn 29"/>
          <p:cNvCxnSpPr>
            <a:cxnSpLocks noChangeShapeType="1"/>
          </p:cNvCxnSpPr>
          <p:nvPr/>
        </p:nvCxnSpPr>
        <p:spPr bwMode="auto">
          <a:xfrm>
            <a:off x="5272088" y="5324475"/>
            <a:ext cx="642937" cy="0"/>
          </a:xfrm>
          <a:prstGeom prst="line">
            <a:avLst/>
          </a:prstGeom>
          <a:noFill/>
          <a:ln w="38100" algn="ctr">
            <a:solidFill>
              <a:schemeClr val="tx1"/>
            </a:solidFill>
            <a:miter lim="800000"/>
            <a:headEnd/>
            <a:tailEnd type="triangle" w="med" len="med"/>
          </a:ln>
        </p:spPr>
      </p:cxnSp>
      <p:sp>
        <p:nvSpPr>
          <p:cNvPr id="159759" name="Rechthoek 30"/>
          <p:cNvSpPr>
            <a:spLocks noChangeArrowheads="1"/>
          </p:cNvSpPr>
          <p:nvPr/>
        </p:nvSpPr>
        <p:spPr bwMode="auto">
          <a:xfrm>
            <a:off x="1628775" y="3591255"/>
            <a:ext cx="1714500" cy="1428750"/>
          </a:xfrm>
          <a:prstGeom prst="rect">
            <a:avLst/>
          </a:prstGeom>
          <a:solidFill>
            <a:schemeClr val="accent1"/>
          </a:solidFill>
          <a:ln w="9525" algn="ctr">
            <a:solidFill>
              <a:schemeClr val="tx1"/>
            </a:solidFill>
            <a:miter lim="800000"/>
            <a:headEnd/>
            <a:tailEnd/>
          </a:ln>
        </p:spPr>
        <p:txBody>
          <a:bodyPr/>
          <a:lstStyle/>
          <a:p>
            <a:pPr algn="ctr" eaLnBrk="0" fontAlgn="base" hangingPunct="0">
              <a:lnSpc>
                <a:spcPct val="150000"/>
              </a:lnSpc>
              <a:spcBef>
                <a:spcPct val="20000"/>
              </a:spcBef>
              <a:spcAft>
                <a:spcPct val="0"/>
              </a:spcAft>
            </a:pPr>
            <a:r>
              <a:rPr kumimoji="1" lang="en-US" sz="2000" b="1" dirty="0">
                <a:solidFill>
                  <a:srgbClr val="FFFFFF"/>
                </a:solidFill>
              </a:rPr>
              <a:t>Query</a:t>
            </a:r>
            <a:br>
              <a:rPr kumimoji="1" lang="en-US" sz="2000" b="1" dirty="0">
                <a:solidFill>
                  <a:srgbClr val="FFFFFF"/>
                </a:solidFill>
              </a:rPr>
            </a:br>
            <a:r>
              <a:rPr kumimoji="1" lang="en-US" sz="2000" b="1" dirty="0">
                <a:solidFill>
                  <a:srgbClr val="FFFFFF"/>
                </a:solidFill>
              </a:rPr>
              <a:t>Prediction</a:t>
            </a:r>
          </a:p>
        </p:txBody>
      </p:sp>
      <p:sp>
        <p:nvSpPr>
          <p:cNvPr id="159760" name="Rectangle 23"/>
          <p:cNvSpPr>
            <a:spLocks noChangeArrowheads="1"/>
          </p:cNvSpPr>
          <p:nvPr/>
        </p:nvSpPr>
        <p:spPr bwMode="auto">
          <a:xfrm>
            <a:off x="576263" y="2314575"/>
            <a:ext cx="3883025" cy="795338"/>
          </a:xfrm>
          <a:prstGeom prst="rect">
            <a:avLst/>
          </a:prstGeom>
          <a:solidFill>
            <a:srgbClr val="FFFF99">
              <a:alpha val="50195"/>
            </a:srgbClr>
          </a:solidFill>
          <a:ln w="9525" algn="ctr">
            <a:noFill/>
            <a:miter lim="800000"/>
            <a:headEnd/>
            <a:tailEnd/>
          </a:ln>
        </p:spPr>
        <p:txBody>
          <a:bodyPr wrap="none" anchor="ctr"/>
          <a:lstStyle/>
          <a:p>
            <a:pPr algn="ctr" eaLnBrk="0" fontAlgn="base" hangingPunct="0">
              <a:spcBef>
                <a:spcPct val="50000"/>
              </a:spcBef>
              <a:spcAft>
                <a:spcPct val="0"/>
              </a:spcAft>
            </a:pPr>
            <a:endParaRPr lang="en-US" sz="1200" b="1">
              <a:solidFill>
                <a:srgbClr val="0066FF"/>
              </a:solidFill>
              <a:latin typeface="Arial" charset="0"/>
            </a:endParaRPr>
          </a:p>
        </p:txBody>
      </p:sp>
      <p:sp>
        <p:nvSpPr>
          <p:cNvPr id="159761" name="Text Box 19"/>
          <p:cNvSpPr txBox="1">
            <a:spLocks noChangeArrowheads="1"/>
          </p:cNvSpPr>
          <p:nvPr/>
        </p:nvSpPr>
        <p:spPr bwMode="auto">
          <a:xfrm>
            <a:off x="649288" y="2314575"/>
            <a:ext cx="3836987" cy="646113"/>
          </a:xfrm>
          <a:prstGeom prst="rect">
            <a:avLst/>
          </a:prstGeom>
          <a:noFill/>
          <a:ln w="9525" algn="ctr">
            <a:noFill/>
            <a:miter lim="800000"/>
            <a:headEnd/>
            <a:tailEnd/>
          </a:ln>
        </p:spPr>
        <p:txBody>
          <a:bodyPr>
            <a:spAutoFit/>
          </a:bodyPr>
          <a:lstStyle/>
          <a:p>
            <a:pPr algn="ctr" eaLnBrk="0" fontAlgn="base" hangingPunct="0">
              <a:spcBef>
                <a:spcPct val="50000"/>
              </a:spcBef>
              <a:spcAft>
                <a:spcPct val="0"/>
              </a:spcAft>
            </a:pPr>
            <a:r>
              <a:rPr lang="en-US" b="1">
                <a:solidFill>
                  <a:srgbClr val="646464"/>
                </a:solidFill>
              </a:rPr>
              <a:t>Find shots of people</a:t>
            </a:r>
            <a:br>
              <a:rPr lang="en-US" b="1">
                <a:solidFill>
                  <a:srgbClr val="646464"/>
                </a:solidFill>
              </a:rPr>
            </a:br>
            <a:r>
              <a:rPr lang="en-US" b="1">
                <a:solidFill>
                  <a:srgbClr val="646464"/>
                </a:solidFill>
              </a:rPr>
              <a:t> shaking hands</a:t>
            </a:r>
            <a:endParaRPr lang="nl-NL" b="1">
              <a:solidFill>
                <a:srgbClr val="646464"/>
              </a:solidFill>
            </a:endParaRPr>
          </a:p>
        </p:txBody>
      </p:sp>
      <p:sp>
        <p:nvSpPr>
          <p:cNvPr id="159762" name="PIJL-OMLAAG 39"/>
          <p:cNvSpPr>
            <a:spLocks noChangeArrowheads="1"/>
          </p:cNvSpPr>
          <p:nvPr/>
        </p:nvSpPr>
        <p:spPr bwMode="auto">
          <a:xfrm>
            <a:off x="2200275" y="3109913"/>
            <a:ext cx="571500" cy="428625"/>
          </a:xfrm>
          <a:prstGeom prst="downArrow">
            <a:avLst>
              <a:gd name="adj1" fmla="val 50000"/>
              <a:gd name="adj2" fmla="val 50000"/>
            </a:avLst>
          </a:prstGeom>
          <a:solidFill>
            <a:schemeClr val="tx2"/>
          </a:solidFill>
          <a:ln w="9525" algn="ctr">
            <a:solidFill>
              <a:schemeClr val="tx1"/>
            </a:solidFill>
            <a:miter lim="800000"/>
            <a:headEnd/>
            <a:tailEnd/>
          </a:ln>
        </p:spPr>
        <p:txBody>
          <a:bodyPr/>
          <a:lstStyle/>
          <a:p>
            <a:pPr eaLnBrk="0" fontAlgn="base" hangingPunct="0">
              <a:spcBef>
                <a:spcPct val="20000"/>
              </a:spcBef>
              <a:spcAft>
                <a:spcPct val="0"/>
              </a:spcAft>
              <a:buFontTx/>
              <a:buChar char="•"/>
            </a:pPr>
            <a:endParaRPr kumimoji="1" lang="en-US" sz="3000">
              <a:solidFill>
                <a:srgbClr val="000000"/>
              </a:solidFill>
            </a:endParaRPr>
          </a:p>
        </p:txBody>
      </p:sp>
      <p:pic>
        <p:nvPicPr>
          <p:cNvPr id="159763" name="Afbeelding 40" descr="20041107_130001_LBC_LBCNEWS2_ARB_09m01.441s_09m02.375s.jpg"/>
          <p:cNvPicPr>
            <a:picLocks noChangeAspect="1"/>
          </p:cNvPicPr>
          <p:nvPr/>
        </p:nvPicPr>
        <p:blipFill>
          <a:blip r:embed="rId2" cstate="print"/>
          <a:srcRect/>
          <a:stretch>
            <a:fillRect/>
          </a:stretch>
        </p:blipFill>
        <p:spPr bwMode="auto">
          <a:xfrm>
            <a:off x="2986088" y="1538288"/>
            <a:ext cx="849312" cy="579437"/>
          </a:xfrm>
          <a:prstGeom prst="rect">
            <a:avLst/>
          </a:prstGeom>
          <a:noFill/>
          <a:ln w="9525">
            <a:noFill/>
            <a:miter lim="800000"/>
            <a:headEnd/>
            <a:tailEnd/>
          </a:ln>
        </p:spPr>
      </p:pic>
      <p:pic>
        <p:nvPicPr>
          <p:cNvPr id="159764" name="Afbeelding 41" descr="20041109_220001_CNN_AARONBROWN_ENG_47m55.106s_47m58.609s.jpg"/>
          <p:cNvPicPr>
            <a:picLocks noChangeAspect="1"/>
          </p:cNvPicPr>
          <p:nvPr/>
        </p:nvPicPr>
        <p:blipFill>
          <a:blip r:embed="rId3" cstate="print"/>
          <a:srcRect/>
          <a:stretch>
            <a:fillRect/>
          </a:stretch>
        </p:blipFill>
        <p:spPr bwMode="auto">
          <a:xfrm>
            <a:off x="2057400" y="1538288"/>
            <a:ext cx="849313" cy="579437"/>
          </a:xfrm>
          <a:prstGeom prst="rect">
            <a:avLst/>
          </a:prstGeom>
          <a:noFill/>
          <a:ln w="9525">
            <a:noFill/>
            <a:miter lim="800000"/>
            <a:headEnd/>
            <a:tailEnd/>
          </a:ln>
        </p:spPr>
      </p:pic>
      <p:pic>
        <p:nvPicPr>
          <p:cNvPr id="159765" name="Afbeelding 42" descr="20041101_120001_NTDTV_NTDNEWS12_CHN_27m09.761s_27m10.262s.jpg"/>
          <p:cNvPicPr>
            <a:picLocks noChangeAspect="1"/>
          </p:cNvPicPr>
          <p:nvPr/>
        </p:nvPicPr>
        <p:blipFill>
          <a:blip r:embed="rId4" cstate="print"/>
          <a:srcRect/>
          <a:stretch>
            <a:fillRect/>
          </a:stretch>
        </p:blipFill>
        <p:spPr bwMode="auto">
          <a:xfrm>
            <a:off x="1128713" y="1538288"/>
            <a:ext cx="849312" cy="579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am I?</a:t>
            </a:r>
            <a:endParaRPr lang="en-US" dirty="0"/>
          </a:p>
        </p:txBody>
      </p:sp>
      <p:sp>
        <p:nvSpPr>
          <p:cNvPr id="3" name="Content Placeholder 2"/>
          <p:cNvSpPr>
            <a:spLocks noGrp="1"/>
          </p:cNvSpPr>
          <p:nvPr>
            <p:ph sz="quarter" idx="1"/>
          </p:nvPr>
        </p:nvSpPr>
        <p:spPr>
          <a:xfrm>
            <a:off x="1981200" y="1676400"/>
            <a:ext cx="7010400" cy="4800600"/>
          </a:xfrm>
        </p:spPr>
        <p:txBody>
          <a:bodyPr>
            <a:normAutofit fontScale="92500" lnSpcReduction="20000"/>
          </a:bodyPr>
          <a:lstStyle/>
          <a:p>
            <a:r>
              <a:rPr lang="en-US" dirty="0" smtClean="0"/>
              <a:t>Prof. Gang Hua</a:t>
            </a:r>
          </a:p>
          <a:p>
            <a:pPr lvl="1"/>
            <a:endParaRPr lang="en-US" dirty="0" smtClean="0"/>
          </a:p>
          <a:p>
            <a:pPr lvl="1"/>
            <a:r>
              <a:rPr lang="en-US" dirty="0" smtClean="0"/>
              <a:t>Associate Professor of Computer Science</a:t>
            </a:r>
          </a:p>
          <a:p>
            <a:pPr lvl="1"/>
            <a:r>
              <a:rPr lang="en-US" dirty="0" smtClean="0"/>
              <a:t>Stevens Institute of Technology</a:t>
            </a:r>
          </a:p>
          <a:p>
            <a:pPr lvl="1"/>
            <a:endParaRPr lang="en-US" dirty="0" smtClean="0"/>
          </a:p>
          <a:p>
            <a:pPr lvl="1"/>
            <a:r>
              <a:rPr lang="en-US" dirty="0" smtClean="0"/>
              <a:t>Research Staff Member  (07/2010—08/201</a:t>
            </a:r>
            <a:r>
              <a:rPr lang="en-US" altLang="zh-CN" dirty="0" smtClean="0"/>
              <a:t>1</a:t>
            </a:r>
            <a:r>
              <a:rPr lang="en-US" dirty="0" smtClean="0"/>
              <a:t>)</a:t>
            </a:r>
          </a:p>
          <a:p>
            <a:pPr lvl="1"/>
            <a:r>
              <a:rPr lang="en-US" dirty="0" smtClean="0"/>
              <a:t>IBM T J. Watson Research Center</a:t>
            </a:r>
          </a:p>
          <a:p>
            <a:pPr lvl="1"/>
            <a:endParaRPr lang="en-US" dirty="0" smtClean="0"/>
          </a:p>
          <a:p>
            <a:pPr lvl="1"/>
            <a:r>
              <a:rPr lang="en-US" dirty="0" smtClean="0"/>
              <a:t>Senior Researcher (08/20</a:t>
            </a:r>
            <a:r>
              <a:rPr lang="en-US" altLang="zh-CN" dirty="0" smtClean="0"/>
              <a:t>09</a:t>
            </a:r>
            <a:r>
              <a:rPr lang="en-US" dirty="0" smtClean="0"/>
              <a:t>—0</a:t>
            </a:r>
            <a:r>
              <a:rPr lang="en-US" altLang="zh-CN" dirty="0" smtClean="0"/>
              <a:t>7</a:t>
            </a:r>
            <a:r>
              <a:rPr lang="en-US" dirty="0" smtClean="0"/>
              <a:t>/2010)</a:t>
            </a:r>
          </a:p>
          <a:p>
            <a:pPr lvl="1"/>
            <a:r>
              <a:rPr lang="en-US" dirty="0" smtClean="0"/>
              <a:t>Nokia Research Center Hollywood</a:t>
            </a:r>
          </a:p>
          <a:p>
            <a:pPr lvl="1"/>
            <a:endParaRPr lang="en-US" dirty="0" smtClean="0"/>
          </a:p>
          <a:p>
            <a:pPr lvl="1"/>
            <a:r>
              <a:rPr lang="en-US" dirty="0" smtClean="0"/>
              <a:t>Scientist (07/2006—08/2009)</a:t>
            </a:r>
          </a:p>
          <a:p>
            <a:pPr lvl="1"/>
            <a:r>
              <a:rPr lang="en-US" dirty="0" smtClean="0"/>
              <a:t>Microsoft Live Labs Research</a:t>
            </a:r>
          </a:p>
          <a:p>
            <a:pPr lvl="1"/>
            <a:endParaRPr lang="en-US" dirty="0" smtClean="0"/>
          </a:p>
          <a:p>
            <a:pPr lvl="1"/>
            <a:r>
              <a:rPr lang="en-US" dirty="0" smtClean="0"/>
              <a:t>Ph.D. in ECE, Northwestern University, 06/2006</a:t>
            </a:r>
          </a:p>
        </p:txBody>
      </p:sp>
      <p:pic>
        <p:nvPicPr>
          <p:cNvPr id="4" name="Picture 4"/>
          <p:cNvPicPr>
            <a:picLocks noChangeAspect="1" noChangeArrowheads="1"/>
          </p:cNvPicPr>
          <p:nvPr/>
        </p:nvPicPr>
        <p:blipFill>
          <a:blip r:embed="rId2" cstate="print"/>
          <a:srcRect/>
          <a:stretch>
            <a:fillRect/>
          </a:stretch>
        </p:blipFill>
        <p:spPr bwMode="auto">
          <a:xfrm>
            <a:off x="533400" y="1600200"/>
            <a:ext cx="1359232" cy="1643062"/>
          </a:xfrm>
          <a:prstGeom prst="rect">
            <a:avLst/>
          </a:prstGeom>
          <a:noFill/>
          <a:ln w="9525">
            <a:noFill/>
            <a:miter lim="800000"/>
            <a:headEnd/>
            <a:tailEnd/>
          </a:ln>
        </p:spPr>
      </p:pic>
      <p:sp>
        <p:nvSpPr>
          <p:cNvPr id="5" name="Rectangle 4"/>
          <p:cNvSpPr/>
          <p:nvPr/>
        </p:nvSpPr>
        <p:spPr>
          <a:xfrm>
            <a:off x="4800600" y="1371600"/>
            <a:ext cx="1415772" cy="830997"/>
          </a:xfrm>
          <a:prstGeom prst="rect">
            <a:avLst/>
          </a:prstGeom>
        </p:spPr>
        <p:txBody>
          <a:bodyPr wrap="none">
            <a:spAutoFit/>
          </a:bodyPr>
          <a:lstStyle/>
          <a:p>
            <a:r>
              <a:rPr lang="zh-CN" altLang="en-US" sz="4800" dirty="0" smtClean="0">
                <a:latin typeface="楷体" pitchFamily="49" charset="-122"/>
                <a:ea typeface="楷体" pitchFamily="49" charset="-122"/>
              </a:rPr>
              <a:t>华刚</a:t>
            </a:r>
            <a:endParaRPr lang="en-US" sz="4800" dirty="0">
              <a:latin typeface="楷体" pitchFamily="49" charset="-122"/>
              <a:ea typeface="楷体" pitchFamily="49" charset="-122"/>
            </a:endParaRPr>
          </a:p>
        </p:txBody>
      </p:sp>
    </p:spTree>
    <p:extLst>
      <p:ext uri="{BB962C8B-B14F-4D97-AF65-F5344CB8AC3E}">
        <p14:creationId xmlns:p14="http://schemas.microsoft.com/office/powerpoint/2010/main" val="18808100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Wolkvormige toelichting 33"/>
          <p:cNvSpPr>
            <a:spLocks noChangeArrowheads="1"/>
          </p:cNvSpPr>
          <p:nvPr/>
        </p:nvSpPr>
        <p:spPr bwMode="auto">
          <a:xfrm flipH="1">
            <a:off x="304800" y="1647825"/>
            <a:ext cx="1285875" cy="1357312"/>
          </a:xfrm>
          <a:prstGeom prst="cloudCallout">
            <a:avLst>
              <a:gd name="adj1" fmla="val -20833"/>
              <a:gd name="adj2" fmla="val 62500"/>
            </a:avLst>
          </a:prstGeom>
          <a:solidFill>
            <a:schemeClr val="bg1"/>
          </a:solidFill>
          <a:ln w="9525" algn="ctr">
            <a:solidFill>
              <a:schemeClr val="tx1"/>
            </a:solidFill>
            <a:miter lim="800000"/>
            <a:headEnd/>
            <a:tailEnd/>
          </a:ln>
        </p:spPr>
        <p:txBody>
          <a:bodyPr/>
          <a:lstStyle/>
          <a:p>
            <a:pPr eaLnBrk="0" fontAlgn="base" hangingPunct="0">
              <a:spcBef>
                <a:spcPct val="20000"/>
              </a:spcBef>
              <a:spcAft>
                <a:spcPct val="0"/>
              </a:spcAft>
              <a:buFontTx/>
              <a:buChar char="•"/>
            </a:pPr>
            <a:endParaRPr kumimoji="1" lang="en-US" sz="3000">
              <a:solidFill>
                <a:srgbClr val="000000"/>
              </a:solidFill>
            </a:endParaRPr>
          </a:p>
        </p:txBody>
      </p:sp>
      <p:sp>
        <p:nvSpPr>
          <p:cNvPr id="2" name="Titel 1"/>
          <p:cNvSpPr>
            <a:spLocks noGrp="1"/>
          </p:cNvSpPr>
          <p:nvPr>
            <p:ph type="title"/>
          </p:nvPr>
        </p:nvSpPr>
        <p:spPr>
          <a:xfrm>
            <a:off x="386091" y="304800"/>
            <a:ext cx="7872412" cy="819150"/>
          </a:xfrm>
        </p:spPr>
        <p:txBody>
          <a:bodyPr/>
          <a:lstStyle/>
          <a:p>
            <a:pPr>
              <a:defRPr/>
            </a:pPr>
            <a:r>
              <a:rPr lang="en-US" dirty="0" smtClean="0"/>
              <a:t>Problem 5: Use is open-ended</a:t>
            </a:r>
            <a:endParaRPr lang="nl-NL" dirty="0"/>
          </a:p>
        </p:txBody>
      </p:sp>
      <p:sp>
        <p:nvSpPr>
          <p:cNvPr id="3" name="Tijdelijke aanduiding voor inhoud 2"/>
          <p:cNvSpPr>
            <a:spLocks noGrp="1"/>
          </p:cNvSpPr>
          <p:nvPr>
            <p:ph sz="quarter" idx="1"/>
          </p:nvPr>
        </p:nvSpPr>
        <p:spPr>
          <a:xfrm>
            <a:off x="581517" y="5168900"/>
            <a:ext cx="4601560" cy="500063"/>
          </a:xfrm>
        </p:spPr>
        <p:txBody>
          <a:bodyPr/>
          <a:lstStyle/>
          <a:p>
            <a:pPr>
              <a:defRPr/>
            </a:pPr>
            <a:r>
              <a:rPr lang="nl-NL" dirty="0" smtClean="0"/>
              <a:t>This is the interface gap</a:t>
            </a:r>
            <a:endParaRPr lang="nl-NL" dirty="0"/>
          </a:p>
        </p:txBody>
      </p:sp>
      <p:sp>
        <p:nvSpPr>
          <p:cNvPr id="160772" name="Rectangle 2"/>
          <p:cNvSpPr>
            <a:spLocks noChangeArrowheads="1"/>
          </p:cNvSpPr>
          <p:nvPr/>
        </p:nvSpPr>
        <p:spPr bwMode="auto">
          <a:xfrm>
            <a:off x="5753100" y="2222500"/>
            <a:ext cx="1574800" cy="1574800"/>
          </a:xfrm>
          <a:prstGeom prst="rect">
            <a:avLst/>
          </a:prstGeom>
          <a:noFill/>
          <a:ln w="25400">
            <a:solidFill>
              <a:schemeClr val="accent2"/>
            </a:solidFill>
            <a:miter lim="800000"/>
            <a:headEnd/>
            <a:tailEnd/>
          </a:ln>
        </p:spPr>
        <p:txBody>
          <a:bodyPr wrap="none" anchor="ctr"/>
          <a:lstStyle/>
          <a:p>
            <a:pPr algn="ctr" eaLnBrk="0" fontAlgn="base" hangingPunct="0">
              <a:spcBef>
                <a:spcPct val="20000"/>
              </a:spcBef>
              <a:spcAft>
                <a:spcPct val="0"/>
              </a:spcAft>
              <a:buFontTx/>
              <a:buChar char="•"/>
            </a:pPr>
            <a:endParaRPr kumimoji="1" lang="en-US" sz="3000">
              <a:solidFill>
                <a:srgbClr val="000000"/>
              </a:solidFill>
            </a:endParaRPr>
          </a:p>
        </p:txBody>
      </p:sp>
      <p:sp>
        <p:nvSpPr>
          <p:cNvPr id="160773" name="Rectangle 3"/>
          <p:cNvSpPr>
            <a:spLocks noChangeArrowheads="1"/>
          </p:cNvSpPr>
          <p:nvPr/>
        </p:nvSpPr>
        <p:spPr bwMode="auto">
          <a:xfrm>
            <a:off x="5905500" y="2374900"/>
            <a:ext cx="1574800" cy="1574800"/>
          </a:xfrm>
          <a:prstGeom prst="rect">
            <a:avLst/>
          </a:prstGeom>
          <a:noFill/>
          <a:ln w="25400">
            <a:solidFill>
              <a:schemeClr val="accent2"/>
            </a:solidFill>
            <a:miter lim="800000"/>
            <a:headEnd/>
            <a:tailEnd/>
          </a:ln>
        </p:spPr>
        <p:txBody>
          <a:bodyPr wrap="none" anchor="ctr"/>
          <a:lstStyle/>
          <a:p>
            <a:pPr algn="ctr" eaLnBrk="0" fontAlgn="base" hangingPunct="0">
              <a:spcBef>
                <a:spcPct val="20000"/>
              </a:spcBef>
              <a:spcAft>
                <a:spcPct val="0"/>
              </a:spcAft>
              <a:buFontTx/>
              <a:buChar char="•"/>
            </a:pPr>
            <a:endParaRPr kumimoji="1" lang="en-US" sz="3000">
              <a:solidFill>
                <a:srgbClr val="000000"/>
              </a:solidFill>
            </a:endParaRPr>
          </a:p>
        </p:txBody>
      </p:sp>
      <p:sp>
        <p:nvSpPr>
          <p:cNvPr id="160774" name="Rectangle 4"/>
          <p:cNvSpPr>
            <a:spLocks noChangeArrowheads="1"/>
          </p:cNvSpPr>
          <p:nvPr/>
        </p:nvSpPr>
        <p:spPr bwMode="auto">
          <a:xfrm>
            <a:off x="6057900" y="2527300"/>
            <a:ext cx="1574800" cy="1574800"/>
          </a:xfrm>
          <a:prstGeom prst="rect">
            <a:avLst/>
          </a:prstGeom>
          <a:noFill/>
          <a:ln w="25400">
            <a:solidFill>
              <a:schemeClr val="accent2"/>
            </a:solidFill>
            <a:miter lim="800000"/>
            <a:headEnd/>
            <a:tailEnd/>
          </a:ln>
        </p:spPr>
        <p:txBody>
          <a:bodyPr wrap="none" anchor="ctr"/>
          <a:lstStyle/>
          <a:p>
            <a:pPr algn="ctr" eaLnBrk="0" fontAlgn="base" hangingPunct="0">
              <a:spcBef>
                <a:spcPct val="20000"/>
              </a:spcBef>
              <a:spcAft>
                <a:spcPct val="0"/>
              </a:spcAft>
              <a:buFontTx/>
              <a:buChar char="•"/>
            </a:pPr>
            <a:endParaRPr kumimoji="1" lang="en-US" sz="3000">
              <a:solidFill>
                <a:srgbClr val="000000"/>
              </a:solidFill>
            </a:endParaRPr>
          </a:p>
        </p:txBody>
      </p:sp>
      <p:sp>
        <p:nvSpPr>
          <p:cNvPr id="160775" name="Rectangle 5"/>
          <p:cNvSpPr>
            <a:spLocks noChangeArrowheads="1"/>
          </p:cNvSpPr>
          <p:nvPr/>
        </p:nvSpPr>
        <p:spPr bwMode="auto">
          <a:xfrm>
            <a:off x="6210300" y="2679700"/>
            <a:ext cx="1574800" cy="1574800"/>
          </a:xfrm>
          <a:prstGeom prst="rect">
            <a:avLst/>
          </a:prstGeom>
          <a:noFill/>
          <a:ln w="25400">
            <a:solidFill>
              <a:schemeClr val="accent2"/>
            </a:solidFill>
            <a:miter lim="800000"/>
            <a:headEnd/>
            <a:tailEnd/>
          </a:ln>
        </p:spPr>
        <p:txBody>
          <a:bodyPr wrap="none" anchor="ctr"/>
          <a:lstStyle/>
          <a:p>
            <a:pPr algn="ctr" eaLnBrk="0" fontAlgn="base" hangingPunct="0">
              <a:spcBef>
                <a:spcPct val="20000"/>
              </a:spcBef>
              <a:spcAft>
                <a:spcPct val="0"/>
              </a:spcAft>
              <a:buFontTx/>
              <a:buChar char="•"/>
            </a:pPr>
            <a:endParaRPr kumimoji="1" lang="en-US" sz="3000">
              <a:solidFill>
                <a:srgbClr val="000000"/>
              </a:solidFill>
            </a:endParaRPr>
          </a:p>
        </p:txBody>
      </p:sp>
      <p:sp>
        <p:nvSpPr>
          <p:cNvPr id="160776" name="Rectangle 6"/>
          <p:cNvSpPr>
            <a:spLocks noChangeArrowheads="1"/>
          </p:cNvSpPr>
          <p:nvPr/>
        </p:nvSpPr>
        <p:spPr bwMode="auto">
          <a:xfrm>
            <a:off x="6362700" y="2832100"/>
            <a:ext cx="1574800" cy="1574800"/>
          </a:xfrm>
          <a:prstGeom prst="rect">
            <a:avLst/>
          </a:prstGeom>
          <a:noFill/>
          <a:ln w="25400">
            <a:solidFill>
              <a:srgbClr val="2F2F71"/>
            </a:solidFill>
            <a:miter lim="800000"/>
            <a:headEnd/>
            <a:tailEnd/>
          </a:ln>
        </p:spPr>
        <p:txBody>
          <a:bodyPr wrap="none" anchor="ctr"/>
          <a:lstStyle/>
          <a:p>
            <a:pPr algn="ctr" eaLnBrk="0" fontAlgn="base" hangingPunct="0">
              <a:spcBef>
                <a:spcPct val="20000"/>
              </a:spcBef>
              <a:spcAft>
                <a:spcPct val="0"/>
              </a:spcAft>
              <a:buFontTx/>
              <a:buChar char="•"/>
            </a:pPr>
            <a:endParaRPr kumimoji="1" lang="en-US" sz="3000">
              <a:solidFill>
                <a:srgbClr val="000000"/>
              </a:solidFill>
            </a:endParaRPr>
          </a:p>
        </p:txBody>
      </p:sp>
      <p:sp>
        <p:nvSpPr>
          <p:cNvPr id="160777" name="Rectangle 7"/>
          <p:cNvSpPr>
            <a:spLocks noChangeArrowheads="1"/>
          </p:cNvSpPr>
          <p:nvPr/>
        </p:nvSpPr>
        <p:spPr bwMode="auto">
          <a:xfrm>
            <a:off x="6500812" y="2971800"/>
            <a:ext cx="1574800" cy="1574800"/>
          </a:xfrm>
          <a:prstGeom prst="rect">
            <a:avLst/>
          </a:prstGeom>
          <a:noFill/>
          <a:ln w="25400">
            <a:solidFill>
              <a:srgbClr val="66FF33"/>
            </a:solidFill>
            <a:miter lim="800000"/>
            <a:headEnd/>
            <a:tailEnd/>
          </a:ln>
        </p:spPr>
        <p:txBody>
          <a:bodyPr wrap="none" anchor="ctr"/>
          <a:lstStyle/>
          <a:p>
            <a:pPr algn="ctr" eaLnBrk="0" fontAlgn="base" hangingPunct="0">
              <a:spcBef>
                <a:spcPct val="20000"/>
              </a:spcBef>
              <a:spcAft>
                <a:spcPct val="0"/>
              </a:spcAft>
              <a:buFontTx/>
              <a:buChar char="•"/>
            </a:pPr>
            <a:endParaRPr kumimoji="1" lang="en-US" sz="3000">
              <a:solidFill>
                <a:srgbClr val="000000"/>
              </a:solidFill>
            </a:endParaRPr>
          </a:p>
        </p:txBody>
      </p:sp>
      <p:sp>
        <p:nvSpPr>
          <p:cNvPr id="160778" name="Rectangle 8"/>
          <p:cNvSpPr>
            <a:spLocks noChangeArrowheads="1"/>
          </p:cNvSpPr>
          <p:nvPr/>
        </p:nvSpPr>
        <p:spPr bwMode="auto">
          <a:xfrm>
            <a:off x="6665912" y="3136900"/>
            <a:ext cx="1574800" cy="1574800"/>
          </a:xfrm>
          <a:prstGeom prst="rect">
            <a:avLst/>
          </a:prstGeom>
          <a:noFill/>
          <a:ln w="25400">
            <a:solidFill>
              <a:schemeClr val="accent2"/>
            </a:solidFill>
            <a:miter lim="800000"/>
            <a:headEnd/>
            <a:tailEnd/>
          </a:ln>
        </p:spPr>
        <p:txBody>
          <a:bodyPr wrap="none" anchor="ctr"/>
          <a:lstStyle/>
          <a:p>
            <a:pPr algn="ctr" eaLnBrk="0" fontAlgn="base" hangingPunct="0">
              <a:spcBef>
                <a:spcPct val="20000"/>
              </a:spcBef>
              <a:spcAft>
                <a:spcPct val="0"/>
              </a:spcAft>
              <a:buFontTx/>
              <a:buChar char="•"/>
            </a:pPr>
            <a:endParaRPr kumimoji="1" lang="en-US" sz="3000">
              <a:solidFill>
                <a:srgbClr val="000000"/>
              </a:solidFill>
            </a:endParaRPr>
          </a:p>
        </p:txBody>
      </p:sp>
      <p:sp>
        <p:nvSpPr>
          <p:cNvPr id="160779" name="Rectangle 9"/>
          <p:cNvSpPr>
            <a:spLocks noChangeArrowheads="1"/>
          </p:cNvSpPr>
          <p:nvPr/>
        </p:nvSpPr>
        <p:spPr bwMode="auto">
          <a:xfrm>
            <a:off x="6818312" y="3289300"/>
            <a:ext cx="1574800" cy="1574800"/>
          </a:xfrm>
          <a:prstGeom prst="rect">
            <a:avLst/>
          </a:prstGeom>
          <a:noFill/>
          <a:ln w="25400">
            <a:solidFill>
              <a:schemeClr val="accent2"/>
            </a:solidFill>
            <a:miter lim="800000"/>
            <a:headEnd/>
            <a:tailEnd/>
          </a:ln>
        </p:spPr>
        <p:txBody>
          <a:bodyPr wrap="none" anchor="ctr"/>
          <a:lstStyle/>
          <a:p>
            <a:pPr algn="ctr" eaLnBrk="0" fontAlgn="base" hangingPunct="0">
              <a:spcBef>
                <a:spcPct val="20000"/>
              </a:spcBef>
              <a:spcAft>
                <a:spcPct val="0"/>
              </a:spcAft>
              <a:buFontTx/>
              <a:buChar char="•"/>
            </a:pPr>
            <a:endParaRPr kumimoji="1" lang="en-US" sz="3000">
              <a:solidFill>
                <a:srgbClr val="000000"/>
              </a:solidFill>
            </a:endParaRPr>
          </a:p>
        </p:txBody>
      </p:sp>
      <p:sp>
        <p:nvSpPr>
          <p:cNvPr id="160780" name="Rectangle 10"/>
          <p:cNvSpPr>
            <a:spLocks noChangeArrowheads="1"/>
          </p:cNvSpPr>
          <p:nvPr/>
        </p:nvSpPr>
        <p:spPr bwMode="auto">
          <a:xfrm>
            <a:off x="6970712" y="3441700"/>
            <a:ext cx="1574800" cy="1574800"/>
          </a:xfrm>
          <a:prstGeom prst="rect">
            <a:avLst/>
          </a:prstGeom>
          <a:noFill/>
          <a:ln w="25400">
            <a:solidFill>
              <a:schemeClr val="accent2"/>
            </a:solidFill>
            <a:miter lim="800000"/>
            <a:headEnd/>
            <a:tailEnd/>
          </a:ln>
        </p:spPr>
        <p:txBody>
          <a:bodyPr wrap="none" anchor="ctr"/>
          <a:lstStyle/>
          <a:p>
            <a:pPr algn="ctr" eaLnBrk="0" fontAlgn="base" hangingPunct="0">
              <a:spcBef>
                <a:spcPct val="20000"/>
              </a:spcBef>
              <a:spcAft>
                <a:spcPct val="0"/>
              </a:spcAft>
              <a:buFontTx/>
              <a:buChar char="•"/>
            </a:pPr>
            <a:endParaRPr kumimoji="1" lang="en-US" sz="3000">
              <a:solidFill>
                <a:srgbClr val="000000"/>
              </a:solidFill>
            </a:endParaRPr>
          </a:p>
        </p:txBody>
      </p:sp>
      <p:sp>
        <p:nvSpPr>
          <p:cNvPr id="160781" name="Rectangle 11"/>
          <p:cNvSpPr>
            <a:spLocks noChangeArrowheads="1"/>
          </p:cNvSpPr>
          <p:nvPr/>
        </p:nvSpPr>
        <p:spPr bwMode="auto">
          <a:xfrm>
            <a:off x="7123112" y="3594100"/>
            <a:ext cx="1574800" cy="1574800"/>
          </a:xfrm>
          <a:prstGeom prst="rect">
            <a:avLst/>
          </a:prstGeom>
          <a:noFill/>
          <a:ln w="25400">
            <a:solidFill>
              <a:schemeClr val="accent2"/>
            </a:solidFill>
            <a:miter lim="800000"/>
            <a:headEnd/>
            <a:tailEnd/>
          </a:ln>
        </p:spPr>
        <p:txBody>
          <a:bodyPr wrap="none" anchor="ctr"/>
          <a:lstStyle/>
          <a:p>
            <a:pPr algn="ctr" eaLnBrk="0" fontAlgn="base" hangingPunct="0">
              <a:spcBef>
                <a:spcPct val="20000"/>
              </a:spcBef>
              <a:spcAft>
                <a:spcPct val="0"/>
              </a:spcAft>
              <a:buFontTx/>
              <a:buChar char="•"/>
            </a:pPr>
            <a:endParaRPr kumimoji="1" lang="en-US" sz="3000">
              <a:solidFill>
                <a:srgbClr val="000000"/>
              </a:solidFill>
            </a:endParaRPr>
          </a:p>
        </p:txBody>
      </p:sp>
      <p:sp>
        <p:nvSpPr>
          <p:cNvPr id="160782" name="Rectangle 12"/>
          <p:cNvSpPr>
            <a:spLocks noChangeArrowheads="1"/>
          </p:cNvSpPr>
          <p:nvPr/>
        </p:nvSpPr>
        <p:spPr bwMode="auto">
          <a:xfrm>
            <a:off x="7275512" y="3746500"/>
            <a:ext cx="1574800" cy="1574800"/>
          </a:xfrm>
          <a:prstGeom prst="rect">
            <a:avLst/>
          </a:prstGeom>
          <a:noFill/>
          <a:ln w="25400">
            <a:solidFill>
              <a:schemeClr val="accent2"/>
            </a:solidFill>
            <a:miter lim="800000"/>
            <a:headEnd/>
            <a:tailEnd/>
          </a:ln>
        </p:spPr>
        <p:txBody>
          <a:bodyPr wrap="none" anchor="ctr"/>
          <a:lstStyle/>
          <a:p>
            <a:pPr algn="ctr" eaLnBrk="0" fontAlgn="base" hangingPunct="0">
              <a:spcBef>
                <a:spcPct val="20000"/>
              </a:spcBef>
              <a:spcAft>
                <a:spcPct val="0"/>
              </a:spcAft>
              <a:buFontTx/>
              <a:buChar char="•"/>
            </a:pPr>
            <a:endParaRPr kumimoji="1" lang="en-US" sz="3000">
              <a:solidFill>
                <a:srgbClr val="000000"/>
              </a:solidFill>
            </a:endParaRPr>
          </a:p>
        </p:txBody>
      </p:sp>
      <p:pic>
        <p:nvPicPr>
          <p:cNvPr id="160783" name="Picture 13" descr="pic102_1"/>
          <p:cNvPicPr>
            <a:picLocks noChangeAspect="1" noChangeArrowheads="1"/>
          </p:cNvPicPr>
          <p:nvPr/>
        </p:nvPicPr>
        <p:blipFill>
          <a:blip r:embed="rId2" cstate="print"/>
          <a:srcRect/>
          <a:stretch>
            <a:fillRect/>
          </a:stretch>
        </p:blipFill>
        <p:spPr bwMode="auto">
          <a:xfrm>
            <a:off x="5738812" y="2209800"/>
            <a:ext cx="1533525" cy="1533525"/>
          </a:xfrm>
          <a:prstGeom prst="rect">
            <a:avLst/>
          </a:prstGeom>
          <a:noFill/>
          <a:ln w="9525">
            <a:noFill/>
            <a:miter lim="800000"/>
            <a:headEnd/>
            <a:tailEnd/>
          </a:ln>
        </p:spPr>
      </p:pic>
      <p:pic>
        <p:nvPicPr>
          <p:cNvPr id="160784" name="Picture 14" descr="pic41_1"/>
          <p:cNvPicPr>
            <a:picLocks noChangeAspect="1" noChangeArrowheads="1"/>
          </p:cNvPicPr>
          <p:nvPr/>
        </p:nvPicPr>
        <p:blipFill>
          <a:blip r:embed="rId3" cstate="print"/>
          <a:srcRect/>
          <a:stretch>
            <a:fillRect/>
          </a:stretch>
        </p:blipFill>
        <p:spPr bwMode="auto">
          <a:xfrm>
            <a:off x="6119812" y="2514600"/>
            <a:ext cx="1524000" cy="1524000"/>
          </a:xfrm>
          <a:prstGeom prst="rect">
            <a:avLst/>
          </a:prstGeom>
          <a:noFill/>
          <a:ln w="9525">
            <a:noFill/>
            <a:miter lim="800000"/>
            <a:headEnd/>
            <a:tailEnd/>
          </a:ln>
        </p:spPr>
      </p:pic>
      <p:pic>
        <p:nvPicPr>
          <p:cNvPr id="160785" name="Picture 15" descr="pic54_1"/>
          <p:cNvPicPr>
            <a:picLocks noChangeAspect="1" noChangeArrowheads="1"/>
          </p:cNvPicPr>
          <p:nvPr/>
        </p:nvPicPr>
        <p:blipFill>
          <a:blip r:embed="rId4" cstate="print"/>
          <a:srcRect/>
          <a:stretch>
            <a:fillRect/>
          </a:stretch>
        </p:blipFill>
        <p:spPr bwMode="auto">
          <a:xfrm>
            <a:off x="6500812" y="2971800"/>
            <a:ext cx="1524000" cy="1524000"/>
          </a:xfrm>
          <a:prstGeom prst="rect">
            <a:avLst/>
          </a:prstGeom>
          <a:noFill/>
          <a:ln w="9525">
            <a:noFill/>
            <a:miter lim="800000"/>
            <a:headEnd/>
            <a:tailEnd/>
          </a:ln>
        </p:spPr>
      </p:pic>
      <p:pic>
        <p:nvPicPr>
          <p:cNvPr id="160786" name="Picture 16" descr="pic1_1"/>
          <p:cNvPicPr>
            <a:picLocks noChangeAspect="1" noChangeArrowheads="1"/>
          </p:cNvPicPr>
          <p:nvPr/>
        </p:nvPicPr>
        <p:blipFill>
          <a:blip r:embed="rId5" cstate="print"/>
          <a:srcRect/>
          <a:stretch>
            <a:fillRect/>
          </a:stretch>
        </p:blipFill>
        <p:spPr bwMode="auto">
          <a:xfrm>
            <a:off x="6958012" y="3429000"/>
            <a:ext cx="1600200" cy="1600200"/>
          </a:xfrm>
          <a:prstGeom prst="rect">
            <a:avLst/>
          </a:prstGeom>
          <a:noFill/>
          <a:ln w="9525">
            <a:noFill/>
            <a:miter lim="800000"/>
            <a:headEnd/>
            <a:tailEnd/>
          </a:ln>
        </p:spPr>
      </p:pic>
      <p:pic>
        <p:nvPicPr>
          <p:cNvPr id="160787" name="Picture 17" descr="pic99_1"/>
          <p:cNvPicPr>
            <a:picLocks noChangeAspect="1" noChangeArrowheads="1"/>
          </p:cNvPicPr>
          <p:nvPr/>
        </p:nvPicPr>
        <p:blipFill>
          <a:blip r:embed="rId6" cstate="print"/>
          <a:srcRect/>
          <a:stretch>
            <a:fillRect/>
          </a:stretch>
        </p:blipFill>
        <p:spPr bwMode="auto">
          <a:xfrm>
            <a:off x="7339012" y="3810000"/>
            <a:ext cx="1524000" cy="1524000"/>
          </a:xfrm>
          <a:prstGeom prst="rect">
            <a:avLst/>
          </a:prstGeom>
          <a:noFill/>
          <a:ln w="9525">
            <a:noFill/>
            <a:miter lim="800000"/>
            <a:headEnd/>
            <a:tailEnd/>
          </a:ln>
        </p:spPr>
      </p:pic>
      <p:pic>
        <p:nvPicPr>
          <p:cNvPr id="160788" name="Picture 18" descr="pic55_1"/>
          <p:cNvPicPr>
            <a:picLocks noChangeAspect="1" noChangeArrowheads="1"/>
          </p:cNvPicPr>
          <p:nvPr/>
        </p:nvPicPr>
        <p:blipFill>
          <a:blip r:embed="rId7" cstate="print"/>
          <a:srcRect/>
          <a:stretch>
            <a:fillRect/>
          </a:stretch>
        </p:blipFill>
        <p:spPr bwMode="auto">
          <a:xfrm>
            <a:off x="590550" y="1905000"/>
            <a:ext cx="762000" cy="762000"/>
          </a:xfrm>
          <a:prstGeom prst="rect">
            <a:avLst/>
          </a:prstGeom>
          <a:noFill/>
          <a:ln w="9525">
            <a:noFill/>
            <a:miter lim="800000"/>
            <a:headEnd/>
            <a:tailEnd/>
          </a:ln>
        </p:spPr>
      </p:pic>
      <p:sp>
        <p:nvSpPr>
          <p:cNvPr id="160789" name="Rectangle 19"/>
          <p:cNvSpPr>
            <a:spLocks noChangeArrowheads="1"/>
          </p:cNvSpPr>
          <p:nvPr/>
        </p:nvSpPr>
        <p:spPr bwMode="auto">
          <a:xfrm>
            <a:off x="2995612" y="3048000"/>
            <a:ext cx="1905000" cy="914400"/>
          </a:xfrm>
          <a:prstGeom prst="rect">
            <a:avLst/>
          </a:prstGeom>
          <a:solidFill>
            <a:srgbClr val="FF6600"/>
          </a:solidFill>
          <a:ln w="12700">
            <a:solidFill>
              <a:schemeClr val="tx1"/>
            </a:solidFill>
            <a:miter lim="800000"/>
            <a:headEnd type="none" w="sm" len="sm"/>
            <a:tailEnd type="none" w="sm" len="sm"/>
          </a:ln>
        </p:spPr>
        <p:txBody>
          <a:bodyPr wrap="none" anchor="ctr"/>
          <a:lstStyle/>
          <a:p>
            <a:pPr algn="ctr" eaLnBrk="0" fontAlgn="base" hangingPunct="0">
              <a:spcBef>
                <a:spcPct val="20000"/>
              </a:spcBef>
              <a:spcAft>
                <a:spcPct val="0"/>
              </a:spcAft>
            </a:pPr>
            <a:r>
              <a:rPr kumimoji="1" lang="en-GB" sz="2600" b="1">
                <a:solidFill>
                  <a:srgbClr val="000000"/>
                </a:solidFill>
                <a:latin typeface="Verdana" pitchFamily="34" charset="0"/>
              </a:rPr>
              <a:t>screen</a:t>
            </a:r>
          </a:p>
        </p:txBody>
      </p:sp>
      <p:sp>
        <p:nvSpPr>
          <p:cNvPr id="160790" name="Line 20"/>
          <p:cNvSpPr>
            <a:spLocks noChangeShapeType="1"/>
          </p:cNvSpPr>
          <p:nvPr/>
        </p:nvSpPr>
        <p:spPr bwMode="auto">
          <a:xfrm>
            <a:off x="2157412" y="3581400"/>
            <a:ext cx="838200" cy="0"/>
          </a:xfrm>
          <a:prstGeom prst="line">
            <a:avLst/>
          </a:prstGeom>
          <a:noFill/>
          <a:ln w="76200">
            <a:solidFill>
              <a:srgbClr val="282391"/>
            </a:solidFill>
            <a:round/>
            <a:headEnd type="none" w="sm" len="sm"/>
            <a:tailEnd type="stealth" w="sm" len="sm"/>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160791" name="Line 21"/>
          <p:cNvSpPr>
            <a:spLocks noChangeShapeType="1"/>
          </p:cNvSpPr>
          <p:nvPr/>
        </p:nvSpPr>
        <p:spPr bwMode="auto">
          <a:xfrm>
            <a:off x="5262562" y="4552950"/>
            <a:ext cx="2133600" cy="0"/>
          </a:xfrm>
          <a:prstGeom prst="line">
            <a:avLst/>
          </a:prstGeom>
          <a:noFill/>
          <a:ln w="76200">
            <a:solidFill>
              <a:srgbClr val="2F2F7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160792" name="Line 22"/>
          <p:cNvSpPr>
            <a:spLocks noChangeShapeType="1"/>
          </p:cNvSpPr>
          <p:nvPr/>
        </p:nvSpPr>
        <p:spPr bwMode="auto">
          <a:xfrm>
            <a:off x="5281612" y="4114800"/>
            <a:ext cx="1676400" cy="0"/>
          </a:xfrm>
          <a:prstGeom prst="line">
            <a:avLst/>
          </a:prstGeom>
          <a:noFill/>
          <a:ln w="76200">
            <a:solidFill>
              <a:srgbClr val="2F2F7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160793" name="Line 23"/>
          <p:cNvSpPr>
            <a:spLocks noChangeShapeType="1"/>
          </p:cNvSpPr>
          <p:nvPr/>
        </p:nvSpPr>
        <p:spPr bwMode="auto">
          <a:xfrm>
            <a:off x="5281612" y="3505200"/>
            <a:ext cx="1219200" cy="0"/>
          </a:xfrm>
          <a:prstGeom prst="line">
            <a:avLst/>
          </a:prstGeom>
          <a:noFill/>
          <a:ln w="76200">
            <a:solidFill>
              <a:srgbClr val="2F2F7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160794" name="Line 24"/>
          <p:cNvSpPr>
            <a:spLocks noChangeShapeType="1"/>
          </p:cNvSpPr>
          <p:nvPr/>
        </p:nvSpPr>
        <p:spPr bwMode="auto">
          <a:xfrm>
            <a:off x="5281612" y="3048000"/>
            <a:ext cx="838200" cy="0"/>
          </a:xfrm>
          <a:prstGeom prst="line">
            <a:avLst/>
          </a:prstGeom>
          <a:noFill/>
          <a:ln w="76200">
            <a:solidFill>
              <a:srgbClr val="2F2F7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160795" name="Line 25"/>
          <p:cNvSpPr>
            <a:spLocks noChangeShapeType="1"/>
          </p:cNvSpPr>
          <p:nvPr/>
        </p:nvSpPr>
        <p:spPr bwMode="auto">
          <a:xfrm>
            <a:off x="5253037" y="2667000"/>
            <a:ext cx="457200" cy="0"/>
          </a:xfrm>
          <a:prstGeom prst="line">
            <a:avLst/>
          </a:prstGeom>
          <a:noFill/>
          <a:ln w="76200">
            <a:solidFill>
              <a:srgbClr val="2F2F7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160796" name="Line 26"/>
          <p:cNvSpPr>
            <a:spLocks noChangeShapeType="1"/>
          </p:cNvSpPr>
          <p:nvPr/>
        </p:nvSpPr>
        <p:spPr bwMode="auto">
          <a:xfrm flipH="1">
            <a:off x="4900612" y="3505200"/>
            <a:ext cx="381000" cy="0"/>
          </a:xfrm>
          <a:prstGeom prst="line">
            <a:avLst/>
          </a:prstGeom>
          <a:noFill/>
          <a:ln w="76200">
            <a:solidFill>
              <a:srgbClr val="2F2F71"/>
            </a:solidFill>
            <a:round/>
            <a:headEnd type="none" w="sm" len="sm"/>
            <a:tailEnd type="triangle" w="sm" len="sm"/>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29" name="Text Box 27"/>
          <p:cNvSpPr txBox="1">
            <a:spLocks noChangeArrowheads="1"/>
          </p:cNvSpPr>
          <p:nvPr/>
        </p:nvSpPr>
        <p:spPr bwMode="auto">
          <a:xfrm>
            <a:off x="633412" y="4294187"/>
            <a:ext cx="184150" cy="457200"/>
          </a:xfrm>
          <a:prstGeom prst="rect">
            <a:avLst/>
          </a:prstGeom>
          <a:noFill/>
          <a:ln w="12700">
            <a:noFill/>
            <a:miter lim="800000"/>
            <a:headEnd type="none" w="sm" len="sm"/>
            <a:tailEnd type="none" w="sm" len="sm"/>
          </a:ln>
          <a:effectLst/>
        </p:spPr>
        <p:txBody>
          <a:bodyPr wrap="none">
            <a:spAutoFit/>
          </a:bodyPr>
          <a:lstStyle/>
          <a:p>
            <a:pPr algn="ctr" eaLnBrk="0" fontAlgn="base" hangingPunct="0">
              <a:spcBef>
                <a:spcPct val="20000"/>
              </a:spcBef>
              <a:spcAft>
                <a:spcPct val="0"/>
              </a:spcAft>
              <a:buFontTx/>
              <a:buChar char="•"/>
              <a:defRPr/>
            </a:pPr>
            <a:endParaRPr kumimoji="1" lang="en-US" sz="3000">
              <a:solidFill>
                <a:srgbClr val="000000"/>
              </a:solidFill>
              <a:effectLst>
                <a:outerShdw blurRad="38100" dist="38100" dir="2700000" algn="tl">
                  <a:srgbClr val="FFFFFF"/>
                </a:outerShdw>
              </a:effectLst>
            </a:endParaRPr>
          </a:p>
        </p:txBody>
      </p:sp>
      <p:sp>
        <p:nvSpPr>
          <p:cNvPr id="160798" name="Line 28"/>
          <p:cNvSpPr>
            <a:spLocks noChangeShapeType="1"/>
          </p:cNvSpPr>
          <p:nvPr/>
        </p:nvSpPr>
        <p:spPr bwMode="auto">
          <a:xfrm flipV="1">
            <a:off x="5281612" y="2667000"/>
            <a:ext cx="0" cy="1905000"/>
          </a:xfrm>
          <a:prstGeom prst="line">
            <a:avLst/>
          </a:prstGeom>
          <a:noFill/>
          <a:ln w="76200">
            <a:solidFill>
              <a:srgbClr val="2F2F71"/>
            </a:solidFill>
            <a:round/>
            <a:headEnd type="none" w="sm" len="sm"/>
            <a:tailEnd type="none" w="sm" len="sm"/>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160799" name="Rectangle 32"/>
          <p:cNvSpPr>
            <a:spLocks noChangeArrowheads="1"/>
          </p:cNvSpPr>
          <p:nvPr/>
        </p:nvSpPr>
        <p:spPr bwMode="auto">
          <a:xfrm>
            <a:off x="2995612" y="4038600"/>
            <a:ext cx="1905000" cy="914400"/>
          </a:xfrm>
          <a:prstGeom prst="rect">
            <a:avLst/>
          </a:prstGeom>
          <a:solidFill>
            <a:srgbClr val="FF6600"/>
          </a:solidFill>
          <a:ln w="12700">
            <a:solidFill>
              <a:schemeClr val="tx1"/>
            </a:solidFill>
            <a:miter lim="800000"/>
            <a:headEnd type="none" w="sm" len="sm"/>
            <a:tailEnd type="none" w="sm" len="sm"/>
          </a:ln>
        </p:spPr>
        <p:txBody>
          <a:bodyPr wrap="none" anchor="ctr"/>
          <a:lstStyle/>
          <a:p>
            <a:pPr algn="ctr" eaLnBrk="0" fontAlgn="base" hangingPunct="0">
              <a:spcBef>
                <a:spcPct val="20000"/>
              </a:spcBef>
              <a:spcAft>
                <a:spcPct val="0"/>
              </a:spcAft>
            </a:pPr>
            <a:r>
              <a:rPr kumimoji="1" lang="en-GB" sz="2600" b="1">
                <a:solidFill>
                  <a:srgbClr val="000000"/>
                </a:solidFill>
                <a:latin typeface="Verdana" pitchFamily="34" charset="0"/>
              </a:rPr>
              <a:t>keywords</a:t>
            </a:r>
          </a:p>
        </p:txBody>
      </p:sp>
      <p:sp>
        <p:nvSpPr>
          <p:cNvPr id="160800" name="Rectangle 33"/>
          <p:cNvSpPr>
            <a:spLocks noChangeArrowheads="1"/>
          </p:cNvSpPr>
          <p:nvPr/>
        </p:nvSpPr>
        <p:spPr bwMode="auto">
          <a:xfrm>
            <a:off x="2995612" y="2057400"/>
            <a:ext cx="1905000" cy="914400"/>
          </a:xfrm>
          <a:prstGeom prst="rect">
            <a:avLst/>
          </a:prstGeom>
          <a:solidFill>
            <a:srgbClr val="FF6600"/>
          </a:solidFill>
          <a:ln w="12700">
            <a:solidFill>
              <a:schemeClr val="tx1"/>
            </a:solidFill>
            <a:miter lim="800000"/>
            <a:headEnd type="none" w="sm" len="sm"/>
            <a:tailEnd type="none" w="sm" len="sm"/>
          </a:ln>
        </p:spPr>
        <p:txBody>
          <a:bodyPr wrap="none" anchor="ctr"/>
          <a:lstStyle/>
          <a:p>
            <a:pPr algn="ctr" eaLnBrk="0" fontAlgn="base" hangingPunct="0">
              <a:spcBef>
                <a:spcPct val="20000"/>
              </a:spcBef>
              <a:spcAft>
                <a:spcPct val="0"/>
              </a:spcAft>
            </a:pPr>
            <a:r>
              <a:rPr kumimoji="1" lang="en-GB" sz="2600" b="1">
                <a:solidFill>
                  <a:srgbClr val="000000"/>
                </a:solidFill>
                <a:latin typeface="Verdana" pitchFamily="34" charset="0"/>
              </a:rPr>
              <a:t>scope</a:t>
            </a:r>
          </a:p>
        </p:txBody>
      </p:sp>
      <p:pic>
        <p:nvPicPr>
          <p:cNvPr id="160801" name="Picture 1" descr="D:\production\Journals\IEEEMULTIMEDIA\VideOlympics\pix\videolympics\audience\people_juliane_krug_09c.png"/>
          <p:cNvPicPr>
            <a:picLocks noChangeAspect="1" noChangeArrowheads="1"/>
          </p:cNvPicPr>
          <p:nvPr/>
        </p:nvPicPr>
        <p:blipFill>
          <a:blip r:embed="rId8" cstate="print"/>
          <a:srcRect/>
          <a:stretch>
            <a:fillRect/>
          </a:stretch>
        </p:blipFill>
        <p:spPr bwMode="auto">
          <a:xfrm>
            <a:off x="979487" y="3219450"/>
            <a:ext cx="1039813" cy="1039812"/>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381000"/>
            <a:ext cx="7696200" cy="655638"/>
          </a:xfrm>
        </p:spPr>
        <p:txBody>
          <a:bodyPr/>
          <a:lstStyle/>
          <a:p>
            <a:pPr>
              <a:defRPr/>
            </a:pPr>
            <a:r>
              <a:rPr lang="en-US" dirty="0" smtClean="0"/>
              <a:t>Summary on problems</a:t>
            </a:r>
            <a:endParaRPr lang="en-US" dirty="0"/>
          </a:p>
        </p:txBody>
      </p:sp>
      <p:sp>
        <p:nvSpPr>
          <p:cNvPr id="3" name="Tijdelijke aanduiding voor inhoud 2"/>
          <p:cNvSpPr>
            <a:spLocks noGrp="1"/>
          </p:cNvSpPr>
          <p:nvPr>
            <p:ph sz="quarter" idx="1"/>
          </p:nvPr>
        </p:nvSpPr>
        <p:spPr>
          <a:xfrm>
            <a:off x="152400" y="1295400"/>
            <a:ext cx="8534400" cy="4873752"/>
          </a:xfrm>
        </p:spPr>
        <p:txBody>
          <a:bodyPr/>
          <a:lstStyle/>
          <a:p>
            <a:pPr>
              <a:defRPr/>
            </a:pPr>
            <a:r>
              <a:rPr lang="en-US" dirty="0" smtClean="0"/>
              <a:t>Visual search is a diverse and challenging research topic</a:t>
            </a:r>
          </a:p>
          <a:p>
            <a:pPr lvl="1">
              <a:defRPr/>
            </a:pPr>
            <a:r>
              <a:rPr lang="en-US" dirty="0" smtClean="0"/>
              <a:t>Sensory gap</a:t>
            </a:r>
          </a:p>
          <a:p>
            <a:pPr lvl="1">
              <a:defRPr/>
            </a:pPr>
            <a:r>
              <a:rPr lang="en-US" dirty="0" err="1" smtClean="0"/>
              <a:t>Semanic</a:t>
            </a:r>
            <a:r>
              <a:rPr lang="en-US" dirty="0" smtClean="0"/>
              <a:t> gap</a:t>
            </a:r>
          </a:p>
          <a:p>
            <a:pPr lvl="1">
              <a:defRPr/>
            </a:pPr>
            <a:r>
              <a:rPr lang="en-US" dirty="0" smtClean="0"/>
              <a:t>Model gap</a:t>
            </a:r>
          </a:p>
          <a:p>
            <a:pPr lvl="1">
              <a:defRPr/>
            </a:pPr>
            <a:r>
              <a:rPr lang="en-US" dirty="0" smtClean="0"/>
              <a:t>Query-context gap</a:t>
            </a:r>
          </a:p>
          <a:p>
            <a:pPr lvl="1">
              <a:defRPr/>
            </a:pPr>
            <a:r>
              <a:rPr lang="en-US" dirty="0" smtClean="0"/>
              <a:t>Interface gap</a:t>
            </a:r>
          </a:p>
          <a:p>
            <a:pPr>
              <a:defRPr/>
            </a:pP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ChangeArrowheads="1"/>
          </p:cNvSpPr>
          <p:nvPr>
            <p:ph type="title"/>
          </p:nvPr>
        </p:nvSpPr>
        <p:spPr/>
        <p:txBody>
          <a:bodyPr/>
          <a:lstStyle/>
          <a:p>
            <a:pPr eaLnBrk="1" hangingPunct="1">
              <a:defRPr/>
            </a:pPr>
            <a:endParaRPr lang="nl-NL" smtClean="0"/>
          </a:p>
        </p:txBody>
      </p:sp>
      <p:sp>
        <p:nvSpPr>
          <p:cNvPr id="64515" name="Rectangle 3"/>
          <p:cNvSpPr>
            <a:spLocks noGrp="1" noChangeArrowheads="1"/>
          </p:cNvSpPr>
          <p:nvPr>
            <p:ph sz="quarter" idx="1"/>
          </p:nvPr>
        </p:nvSpPr>
        <p:spPr/>
        <p:txBody>
          <a:bodyPr/>
          <a:lstStyle/>
          <a:p>
            <a:pPr eaLnBrk="1" hangingPunct="1"/>
            <a:endParaRPr lang="nl-NL" smtClean="0"/>
          </a:p>
        </p:txBody>
      </p:sp>
      <p:sp>
        <p:nvSpPr>
          <p:cNvPr id="717828" name="Text Box 4"/>
          <p:cNvSpPr txBox="1">
            <a:spLocks noChangeArrowheads="1"/>
          </p:cNvSpPr>
          <p:nvPr/>
        </p:nvSpPr>
        <p:spPr bwMode="auto">
          <a:xfrm>
            <a:off x="2557917" y="2438400"/>
            <a:ext cx="1508746" cy="2031325"/>
          </a:xfrm>
          <a:prstGeom prst="rect">
            <a:avLst/>
          </a:prstGeom>
          <a:noFill/>
          <a:ln w="12700" cap="sq">
            <a:noFill/>
            <a:miter lim="800000"/>
            <a:headEnd type="none" w="sm" len="sm"/>
            <a:tailEnd type="none" w="sm" len="sm"/>
          </a:ln>
          <a:effectLst/>
        </p:spPr>
        <p:txBody>
          <a:bodyPr wrap="none">
            <a:spAutoFit/>
          </a:bodyPr>
          <a:lstStyle/>
          <a:p>
            <a:pPr>
              <a:buFontTx/>
              <a:buNone/>
              <a:defRPr/>
            </a:pPr>
            <a:r>
              <a:rPr lang="en-US" sz="12600" b="1">
                <a:effectLst>
                  <a:outerShdw blurRad="38100" dist="38100" dir="2700000" algn="tl">
                    <a:srgbClr val="000000"/>
                  </a:outerShdw>
                </a:effectLst>
              </a:rPr>
              <a:t>Q</a:t>
            </a:r>
          </a:p>
        </p:txBody>
      </p:sp>
      <p:sp>
        <p:nvSpPr>
          <p:cNvPr id="717829" name="Text Box 5"/>
          <p:cNvSpPr txBox="1">
            <a:spLocks noChangeArrowheads="1"/>
          </p:cNvSpPr>
          <p:nvPr/>
        </p:nvSpPr>
        <p:spPr bwMode="auto">
          <a:xfrm>
            <a:off x="4176220" y="2571750"/>
            <a:ext cx="1409360" cy="2031325"/>
          </a:xfrm>
          <a:prstGeom prst="rect">
            <a:avLst/>
          </a:prstGeom>
          <a:noFill/>
          <a:ln w="12700" cap="sq">
            <a:noFill/>
            <a:miter lim="800000"/>
            <a:headEnd type="none" w="sm" len="sm"/>
            <a:tailEnd type="none" w="sm" len="sm"/>
          </a:ln>
          <a:effectLst/>
        </p:spPr>
        <p:txBody>
          <a:bodyPr wrap="none">
            <a:spAutoFit/>
          </a:bodyPr>
          <a:lstStyle/>
          <a:p>
            <a:pPr>
              <a:buFontTx/>
              <a:buNone/>
              <a:defRPr/>
            </a:pPr>
            <a:r>
              <a:rPr lang="en-US" sz="12600" b="1" dirty="0">
                <a:effectLst>
                  <a:outerShdw blurRad="38100" dist="38100" dir="2700000" algn="tl">
                    <a:srgbClr val="000000"/>
                  </a:outerShdw>
                </a:effectLst>
              </a:rPr>
              <a:t>A</a:t>
            </a:r>
          </a:p>
        </p:txBody>
      </p:sp>
      <p:sp>
        <p:nvSpPr>
          <p:cNvPr id="717830" name="Text Box 6"/>
          <p:cNvSpPr txBox="1">
            <a:spLocks noChangeArrowheads="1"/>
          </p:cNvSpPr>
          <p:nvPr/>
        </p:nvSpPr>
        <p:spPr bwMode="auto">
          <a:xfrm>
            <a:off x="3402249" y="3244850"/>
            <a:ext cx="1476686" cy="2031325"/>
          </a:xfrm>
          <a:prstGeom prst="rect">
            <a:avLst/>
          </a:prstGeom>
          <a:noFill/>
          <a:ln w="12700" cap="sq">
            <a:noFill/>
            <a:miter lim="800000"/>
            <a:headEnd type="none" w="sm" len="sm"/>
            <a:tailEnd type="none" w="sm" len="sm"/>
          </a:ln>
          <a:effectLst/>
        </p:spPr>
        <p:txBody>
          <a:bodyPr wrap="none">
            <a:spAutoFit/>
          </a:bodyPr>
          <a:lstStyle/>
          <a:p>
            <a:pPr>
              <a:buFontTx/>
              <a:buNone/>
              <a:defRPr/>
            </a:pPr>
            <a:r>
              <a:rPr lang="en-US" sz="12600" b="1" dirty="0">
                <a:effectLst>
                  <a:outerShdw blurRad="38100" dist="38100" dir="2700000" algn="tl">
                    <a:srgbClr val="000000"/>
                  </a:outerShdw>
                </a:effectLst>
              </a:rPr>
              <a:t>&amp;</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CS598 Visual Information Retrieval</a:t>
            </a:r>
            <a:endParaRPr lang="en-US" dirty="0"/>
          </a:p>
        </p:txBody>
      </p:sp>
      <p:sp>
        <p:nvSpPr>
          <p:cNvPr id="3" name="Subtitle 2"/>
          <p:cNvSpPr>
            <a:spLocks noGrp="1"/>
          </p:cNvSpPr>
          <p:nvPr>
            <p:ph type="subTitle" idx="1"/>
          </p:nvPr>
        </p:nvSpPr>
        <p:spPr/>
        <p:txBody>
          <a:bodyPr/>
          <a:lstStyle/>
          <a:p>
            <a:r>
              <a:rPr lang="en-US" dirty="0" smtClean="0"/>
              <a:t>Lecture I: Part II: Basics of Information Retrieval</a:t>
            </a:r>
            <a:endParaRPr lang="en-US" dirty="0"/>
          </a:p>
        </p:txBody>
      </p:sp>
    </p:spTree>
    <p:extLst>
      <p:ext uri="{BB962C8B-B14F-4D97-AF65-F5344CB8AC3E}">
        <p14:creationId xmlns:p14="http://schemas.microsoft.com/office/powerpoint/2010/main" val="2599366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smtClean="0">
                <a:ea typeface="ＭＳ Ｐゴシック" charset="-128"/>
              </a:rPr>
              <a:t>Information Retrieval (IR)</a:t>
            </a:r>
          </a:p>
        </p:txBody>
      </p:sp>
      <p:sp>
        <p:nvSpPr>
          <p:cNvPr id="6" name="Content Placeholder 2"/>
          <p:cNvSpPr>
            <a:spLocks noGrp="1"/>
          </p:cNvSpPr>
          <p:nvPr>
            <p:ph sz="quarter" idx="1"/>
          </p:nvPr>
        </p:nvSpPr>
        <p:spPr>
          <a:xfrm>
            <a:off x="152400" y="2068331"/>
            <a:ext cx="8839200" cy="2503669"/>
          </a:xfrm>
        </p:spPr>
        <p:txBody>
          <a:bodyPr/>
          <a:lstStyle/>
          <a:p>
            <a:r>
              <a:rPr lang="en-US" dirty="0" smtClean="0"/>
              <a:t>Definition</a:t>
            </a:r>
          </a:p>
          <a:p>
            <a:pPr lvl="1"/>
            <a:r>
              <a:rPr lang="en-US" dirty="0" smtClean="0"/>
              <a:t>Information retrieval is the activity of obtaining (</a:t>
            </a:r>
            <a:r>
              <a:rPr lang="en-US" b="1" dirty="0" smtClean="0"/>
              <a:t>i.e., search and retrieve</a:t>
            </a:r>
            <a:r>
              <a:rPr lang="en-US" dirty="0" smtClean="0"/>
              <a:t>) information resources  relevant to an information need (</a:t>
            </a:r>
            <a:r>
              <a:rPr lang="en-US" b="1" dirty="0" smtClean="0"/>
              <a:t>i.e.</a:t>
            </a:r>
            <a:r>
              <a:rPr lang="en-US" dirty="0" smtClean="0"/>
              <a:t>, </a:t>
            </a:r>
            <a:r>
              <a:rPr lang="en-US" b="1" dirty="0" smtClean="0"/>
              <a:t>a query</a:t>
            </a:r>
            <a:r>
              <a:rPr lang="en-US" dirty="0" smtClean="0"/>
              <a:t>) from a collection of  information resources (</a:t>
            </a:r>
            <a:r>
              <a:rPr lang="en-US" b="1" dirty="0" smtClean="0"/>
              <a:t>e.g., a document database</a:t>
            </a:r>
            <a:r>
              <a:rPr lang="en-US" dirty="0" smtClean="0"/>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3600" dirty="0" smtClean="0">
                <a:ea typeface="ＭＳ Ｐゴシック" charset="-128"/>
              </a:rPr>
              <a:t>Basic assumptions of IR</a:t>
            </a:r>
          </a:p>
        </p:txBody>
      </p:sp>
      <p:sp>
        <p:nvSpPr>
          <p:cNvPr id="27651" name="Rectangle 3"/>
          <p:cNvSpPr>
            <a:spLocks noGrp="1" noChangeArrowheads="1"/>
          </p:cNvSpPr>
          <p:nvPr>
            <p:ph sz="quarter" idx="1"/>
          </p:nvPr>
        </p:nvSpPr>
        <p:spPr/>
        <p:txBody>
          <a:bodyPr/>
          <a:lstStyle/>
          <a:p>
            <a:pPr eaLnBrk="1" hangingPunct="1"/>
            <a:endParaRPr lang="en-US" dirty="0" smtClean="0">
              <a:ea typeface="ＭＳ Ｐゴシック" charset="-128"/>
            </a:endParaRPr>
          </a:p>
          <a:p>
            <a:pPr eaLnBrk="1" hangingPunct="1"/>
            <a:r>
              <a:rPr lang="en-US" dirty="0" smtClean="0">
                <a:ea typeface="ＭＳ Ｐゴシック" charset="-128"/>
              </a:rPr>
              <a:t>Collection: Fixed set of documents</a:t>
            </a:r>
          </a:p>
          <a:p>
            <a:pPr eaLnBrk="1" hangingPunct="1"/>
            <a:endParaRPr lang="en-US" dirty="0" smtClean="0">
              <a:ea typeface="ＭＳ Ｐゴシック" charset="-128"/>
            </a:endParaRPr>
          </a:p>
          <a:p>
            <a:pPr eaLnBrk="1" hangingPunct="1"/>
            <a:r>
              <a:rPr lang="en-US" dirty="0" smtClean="0">
                <a:ea typeface="ＭＳ Ｐゴシック" charset="-128"/>
              </a:rPr>
              <a:t>Goal: Retrieve documents with information that is </a:t>
            </a:r>
            <a:r>
              <a:rPr lang="en-US" u="sng" dirty="0" smtClean="0">
                <a:ea typeface="ＭＳ Ｐゴシック" charset="-128"/>
              </a:rPr>
              <a:t>relevant</a:t>
            </a:r>
            <a:r>
              <a:rPr lang="en-US" dirty="0" smtClean="0">
                <a:ea typeface="ＭＳ Ｐゴシック" charset="-128"/>
              </a:rPr>
              <a:t> to the user’s information need and helps the user complete a task</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85800" y="609600"/>
            <a:ext cx="8229600" cy="1143000"/>
          </a:xfrm>
        </p:spPr>
        <p:txBody>
          <a:bodyPr/>
          <a:lstStyle/>
          <a:p>
            <a:pPr eaLnBrk="1" hangingPunct="1"/>
            <a:r>
              <a:rPr lang="en-US" dirty="0" smtClean="0">
                <a:ea typeface="ＭＳ Ｐゴシック" charset="-128"/>
              </a:rPr>
              <a:t>How good are the retrieved docs?</a:t>
            </a:r>
          </a:p>
        </p:txBody>
      </p:sp>
      <p:sp>
        <p:nvSpPr>
          <p:cNvPr id="29699" name="Content Placeholder 2"/>
          <p:cNvSpPr>
            <a:spLocks noGrp="1"/>
          </p:cNvSpPr>
          <p:nvPr>
            <p:ph sz="quarter" idx="1"/>
          </p:nvPr>
        </p:nvSpPr>
        <p:spPr>
          <a:xfrm>
            <a:off x="457200" y="2286000"/>
            <a:ext cx="7467600" cy="3352800"/>
          </a:xfrm>
        </p:spPr>
        <p:txBody>
          <a:bodyPr>
            <a:normAutofit fontScale="92500" lnSpcReduction="20000"/>
          </a:bodyPr>
          <a:lstStyle/>
          <a:p>
            <a:pPr eaLnBrk="1" hangingPunct="1"/>
            <a:r>
              <a:rPr lang="en-US" i="1" dirty="0" smtClean="0">
                <a:solidFill>
                  <a:srgbClr val="139CB7"/>
                </a:solidFill>
                <a:ea typeface="ＭＳ Ｐゴシック" charset="-128"/>
              </a:rPr>
              <a:t>Precision </a:t>
            </a:r>
            <a:r>
              <a:rPr lang="en-US" dirty="0" smtClean="0">
                <a:ea typeface="ＭＳ Ｐゴシック" charset="-128"/>
              </a:rPr>
              <a:t>: The fraction of retrieved docs, i.e., those are claimed by the retrieval algorithm to be relevant to the query, that are </a:t>
            </a:r>
            <a:r>
              <a:rPr lang="en-US" b="1" i="1" dirty="0" smtClean="0">
                <a:ea typeface="ＭＳ Ｐゴシック" charset="-128"/>
              </a:rPr>
              <a:t>actually relevant</a:t>
            </a:r>
            <a:r>
              <a:rPr lang="en-US" dirty="0" smtClean="0">
                <a:ea typeface="ＭＳ Ｐゴシック" charset="-128"/>
              </a:rPr>
              <a:t> to user’s information need</a:t>
            </a:r>
          </a:p>
          <a:p>
            <a:pPr eaLnBrk="1" hangingPunct="1"/>
            <a:endParaRPr lang="en-US" dirty="0" smtClean="0">
              <a:ea typeface="ＭＳ Ｐゴシック" charset="-128"/>
            </a:endParaRPr>
          </a:p>
          <a:p>
            <a:pPr eaLnBrk="1" hangingPunct="1"/>
            <a:r>
              <a:rPr lang="en-US" i="1" dirty="0" smtClean="0">
                <a:solidFill>
                  <a:srgbClr val="139CB7"/>
                </a:solidFill>
                <a:ea typeface="ＭＳ Ｐゴシック" charset="-128"/>
              </a:rPr>
              <a:t>Recall</a:t>
            </a:r>
            <a:r>
              <a:rPr lang="en-US" dirty="0" smtClean="0">
                <a:solidFill>
                  <a:srgbClr val="139CB7"/>
                </a:solidFill>
                <a:ea typeface="ＭＳ Ｐゴシック" charset="-128"/>
              </a:rPr>
              <a:t> </a:t>
            </a:r>
            <a:r>
              <a:rPr lang="en-US" dirty="0" smtClean="0">
                <a:ea typeface="ＭＳ Ｐゴシック" charset="-128"/>
              </a:rPr>
              <a:t>: The fraction of relevant docs in the collection that are retrieved (i.e., the collection of document that are claimed by the retrieval algorithm to be relevant to the query).</a:t>
            </a:r>
          </a:p>
          <a:p>
            <a:pPr eaLnBrk="1" hangingPunct="1"/>
            <a:endParaRPr lang="en-US" dirty="0" smtClean="0">
              <a:ea typeface="ＭＳ Ｐゴシック" charset="-128"/>
            </a:endParaRPr>
          </a:p>
          <a:p>
            <a:pPr eaLnBrk="1" hangingPunct="1"/>
            <a:r>
              <a:rPr lang="en-US" dirty="0" smtClean="0">
                <a:ea typeface="ＭＳ Ｐゴシック" charset="-128"/>
              </a:rPr>
              <a:t>More measurements to follow in later lectures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p:txBody>
          <a:bodyPr/>
          <a:lstStyle/>
          <a:p>
            <a:pPr eaLnBrk="1" hangingPunct="1"/>
            <a:r>
              <a:rPr lang="en-US" dirty="0" smtClean="0">
                <a:ea typeface="ＭＳ Ｐゴシック" charset="-128"/>
              </a:rPr>
              <a:t>Information retrieval in 1680</a:t>
            </a:r>
          </a:p>
        </p:txBody>
      </p:sp>
      <p:sp>
        <p:nvSpPr>
          <p:cNvPr id="105475" name="Rectangle 1027"/>
          <p:cNvSpPr>
            <a:spLocks noGrp="1" noChangeArrowheads="1"/>
          </p:cNvSpPr>
          <p:nvPr>
            <p:ph sz="quarter" idx="1"/>
          </p:nvPr>
        </p:nvSpPr>
        <p:spPr>
          <a:xfrm>
            <a:off x="457200" y="2209800"/>
            <a:ext cx="8382000" cy="4038600"/>
          </a:xfrm>
        </p:spPr>
        <p:txBody>
          <a:bodyPr/>
          <a:lstStyle/>
          <a:p>
            <a:pPr eaLnBrk="1" hangingPunct="1"/>
            <a:r>
              <a:rPr lang="en-US" dirty="0" smtClean="0">
                <a:ea typeface="ＭＳ Ｐゴシック" charset="-128"/>
              </a:rPr>
              <a:t>Which plays of Shakespeare contain the words </a:t>
            </a:r>
            <a:r>
              <a:rPr lang="en-US" b="1" i="1" dirty="0" smtClean="0">
                <a:ea typeface="ＭＳ Ｐゴシック" charset="-128"/>
              </a:rPr>
              <a:t>Brutus</a:t>
            </a:r>
            <a:r>
              <a:rPr lang="en-US" dirty="0" smtClean="0">
                <a:ea typeface="ＭＳ Ｐゴシック" charset="-128"/>
              </a:rPr>
              <a:t> </a:t>
            </a:r>
            <a:r>
              <a:rPr lang="en-US" i="1" dirty="0" smtClean="0">
                <a:ea typeface="ＭＳ Ｐゴシック" charset="-128"/>
              </a:rPr>
              <a:t>AND</a:t>
            </a:r>
            <a:r>
              <a:rPr lang="en-US" dirty="0" smtClean="0">
                <a:ea typeface="ＭＳ Ｐゴシック" charset="-128"/>
              </a:rPr>
              <a:t> </a:t>
            </a:r>
            <a:r>
              <a:rPr lang="en-US" b="1" i="1" dirty="0" smtClean="0">
                <a:ea typeface="ＭＳ Ｐゴシック" charset="-128"/>
              </a:rPr>
              <a:t>Caesar</a:t>
            </a:r>
            <a:r>
              <a:rPr lang="en-US" dirty="0" smtClean="0">
                <a:ea typeface="ＭＳ Ｐゴシック" charset="-128"/>
              </a:rPr>
              <a:t>  but </a:t>
            </a:r>
            <a:r>
              <a:rPr lang="en-US" i="1" dirty="0" smtClean="0">
                <a:ea typeface="ＭＳ Ｐゴシック" charset="-128"/>
              </a:rPr>
              <a:t>NOT</a:t>
            </a:r>
            <a:r>
              <a:rPr lang="en-US" dirty="0" smtClean="0">
                <a:ea typeface="ＭＳ Ｐゴシック" charset="-128"/>
              </a:rPr>
              <a:t> </a:t>
            </a:r>
            <a:r>
              <a:rPr lang="en-US" b="1" i="1" dirty="0" err="1" smtClean="0">
                <a:ea typeface="ＭＳ Ｐゴシック" charset="-128"/>
              </a:rPr>
              <a:t>Calpurnia</a:t>
            </a:r>
            <a:r>
              <a:rPr lang="en-US" dirty="0" smtClean="0">
                <a:ea typeface="ＭＳ Ｐゴシック" charset="-128"/>
              </a:rPr>
              <a:t>?</a:t>
            </a:r>
          </a:p>
          <a:p>
            <a:pPr lvl="1" eaLnBrk="1" hangingPunct="1"/>
            <a:endParaRPr lang="en-US" dirty="0" smtClean="0">
              <a:ea typeface="ＭＳ Ｐゴシック" charset="-128"/>
            </a:endParaRPr>
          </a:p>
          <a:p>
            <a:pPr eaLnBrk="1" hangingPunct="1"/>
            <a:r>
              <a:rPr lang="en-US" dirty="0" smtClean="0">
                <a:ea typeface="ＭＳ Ｐゴシック" charset="-128"/>
              </a:rPr>
              <a:t>One could </a:t>
            </a:r>
            <a:r>
              <a:rPr lang="en-US" dirty="0" err="1" smtClean="0">
                <a:latin typeface="Lucida Sans Typewriter" charset="0"/>
                <a:ea typeface="ＭＳ Ｐゴシック" charset="-128"/>
              </a:rPr>
              <a:t>grep</a:t>
            </a:r>
            <a:r>
              <a:rPr lang="en-US" dirty="0" smtClean="0">
                <a:ea typeface="ＭＳ Ｐゴシック" charset="-128"/>
              </a:rPr>
              <a:t> all of Shakespeare’s plays for </a:t>
            </a:r>
            <a:r>
              <a:rPr lang="en-US" b="1" i="1" dirty="0" smtClean="0">
                <a:ea typeface="ＭＳ Ｐゴシック" charset="-128"/>
              </a:rPr>
              <a:t>Brutus</a:t>
            </a:r>
            <a:r>
              <a:rPr lang="en-US" dirty="0" smtClean="0">
                <a:ea typeface="ＭＳ Ｐゴシック" charset="-128"/>
              </a:rPr>
              <a:t> and </a:t>
            </a:r>
            <a:r>
              <a:rPr lang="en-US" b="1" i="1" dirty="0" smtClean="0">
                <a:ea typeface="ＭＳ Ｐゴシック" charset="-128"/>
              </a:rPr>
              <a:t>Caesar,</a:t>
            </a:r>
            <a:r>
              <a:rPr lang="en-US" dirty="0" smtClean="0">
                <a:ea typeface="ＭＳ Ｐゴシック" charset="-128"/>
              </a:rPr>
              <a:t> then strip out lines containing </a:t>
            </a:r>
            <a:r>
              <a:rPr lang="en-US" b="1" i="1" dirty="0" err="1" smtClean="0">
                <a:ea typeface="ＭＳ Ｐゴシック" charset="-128"/>
              </a:rPr>
              <a:t>Calpurnia</a:t>
            </a:r>
            <a:r>
              <a:rPr lang="en-US" dirty="0" smtClean="0">
                <a:ea typeface="ＭＳ Ｐゴシック" charset="-128"/>
              </a:rPr>
              <a:t>, but…</a:t>
            </a:r>
          </a:p>
          <a:p>
            <a:pPr lvl="1" eaLnBrk="1" hangingPunct="1"/>
            <a:r>
              <a:rPr lang="en-US" dirty="0" smtClean="0">
                <a:ea typeface="ＭＳ Ｐゴシック" charset="-128"/>
              </a:rPr>
              <a:t>Slow (for large corpora)</a:t>
            </a:r>
          </a:p>
          <a:p>
            <a:pPr lvl="1" eaLnBrk="1" hangingPunct="1"/>
            <a:r>
              <a:rPr lang="en-US" i="1" u="sng" dirty="0" smtClean="0">
                <a:ea typeface="ＭＳ Ｐゴシック" charset="-128"/>
              </a:rPr>
              <a:t>NOT</a:t>
            </a:r>
            <a:r>
              <a:rPr lang="en-US" dirty="0" smtClean="0">
                <a:ea typeface="ＭＳ Ｐゴシック" charset="-128"/>
              </a:rPr>
              <a:t> </a:t>
            </a:r>
            <a:r>
              <a:rPr lang="en-US" b="1" i="1" dirty="0" err="1" smtClean="0">
                <a:ea typeface="ＭＳ Ｐゴシック" charset="-128"/>
              </a:rPr>
              <a:t>Calpurnia</a:t>
            </a:r>
            <a:r>
              <a:rPr lang="en-US" dirty="0" smtClean="0">
                <a:ea typeface="ＭＳ Ｐゴシック" charset="-128"/>
              </a:rPr>
              <a:t> is non-trivial</a:t>
            </a:r>
          </a:p>
          <a:p>
            <a:pPr lvl="1" eaLnBrk="1" hangingPunct="1"/>
            <a:r>
              <a:rPr lang="en-US" dirty="0" smtClean="0">
                <a:ea typeface="ＭＳ Ｐゴシック" charset="-128"/>
              </a:rPr>
              <a:t>Other operations (e.g., find the word </a:t>
            </a:r>
            <a:r>
              <a:rPr lang="en-US" b="1" i="1" dirty="0" smtClean="0">
                <a:ea typeface="ＭＳ Ｐゴシック" charset="-128"/>
              </a:rPr>
              <a:t>Romans </a:t>
            </a:r>
            <a:r>
              <a:rPr lang="en-US" dirty="0" smtClean="0">
                <a:ea typeface="ＭＳ Ｐゴシック" charset="-128"/>
              </a:rPr>
              <a:t>near</a:t>
            </a:r>
            <a:r>
              <a:rPr lang="en-US" b="1" dirty="0" smtClean="0">
                <a:ea typeface="ＭＳ Ｐゴシック" charset="-128"/>
              </a:rPr>
              <a:t> </a:t>
            </a:r>
            <a:r>
              <a:rPr lang="en-US" b="1" i="1" dirty="0" smtClean="0">
                <a:ea typeface="ＭＳ Ｐゴシック" charset="-128"/>
              </a:rPr>
              <a:t>countrymen</a:t>
            </a:r>
            <a:r>
              <a:rPr lang="en-US" dirty="0" smtClean="0">
                <a:ea typeface="ＭＳ Ｐゴシック" charset="-128"/>
              </a:rPr>
              <a:t>) not feasible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547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5475">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5475">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54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uiExpand="1"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charset="-128"/>
              </a:rPr>
              <a:t>Term-document incidence</a:t>
            </a:r>
            <a:endParaRPr lang="en-US" dirty="0"/>
          </a:p>
        </p:txBody>
      </p:sp>
      <p:graphicFrame>
        <p:nvGraphicFramePr>
          <p:cNvPr id="60418" name="Object 1028"/>
          <p:cNvGraphicFramePr>
            <a:graphicFrameLocks noChangeAspect="1"/>
          </p:cNvGraphicFramePr>
          <p:nvPr/>
        </p:nvGraphicFramePr>
        <p:xfrm>
          <a:off x="762000" y="2057400"/>
          <a:ext cx="7637463" cy="2841625"/>
        </p:xfrm>
        <a:graphic>
          <a:graphicData uri="http://schemas.openxmlformats.org/presentationml/2006/ole">
            <mc:AlternateContent xmlns:mc="http://schemas.openxmlformats.org/markup-compatibility/2006">
              <mc:Choice xmlns:v="urn:schemas-microsoft-com:vml" Requires="v">
                <p:oleObj spid="_x0000_s60684" name="Worksheet" r:id="rId3" imgW="9525060" imgH="3543300" progId="Excel.Sheet.8">
                  <p:embed/>
                </p:oleObj>
              </mc:Choice>
              <mc:Fallback>
                <p:oleObj name="Worksheet" r:id="rId3" imgW="9525060" imgH="3543300" progId="Excel.Sheet.8">
                  <p:embed/>
                  <p:pic>
                    <p:nvPicPr>
                      <p:cNvPr id="0" name="Object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057400"/>
                        <a:ext cx="7637463" cy="2841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Box 8"/>
          <p:cNvSpPr txBox="1">
            <a:spLocks noChangeArrowheads="1"/>
          </p:cNvSpPr>
          <p:nvPr/>
        </p:nvSpPr>
        <p:spPr bwMode="auto">
          <a:xfrm>
            <a:off x="5165725" y="0"/>
            <a:ext cx="3978275" cy="701675"/>
          </a:xfrm>
          <a:prstGeom prst="rect">
            <a:avLst/>
          </a:prstGeom>
          <a:solidFill>
            <a:schemeClr val="accent2"/>
          </a:solidFill>
          <a:ln w="9525">
            <a:noFill/>
            <a:miter lim="800000"/>
            <a:headEnd/>
            <a:tailEnd/>
          </a:ln>
        </p:spPr>
        <p:txBody>
          <a:bodyPr>
            <a:spAutoFit/>
          </a:bodyPr>
          <a:lstStyle/>
          <a:p>
            <a:pPr fontAlgn="base">
              <a:spcBef>
                <a:spcPct val="0"/>
              </a:spcBef>
              <a:spcAft>
                <a:spcPct val="0"/>
              </a:spcAft>
            </a:pPr>
            <a:r>
              <a:rPr lang="en-US" sz="2000" b="1" i="1" dirty="0">
                <a:solidFill>
                  <a:prstClr val="black"/>
                </a:solidFill>
                <a:latin typeface="Lucida Sans" charset="0"/>
                <a:cs typeface="Arial Unicode MS" charset="0"/>
              </a:rPr>
              <a:t>Brutus</a:t>
            </a:r>
            <a:r>
              <a:rPr lang="en-US" sz="2000" dirty="0">
                <a:solidFill>
                  <a:prstClr val="black"/>
                </a:solidFill>
                <a:latin typeface="Lucida Sans" charset="0"/>
                <a:cs typeface="Arial Unicode MS" charset="0"/>
              </a:rPr>
              <a:t> </a:t>
            </a:r>
            <a:r>
              <a:rPr lang="en-US" sz="2000" i="1" dirty="0">
                <a:solidFill>
                  <a:prstClr val="black"/>
                </a:solidFill>
                <a:latin typeface="Lucida Sans" charset="0"/>
                <a:cs typeface="Arial Unicode MS" charset="0"/>
              </a:rPr>
              <a:t>AND</a:t>
            </a:r>
            <a:r>
              <a:rPr lang="en-US" sz="2000" dirty="0">
                <a:solidFill>
                  <a:prstClr val="black"/>
                </a:solidFill>
                <a:latin typeface="Lucida Sans" charset="0"/>
                <a:cs typeface="Arial Unicode MS" charset="0"/>
              </a:rPr>
              <a:t> </a:t>
            </a:r>
            <a:r>
              <a:rPr lang="en-US" sz="2000" b="1" i="1" dirty="0">
                <a:solidFill>
                  <a:prstClr val="black"/>
                </a:solidFill>
                <a:latin typeface="Lucida Sans" charset="0"/>
                <a:cs typeface="Arial Unicode MS" charset="0"/>
              </a:rPr>
              <a:t>Caesar</a:t>
            </a:r>
            <a:r>
              <a:rPr lang="en-US" sz="2000" dirty="0">
                <a:solidFill>
                  <a:prstClr val="black"/>
                </a:solidFill>
                <a:latin typeface="Lucida Sans" charset="0"/>
                <a:cs typeface="Arial Unicode MS" charset="0"/>
              </a:rPr>
              <a:t> </a:t>
            </a:r>
            <a:r>
              <a:rPr lang="en-US" sz="2000" i="1" dirty="0">
                <a:solidFill>
                  <a:prstClr val="black"/>
                </a:solidFill>
                <a:latin typeface="Lucida Sans" charset="0"/>
                <a:cs typeface="Arial Unicode MS" charset="0"/>
              </a:rPr>
              <a:t>BUT</a:t>
            </a:r>
            <a:r>
              <a:rPr lang="en-US" sz="2000" dirty="0">
                <a:solidFill>
                  <a:prstClr val="black"/>
                </a:solidFill>
                <a:latin typeface="Lucida Sans" charset="0"/>
                <a:cs typeface="Arial Unicode MS" charset="0"/>
              </a:rPr>
              <a:t> </a:t>
            </a:r>
            <a:r>
              <a:rPr lang="en-US" sz="2000" i="1" dirty="0">
                <a:solidFill>
                  <a:prstClr val="black"/>
                </a:solidFill>
                <a:latin typeface="Lucida Sans" charset="0"/>
                <a:cs typeface="Arial Unicode MS" charset="0"/>
              </a:rPr>
              <a:t>NOT</a:t>
            </a:r>
            <a:r>
              <a:rPr lang="en-US" sz="2000" dirty="0">
                <a:solidFill>
                  <a:prstClr val="black"/>
                </a:solidFill>
                <a:latin typeface="Lucida Sans" charset="0"/>
                <a:cs typeface="Arial Unicode MS" charset="0"/>
              </a:rPr>
              <a:t> </a:t>
            </a:r>
            <a:r>
              <a:rPr lang="en-US" sz="2000" b="1" i="1" dirty="0" err="1">
                <a:solidFill>
                  <a:prstClr val="black"/>
                </a:solidFill>
                <a:latin typeface="Lucida Sans" charset="0"/>
                <a:cs typeface="Arial Unicode MS" charset="0"/>
              </a:rPr>
              <a:t>Calpurnia</a:t>
            </a:r>
            <a:endParaRPr lang="en-US" sz="2000" b="1" i="1" dirty="0">
              <a:solidFill>
                <a:prstClr val="black"/>
              </a:solidFill>
              <a:latin typeface="Lucida Sans" charset="0"/>
              <a:cs typeface="Arial Unicode MS" charset="0"/>
            </a:endParaRPr>
          </a:p>
        </p:txBody>
      </p:sp>
      <p:sp>
        <p:nvSpPr>
          <p:cNvPr id="6" name="Text Box 3"/>
          <p:cNvSpPr txBox="1">
            <a:spLocks noChangeArrowheads="1"/>
          </p:cNvSpPr>
          <p:nvPr/>
        </p:nvSpPr>
        <p:spPr bwMode="auto">
          <a:xfrm>
            <a:off x="4038600" y="4572000"/>
            <a:ext cx="2819400" cy="831850"/>
          </a:xfrm>
          <a:prstGeom prst="rect">
            <a:avLst/>
          </a:prstGeom>
          <a:noFill/>
          <a:ln w="9525">
            <a:solidFill>
              <a:schemeClr val="tx1"/>
            </a:solidFill>
            <a:miter lim="800000"/>
            <a:headEnd/>
            <a:tailEnd/>
          </a:ln>
        </p:spPr>
        <p:txBody>
          <a:bodyPr>
            <a:spAutoFit/>
          </a:bodyPr>
          <a:lstStyle/>
          <a:p>
            <a:pPr fontAlgn="base">
              <a:spcBef>
                <a:spcPct val="0"/>
              </a:spcBef>
              <a:spcAft>
                <a:spcPct val="0"/>
              </a:spcAft>
            </a:pPr>
            <a:r>
              <a:rPr lang="en-US" sz="2400" dirty="0">
                <a:solidFill>
                  <a:prstClr val="black"/>
                </a:solidFill>
                <a:latin typeface="Arial" charset="0"/>
                <a:cs typeface="Arial Unicode MS" charset="0"/>
              </a:rPr>
              <a:t>1 if </a:t>
            </a:r>
            <a:r>
              <a:rPr lang="en-US" sz="2400" dirty="0">
                <a:solidFill>
                  <a:srgbClr val="0070C0"/>
                </a:solidFill>
                <a:latin typeface="Arial" charset="0"/>
                <a:cs typeface="Arial Unicode MS" charset="0"/>
              </a:rPr>
              <a:t>play</a:t>
            </a:r>
            <a:r>
              <a:rPr lang="en-US" sz="2400" dirty="0">
                <a:solidFill>
                  <a:prstClr val="black"/>
                </a:solidFill>
                <a:latin typeface="Arial" charset="0"/>
                <a:cs typeface="Arial Unicode MS" charset="0"/>
              </a:rPr>
              <a:t> contains </a:t>
            </a:r>
            <a:r>
              <a:rPr lang="en-US" sz="2400" dirty="0">
                <a:solidFill>
                  <a:srgbClr val="CC6600"/>
                </a:solidFill>
                <a:latin typeface="Arial" charset="0"/>
                <a:cs typeface="Arial Unicode MS" charset="0"/>
              </a:rPr>
              <a:t>word</a:t>
            </a:r>
            <a:r>
              <a:rPr lang="en-US" sz="2400" dirty="0">
                <a:solidFill>
                  <a:prstClr val="black"/>
                </a:solidFill>
                <a:latin typeface="Arial" charset="0"/>
                <a:cs typeface="Arial Unicode MS" charset="0"/>
              </a:rPr>
              <a:t>, 0 otherwise</a:t>
            </a:r>
          </a:p>
        </p:txBody>
      </p:sp>
      <p:sp>
        <p:nvSpPr>
          <p:cNvPr id="7" name="Line 5"/>
          <p:cNvSpPr>
            <a:spLocks noChangeShapeType="1"/>
          </p:cNvSpPr>
          <p:nvPr/>
        </p:nvSpPr>
        <p:spPr bwMode="auto">
          <a:xfrm flipH="1" flipV="1">
            <a:off x="2667000" y="2971800"/>
            <a:ext cx="1371600" cy="1828800"/>
          </a:xfrm>
          <a:prstGeom prst="line">
            <a:avLst/>
          </a:prstGeom>
          <a:noFill/>
          <a:ln w="19050">
            <a:solidFill>
              <a:srgbClr val="000080"/>
            </a:solidFill>
            <a:round/>
            <a:headEnd/>
            <a:tailEnd type="triangle" w="med" len="lg"/>
          </a:ln>
        </p:spPr>
        <p:txBody>
          <a:bodyPr wrap="none" anchor="ctr"/>
          <a:lstStyle/>
          <a:p>
            <a:pPr fontAlgn="base">
              <a:spcBef>
                <a:spcPct val="0"/>
              </a:spcBef>
              <a:spcAft>
                <a:spcPct val="0"/>
              </a:spcAft>
            </a:pPr>
            <a:endParaRPr lang="en-US" sz="2400">
              <a:solidFill>
                <a:prstClr val="black"/>
              </a:solidFill>
              <a:latin typeface="Lucida Sans" charset="0"/>
              <a:cs typeface="Arial Unicode MS"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charset="-128"/>
              </a:rPr>
              <a:t>Boolean query solving for dummies</a:t>
            </a:r>
            <a:endParaRPr lang="en-US" dirty="0"/>
          </a:p>
        </p:txBody>
      </p:sp>
      <p:sp>
        <p:nvSpPr>
          <p:cNvPr id="6" name="Rectangle 3"/>
          <p:cNvSpPr>
            <a:spLocks noGrp="1" noChangeArrowheads="1"/>
          </p:cNvSpPr>
          <p:nvPr>
            <p:ph sz="quarter" idx="1"/>
          </p:nvPr>
        </p:nvSpPr>
        <p:spPr>
          <a:xfrm>
            <a:off x="914400" y="2514600"/>
            <a:ext cx="7772400" cy="3657600"/>
          </a:xfrm>
        </p:spPr>
        <p:txBody>
          <a:bodyPr/>
          <a:lstStyle/>
          <a:p>
            <a:pPr eaLnBrk="1" hangingPunct="1"/>
            <a:r>
              <a:rPr lang="en-US" dirty="0" smtClean="0">
                <a:ea typeface="ＭＳ Ｐゴシック" charset="-128"/>
              </a:rPr>
              <a:t>Computing the answer to the Boolean query</a:t>
            </a:r>
          </a:p>
          <a:p>
            <a:pPr eaLnBrk="1" hangingPunct="1">
              <a:buNone/>
            </a:pPr>
            <a:r>
              <a:rPr lang="en-US" sz="2800" b="1" i="1" dirty="0" smtClean="0">
                <a:solidFill>
                  <a:prstClr val="black"/>
                </a:solidFill>
                <a:latin typeface="Lucida Sans" charset="0"/>
                <a:cs typeface="Arial Unicode MS" charset="0"/>
              </a:rPr>
              <a:t>Brutus</a:t>
            </a:r>
            <a:r>
              <a:rPr lang="en-US" sz="2800" dirty="0" smtClean="0">
                <a:solidFill>
                  <a:prstClr val="black"/>
                </a:solidFill>
                <a:latin typeface="Lucida Sans" charset="0"/>
                <a:cs typeface="Arial Unicode MS" charset="0"/>
              </a:rPr>
              <a:t> </a:t>
            </a:r>
            <a:r>
              <a:rPr lang="en-US" sz="2800" i="1" dirty="0" smtClean="0">
                <a:solidFill>
                  <a:prstClr val="black"/>
                </a:solidFill>
                <a:latin typeface="Lucida Sans" charset="0"/>
                <a:cs typeface="Arial Unicode MS" charset="0"/>
              </a:rPr>
              <a:t>AND</a:t>
            </a:r>
            <a:r>
              <a:rPr lang="en-US" sz="2800" dirty="0" smtClean="0">
                <a:solidFill>
                  <a:prstClr val="black"/>
                </a:solidFill>
                <a:latin typeface="Lucida Sans" charset="0"/>
                <a:cs typeface="Arial Unicode MS" charset="0"/>
              </a:rPr>
              <a:t> </a:t>
            </a:r>
            <a:r>
              <a:rPr lang="en-US" sz="2800" b="1" i="1" dirty="0" smtClean="0">
                <a:solidFill>
                  <a:prstClr val="black"/>
                </a:solidFill>
                <a:latin typeface="Lucida Sans" charset="0"/>
                <a:cs typeface="Arial Unicode MS" charset="0"/>
              </a:rPr>
              <a:t>Caesar</a:t>
            </a:r>
            <a:r>
              <a:rPr lang="en-US" sz="2800" dirty="0" smtClean="0">
                <a:solidFill>
                  <a:prstClr val="black"/>
                </a:solidFill>
                <a:latin typeface="Lucida Sans" charset="0"/>
                <a:cs typeface="Arial Unicode MS" charset="0"/>
              </a:rPr>
              <a:t> </a:t>
            </a:r>
            <a:r>
              <a:rPr lang="en-US" sz="2800" i="1" dirty="0" smtClean="0">
                <a:solidFill>
                  <a:prstClr val="black"/>
                </a:solidFill>
                <a:latin typeface="Lucida Sans" charset="0"/>
                <a:cs typeface="Arial Unicode MS" charset="0"/>
              </a:rPr>
              <a:t>BUT</a:t>
            </a:r>
            <a:r>
              <a:rPr lang="en-US" sz="2800" dirty="0" smtClean="0">
                <a:solidFill>
                  <a:prstClr val="black"/>
                </a:solidFill>
                <a:latin typeface="Lucida Sans" charset="0"/>
                <a:cs typeface="Arial Unicode MS" charset="0"/>
              </a:rPr>
              <a:t> </a:t>
            </a:r>
            <a:r>
              <a:rPr lang="en-US" sz="2800" i="1" dirty="0" smtClean="0">
                <a:solidFill>
                  <a:prstClr val="black"/>
                </a:solidFill>
                <a:latin typeface="Lucida Sans" charset="0"/>
                <a:cs typeface="Arial Unicode MS" charset="0"/>
              </a:rPr>
              <a:t>NOT</a:t>
            </a:r>
            <a:r>
              <a:rPr lang="en-US" sz="2800" dirty="0" smtClean="0">
                <a:solidFill>
                  <a:prstClr val="black"/>
                </a:solidFill>
                <a:latin typeface="Lucida Sans" charset="0"/>
                <a:cs typeface="Arial Unicode MS" charset="0"/>
              </a:rPr>
              <a:t> </a:t>
            </a:r>
            <a:r>
              <a:rPr lang="en-US" sz="2800" b="1" i="1" dirty="0" err="1" smtClean="0">
                <a:solidFill>
                  <a:prstClr val="black"/>
                </a:solidFill>
                <a:latin typeface="Lucida Sans" charset="0"/>
                <a:cs typeface="Arial Unicode MS" charset="0"/>
              </a:rPr>
              <a:t>Calpurnia</a:t>
            </a:r>
            <a:endParaRPr lang="en-US" sz="2800" b="1" i="1" dirty="0" smtClean="0">
              <a:solidFill>
                <a:prstClr val="black"/>
              </a:solidFill>
              <a:latin typeface="Lucida Sans" charset="0"/>
              <a:cs typeface="Arial Unicode MS" charset="0"/>
            </a:endParaRPr>
          </a:p>
          <a:p>
            <a:pPr eaLnBrk="1" hangingPunct="1"/>
            <a:endParaRPr lang="en-US" dirty="0" smtClean="0">
              <a:ea typeface="ＭＳ Ｐゴシック" charset="-128"/>
            </a:endParaRPr>
          </a:p>
          <a:p>
            <a:pPr eaLnBrk="1" hangingPunct="1"/>
            <a:r>
              <a:rPr lang="en-US" dirty="0" smtClean="0">
                <a:ea typeface="ＭＳ Ｐゴシック" charset="-128"/>
              </a:rPr>
              <a:t>Take the vectors for </a:t>
            </a:r>
            <a:r>
              <a:rPr lang="en-US" b="1" i="1" dirty="0" smtClean="0">
                <a:ea typeface="ＭＳ Ｐゴシック" charset="-128"/>
              </a:rPr>
              <a:t>Brutus, Caesar</a:t>
            </a:r>
            <a:r>
              <a:rPr lang="en-US" dirty="0" smtClean="0">
                <a:ea typeface="ＭＳ Ｐゴシック" charset="-128"/>
              </a:rPr>
              <a:t> and </a:t>
            </a:r>
            <a:r>
              <a:rPr lang="en-US" b="1" i="1" dirty="0" err="1" smtClean="0">
                <a:ea typeface="ＭＳ Ｐゴシック" charset="-128"/>
              </a:rPr>
              <a:t>Calpurnia</a:t>
            </a:r>
            <a:r>
              <a:rPr lang="en-US" dirty="0" smtClean="0">
                <a:ea typeface="ＭＳ Ｐゴシック" charset="-128"/>
              </a:rPr>
              <a:t> (complemented) </a:t>
            </a:r>
            <a:r>
              <a:rPr lang="en-US" dirty="0" smtClean="0">
                <a:ea typeface="ＭＳ Ｐゴシック" charset="-128"/>
                <a:sym typeface="Wingdings" charset="2"/>
              </a:rPr>
              <a:t>  b</a:t>
            </a:r>
            <a:r>
              <a:rPr lang="en-US" dirty="0" smtClean="0">
                <a:ea typeface="ＭＳ Ｐゴシック" charset="-128"/>
              </a:rPr>
              <a:t>itwise </a:t>
            </a:r>
            <a:r>
              <a:rPr lang="en-US" i="1" dirty="0" smtClean="0">
                <a:ea typeface="ＭＳ Ｐゴシック" charset="-128"/>
              </a:rPr>
              <a:t>AND</a:t>
            </a:r>
            <a:r>
              <a:rPr lang="en-US" dirty="0" smtClean="0">
                <a:ea typeface="ＭＳ Ｐゴシック" charset="-128"/>
              </a:rPr>
              <a:t>.</a:t>
            </a:r>
          </a:p>
          <a:p>
            <a:pPr lvl="1" eaLnBrk="1" hangingPunct="1"/>
            <a:r>
              <a:rPr lang="en-US" dirty="0" smtClean="0">
                <a:ea typeface="ＭＳ Ｐゴシック" charset="-128"/>
              </a:rPr>
              <a:t>110100 </a:t>
            </a:r>
            <a:r>
              <a:rPr lang="en-US" i="1" dirty="0" smtClean="0">
                <a:ea typeface="ＭＳ Ｐゴシック" charset="-128"/>
              </a:rPr>
              <a:t>AND</a:t>
            </a:r>
            <a:r>
              <a:rPr lang="en-US" dirty="0" smtClean="0">
                <a:ea typeface="ＭＳ Ｐゴシック" charset="-128"/>
              </a:rPr>
              <a:t> 110111 </a:t>
            </a:r>
            <a:r>
              <a:rPr lang="en-US" i="1" dirty="0" smtClean="0">
                <a:ea typeface="ＭＳ Ｐゴシック" charset="-128"/>
              </a:rPr>
              <a:t>AND</a:t>
            </a:r>
            <a:r>
              <a:rPr lang="en-US" dirty="0" smtClean="0">
                <a:ea typeface="ＭＳ Ｐゴシック" charset="-128"/>
              </a:rPr>
              <a:t> 101111 = 100100.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And now, who are you?</a:t>
            </a:r>
            <a:endParaRPr lang="en-US" dirty="0">
              <a:solidFill>
                <a:schemeClr val="bg1"/>
              </a:solidFill>
            </a:endParaRPr>
          </a:p>
        </p:txBody>
      </p:sp>
      <p:sp>
        <p:nvSpPr>
          <p:cNvPr id="3" name="Content Placeholder 2"/>
          <p:cNvSpPr>
            <a:spLocks noGrp="1"/>
          </p:cNvSpPr>
          <p:nvPr>
            <p:ph sz="quarter" idx="1"/>
          </p:nvPr>
        </p:nvSpPr>
        <p:spPr>
          <a:xfrm>
            <a:off x="914400" y="2286000"/>
            <a:ext cx="7772400" cy="3657600"/>
          </a:xfrm>
        </p:spPr>
        <p:txBody>
          <a:bodyPr/>
          <a:lstStyle/>
          <a:p>
            <a:r>
              <a:rPr lang="en-US" dirty="0" smtClean="0"/>
              <a:t>Why do you choose this class?</a:t>
            </a:r>
          </a:p>
          <a:p>
            <a:r>
              <a:rPr lang="en-US" dirty="0" smtClean="0"/>
              <a:t> </a:t>
            </a:r>
          </a:p>
          <a:p>
            <a:r>
              <a:rPr lang="en-US" dirty="0" smtClean="0"/>
              <a:t>What do you expect to learn?</a:t>
            </a:r>
          </a:p>
          <a:p>
            <a:endParaRPr lang="en-US" dirty="0" smtClean="0"/>
          </a:p>
          <a:p>
            <a:r>
              <a:rPr lang="en-US" dirty="0" smtClean="0"/>
              <a:t>Previous experience?</a:t>
            </a:r>
          </a:p>
          <a:p>
            <a:endParaRPr lang="en-US" dirty="0" smtClean="0"/>
          </a:p>
        </p:txBody>
      </p:sp>
      <p:sp>
        <p:nvSpPr>
          <p:cNvPr id="5" name="Title 1"/>
          <p:cNvSpPr txBox="1">
            <a:spLocks/>
          </p:cNvSpPr>
          <p:nvPr/>
        </p:nvSpPr>
        <p:spPr>
          <a:xfrm>
            <a:off x="609600" y="427038"/>
            <a:ext cx="746760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US" dirty="0" smtClean="0"/>
              <a:t>Now, who are you?</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solidFill>
                  <a:schemeClr val="bg1"/>
                </a:solidFill>
                <a:ea typeface="ＭＳ Ｐゴシック" charset="-128"/>
              </a:rPr>
              <a:t>Quiz</a:t>
            </a:r>
          </a:p>
        </p:txBody>
      </p:sp>
      <p:sp>
        <p:nvSpPr>
          <p:cNvPr id="25603" name="Rectangle 3"/>
          <p:cNvSpPr>
            <a:spLocks noGrp="1" noChangeArrowheads="1"/>
          </p:cNvSpPr>
          <p:nvPr>
            <p:ph sz="quarter" idx="1"/>
          </p:nvPr>
        </p:nvSpPr>
        <p:spPr>
          <a:xfrm>
            <a:off x="914400" y="2514600"/>
            <a:ext cx="7772400" cy="3657600"/>
          </a:xfrm>
        </p:spPr>
        <p:txBody>
          <a:bodyPr/>
          <a:lstStyle/>
          <a:p>
            <a:pPr eaLnBrk="1" hangingPunct="1"/>
            <a:endParaRPr lang="en-US" dirty="0" smtClean="0">
              <a:ea typeface="ＭＳ Ｐゴシック" charset="-128"/>
            </a:endParaRPr>
          </a:p>
          <a:p>
            <a:pPr eaLnBrk="1" hangingPunct="1"/>
            <a:r>
              <a:rPr lang="en-US" dirty="0" smtClean="0">
                <a:ea typeface="ＭＳ Ｐゴシック" charset="-128"/>
              </a:rPr>
              <a:t>Bitwise AND is slow and memory intensive for large text collections, how to speed this up?</a:t>
            </a:r>
          </a:p>
        </p:txBody>
      </p:sp>
      <p:sp>
        <p:nvSpPr>
          <p:cNvPr id="5" name="Title 1"/>
          <p:cNvSpPr txBox="1">
            <a:spLocks/>
          </p:cNvSpPr>
          <p:nvPr/>
        </p:nvSpPr>
        <p:spPr>
          <a:xfrm>
            <a:off x="609600" y="427038"/>
            <a:ext cx="746760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r>
              <a:rPr lang="en-US" dirty="0" smtClean="0">
                <a:ea typeface="ＭＳ Ｐゴシック" charset="-128"/>
              </a:rPr>
              <a:t>Quiz</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6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mtClean="0">
                <a:ea typeface="ＭＳ Ｐゴシック" charset="-128"/>
              </a:rPr>
              <a:t>Inverted index</a:t>
            </a:r>
          </a:p>
        </p:txBody>
      </p:sp>
      <p:sp>
        <p:nvSpPr>
          <p:cNvPr id="33795" name="Rectangle 3"/>
          <p:cNvSpPr>
            <a:spLocks noGrp="1" noChangeArrowheads="1"/>
          </p:cNvSpPr>
          <p:nvPr>
            <p:ph sz="quarter" idx="1"/>
          </p:nvPr>
        </p:nvSpPr>
        <p:spPr/>
        <p:txBody>
          <a:bodyPr/>
          <a:lstStyle/>
          <a:p>
            <a:pPr eaLnBrk="1" hangingPunct="1"/>
            <a:r>
              <a:rPr lang="en-US" dirty="0" smtClean="0">
                <a:ea typeface="ＭＳ Ｐゴシック" charset="-128"/>
              </a:rPr>
              <a:t>For each term </a:t>
            </a:r>
            <a:r>
              <a:rPr lang="en-US" i="1" dirty="0" smtClean="0">
                <a:ea typeface="ＭＳ Ｐゴシック" charset="-128"/>
              </a:rPr>
              <a:t>t</a:t>
            </a:r>
            <a:r>
              <a:rPr lang="en-US" dirty="0" smtClean="0">
                <a:ea typeface="ＭＳ Ｐゴシック" charset="-128"/>
              </a:rPr>
              <a:t>, we must store a list of all documents that contain </a:t>
            </a:r>
            <a:r>
              <a:rPr lang="en-US" i="1" dirty="0" smtClean="0">
                <a:ea typeface="ＭＳ Ｐゴシック" charset="-128"/>
              </a:rPr>
              <a:t>t</a:t>
            </a:r>
            <a:r>
              <a:rPr lang="en-US" dirty="0" smtClean="0">
                <a:ea typeface="ＭＳ Ｐゴシック" charset="-128"/>
              </a:rPr>
              <a:t>.</a:t>
            </a:r>
          </a:p>
          <a:p>
            <a:pPr lvl="1" eaLnBrk="1" hangingPunct="1"/>
            <a:r>
              <a:rPr lang="en-US" dirty="0" smtClean="0">
                <a:ea typeface="ＭＳ Ｐゴシック" charset="-128"/>
              </a:rPr>
              <a:t>Identify each by a </a:t>
            </a:r>
            <a:r>
              <a:rPr lang="en-US" b="1" dirty="0" err="1" smtClean="0">
                <a:ea typeface="ＭＳ Ｐゴシック" charset="-128"/>
              </a:rPr>
              <a:t>docID</a:t>
            </a:r>
            <a:r>
              <a:rPr lang="en-US" dirty="0" smtClean="0">
                <a:ea typeface="ＭＳ Ｐゴシック" charset="-128"/>
              </a:rPr>
              <a:t>, a document serial number</a:t>
            </a:r>
          </a:p>
        </p:txBody>
      </p:sp>
      <p:grpSp>
        <p:nvGrpSpPr>
          <p:cNvPr id="2" name="Group 54"/>
          <p:cNvGrpSpPr>
            <a:grpSpLocks/>
          </p:cNvGrpSpPr>
          <p:nvPr/>
        </p:nvGrpSpPr>
        <p:grpSpPr bwMode="auto">
          <a:xfrm>
            <a:off x="381000" y="3240087"/>
            <a:ext cx="1666875" cy="2398713"/>
            <a:chOff x="192" y="2502"/>
            <a:chExt cx="1050" cy="1511"/>
          </a:xfrm>
        </p:grpSpPr>
        <p:sp>
          <p:nvSpPr>
            <p:cNvPr id="56" name="AutoShape 46"/>
            <p:cNvSpPr>
              <a:spLocks/>
            </p:cNvSpPr>
            <p:nvPr/>
          </p:nvSpPr>
          <p:spPr bwMode="auto">
            <a:xfrm>
              <a:off x="192" y="2502"/>
              <a:ext cx="144" cy="960"/>
            </a:xfrm>
            <a:prstGeom prst="leftBrace">
              <a:avLst>
                <a:gd name="adj1" fmla="val 55556"/>
                <a:gd name="adj2" fmla="val 50000"/>
              </a:avLst>
            </a:prstGeom>
            <a:noFill/>
            <a:ln w="9525">
              <a:solidFill>
                <a:schemeClr val="tx1"/>
              </a:solidFill>
              <a:miter lim="800000"/>
              <a:headEnd/>
              <a:tailEnd/>
            </a:ln>
          </p:spPr>
          <p:txBody>
            <a:bodyPr wrap="none"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sp>
          <p:nvSpPr>
            <p:cNvPr id="57" name="Text Box 47"/>
            <p:cNvSpPr txBox="1">
              <a:spLocks noChangeArrowheads="1"/>
            </p:cNvSpPr>
            <p:nvPr/>
          </p:nvSpPr>
          <p:spPr bwMode="auto">
            <a:xfrm>
              <a:off x="278" y="3725"/>
              <a:ext cx="964" cy="288"/>
            </a:xfrm>
            <a:prstGeom prst="rect">
              <a:avLst/>
            </a:prstGeom>
            <a:solidFill>
              <a:schemeClr val="accent1">
                <a:lumMod val="60000"/>
                <a:lumOff val="40000"/>
              </a:schemeClr>
            </a:solidFill>
            <a:ln w="9525">
              <a:noFill/>
              <a:miter lim="800000"/>
              <a:headEnd/>
              <a:tailEnd/>
            </a:ln>
          </p:spPr>
          <p:txBody>
            <a:bodyPr wrap="none">
              <a:spAutoFit/>
            </a:bodyPr>
            <a:lstStyle/>
            <a:p>
              <a:pPr fontAlgn="base">
                <a:spcBef>
                  <a:spcPct val="0"/>
                </a:spcBef>
                <a:spcAft>
                  <a:spcPct val="0"/>
                </a:spcAft>
                <a:defRPr/>
              </a:pPr>
              <a:r>
                <a:rPr lang="en-US" sz="2400" i="1">
                  <a:solidFill>
                    <a:prstClr val="black"/>
                  </a:solidFill>
                  <a:latin typeface="Tahoma" charset="0"/>
                  <a:ea typeface="Arial Unicode MS" charset="0"/>
                  <a:cs typeface="Arial Unicode MS" charset="0"/>
                </a:rPr>
                <a:t>Dictionary</a:t>
              </a:r>
            </a:p>
          </p:txBody>
        </p:sp>
        <p:cxnSp>
          <p:nvCxnSpPr>
            <p:cNvPr id="58" name="AutoShape 48"/>
            <p:cNvCxnSpPr>
              <a:cxnSpLocks noChangeShapeType="1"/>
              <a:stCxn id="57" idx="1"/>
              <a:endCxn id="56" idx="1"/>
            </p:cNvCxnSpPr>
            <p:nvPr/>
          </p:nvCxnSpPr>
          <p:spPr bwMode="auto">
            <a:xfrm rot="10800000">
              <a:off x="192" y="2982"/>
              <a:ext cx="86" cy="889"/>
            </a:xfrm>
            <a:prstGeom prst="curvedConnector3">
              <a:avLst>
                <a:gd name="adj1" fmla="val 267440"/>
              </a:avLst>
            </a:prstGeom>
            <a:noFill/>
            <a:ln w="9525">
              <a:solidFill>
                <a:schemeClr val="tx1"/>
              </a:solidFill>
              <a:miter lim="800000"/>
              <a:headEnd/>
              <a:tailEnd type="triangle" w="med" len="med"/>
            </a:ln>
          </p:spPr>
        </p:cxnSp>
      </p:grpSp>
      <p:grpSp>
        <p:nvGrpSpPr>
          <p:cNvPr id="3" name="Group 53"/>
          <p:cNvGrpSpPr>
            <a:grpSpLocks/>
          </p:cNvGrpSpPr>
          <p:nvPr/>
        </p:nvGrpSpPr>
        <p:grpSpPr bwMode="auto">
          <a:xfrm>
            <a:off x="3733800" y="4764087"/>
            <a:ext cx="5334000" cy="803275"/>
            <a:chOff x="2352" y="3600"/>
            <a:chExt cx="3360" cy="506"/>
          </a:xfrm>
        </p:grpSpPr>
        <p:sp>
          <p:nvSpPr>
            <p:cNvPr id="60" name="AutoShape 51"/>
            <p:cNvSpPr>
              <a:spLocks/>
            </p:cNvSpPr>
            <p:nvPr/>
          </p:nvSpPr>
          <p:spPr bwMode="auto">
            <a:xfrm rot="-5400000">
              <a:off x="3924" y="2028"/>
              <a:ext cx="216" cy="3360"/>
            </a:xfrm>
            <a:prstGeom prst="leftBrace">
              <a:avLst>
                <a:gd name="adj1" fmla="val 129630"/>
                <a:gd name="adj2" fmla="val 50000"/>
              </a:avLst>
            </a:prstGeom>
            <a:noFill/>
            <a:ln w="9525">
              <a:solidFill>
                <a:schemeClr val="tx1"/>
              </a:solidFill>
              <a:miter lim="800000"/>
              <a:headEnd/>
              <a:tailEnd/>
            </a:ln>
          </p:spPr>
          <p:txBody>
            <a:bodyPr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sp>
          <p:nvSpPr>
            <p:cNvPr id="61" name="Text Box 52"/>
            <p:cNvSpPr txBox="1">
              <a:spLocks noChangeArrowheads="1"/>
            </p:cNvSpPr>
            <p:nvPr/>
          </p:nvSpPr>
          <p:spPr bwMode="auto">
            <a:xfrm>
              <a:off x="3600" y="3815"/>
              <a:ext cx="880" cy="291"/>
            </a:xfrm>
            <a:prstGeom prst="rect">
              <a:avLst/>
            </a:prstGeom>
            <a:solidFill>
              <a:srgbClr val="83ADC1"/>
            </a:solidFill>
            <a:ln w="9525">
              <a:noFill/>
              <a:miter lim="800000"/>
              <a:headEnd/>
              <a:tailEnd/>
            </a:ln>
          </p:spPr>
          <p:txBody>
            <a:bodyPr wrap="none">
              <a:spAutoFit/>
            </a:bodyPr>
            <a:lstStyle/>
            <a:p>
              <a:pPr fontAlgn="base">
                <a:spcBef>
                  <a:spcPct val="0"/>
                </a:spcBef>
                <a:spcAft>
                  <a:spcPct val="0"/>
                </a:spcAft>
              </a:pPr>
              <a:r>
                <a:rPr lang="en-US" sz="2400" i="1">
                  <a:solidFill>
                    <a:prstClr val="black"/>
                  </a:solidFill>
                  <a:latin typeface="Tahoma" charset="0"/>
                  <a:cs typeface="Arial Unicode MS" charset="0"/>
                </a:rPr>
                <a:t>Postings</a:t>
              </a:r>
            </a:p>
          </p:txBody>
        </p:sp>
      </p:grpSp>
      <p:sp>
        <p:nvSpPr>
          <p:cNvPr id="63" name="Text Box 4"/>
          <p:cNvSpPr txBox="1">
            <a:spLocks noChangeArrowheads="1"/>
          </p:cNvSpPr>
          <p:nvPr/>
        </p:nvSpPr>
        <p:spPr bwMode="auto">
          <a:xfrm>
            <a:off x="831850" y="3154362"/>
            <a:ext cx="1377950" cy="461963"/>
          </a:xfrm>
          <a:prstGeom prst="rect">
            <a:avLst/>
          </a:prstGeom>
          <a:noFill/>
          <a:ln w="9525">
            <a:solidFill>
              <a:schemeClr val="tx1"/>
            </a:solidFill>
            <a:miter lim="800000"/>
            <a:headEnd/>
            <a:tailEnd/>
          </a:ln>
        </p:spPr>
        <p:txBody>
          <a:bodyPr wrap="square">
            <a:spAutoFit/>
          </a:bodyPr>
          <a:lstStyle/>
          <a:p>
            <a:pPr fontAlgn="base">
              <a:spcBef>
                <a:spcPct val="0"/>
              </a:spcBef>
              <a:spcAft>
                <a:spcPct val="0"/>
              </a:spcAft>
              <a:defRPr/>
            </a:pPr>
            <a:r>
              <a:rPr lang="en-US" sz="2400" b="1" i="1" dirty="0">
                <a:solidFill>
                  <a:prstClr val="black"/>
                </a:solidFill>
                <a:ea typeface="Arial Unicode MS" charset="0"/>
                <a:cs typeface="Arial Unicode MS" charset="0"/>
              </a:rPr>
              <a:t>Brutus</a:t>
            </a:r>
          </a:p>
        </p:txBody>
      </p:sp>
      <p:sp>
        <p:nvSpPr>
          <p:cNvPr id="64" name="Text Box 5"/>
          <p:cNvSpPr txBox="1">
            <a:spLocks noChangeArrowheads="1"/>
          </p:cNvSpPr>
          <p:nvPr/>
        </p:nvSpPr>
        <p:spPr bwMode="auto">
          <a:xfrm>
            <a:off x="831850" y="4211637"/>
            <a:ext cx="1682750" cy="466725"/>
          </a:xfrm>
          <a:prstGeom prst="rect">
            <a:avLst/>
          </a:prstGeom>
          <a:noFill/>
          <a:ln w="9525">
            <a:solidFill>
              <a:schemeClr val="tx1"/>
            </a:solidFill>
            <a:miter lim="800000"/>
            <a:headEnd/>
            <a:tailEnd/>
          </a:ln>
        </p:spPr>
        <p:txBody>
          <a:bodyPr wrap="square">
            <a:spAutoFit/>
          </a:bodyPr>
          <a:lstStyle/>
          <a:p>
            <a:pPr fontAlgn="base">
              <a:spcBef>
                <a:spcPct val="0"/>
              </a:spcBef>
              <a:spcAft>
                <a:spcPct val="0"/>
              </a:spcAft>
              <a:defRPr/>
            </a:pPr>
            <a:r>
              <a:rPr lang="en-US" sz="2400" b="1" i="1" dirty="0">
                <a:solidFill>
                  <a:prstClr val="black"/>
                </a:solidFill>
                <a:ea typeface="Arial Unicode MS" charset="0"/>
                <a:cs typeface="Arial Unicode MS" charset="0"/>
              </a:rPr>
              <a:t>Calpurnia</a:t>
            </a:r>
          </a:p>
        </p:txBody>
      </p:sp>
      <p:sp>
        <p:nvSpPr>
          <p:cNvPr id="65" name="Text Box 6"/>
          <p:cNvSpPr txBox="1">
            <a:spLocks noChangeArrowheads="1"/>
          </p:cNvSpPr>
          <p:nvPr/>
        </p:nvSpPr>
        <p:spPr bwMode="auto">
          <a:xfrm>
            <a:off x="831850" y="3687762"/>
            <a:ext cx="1377950" cy="466725"/>
          </a:xfrm>
          <a:prstGeom prst="rect">
            <a:avLst/>
          </a:prstGeom>
          <a:noFill/>
          <a:ln w="9525">
            <a:solidFill>
              <a:schemeClr val="tx1"/>
            </a:solidFill>
            <a:miter lim="800000"/>
            <a:headEnd/>
            <a:tailEnd/>
          </a:ln>
        </p:spPr>
        <p:txBody>
          <a:bodyPr wrap="square">
            <a:spAutoFit/>
          </a:bodyPr>
          <a:lstStyle/>
          <a:p>
            <a:pPr fontAlgn="base">
              <a:spcBef>
                <a:spcPct val="0"/>
              </a:spcBef>
              <a:spcAft>
                <a:spcPct val="0"/>
              </a:spcAft>
              <a:defRPr/>
            </a:pPr>
            <a:r>
              <a:rPr lang="en-US" sz="2400" b="1" i="1" dirty="0">
                <a:solidFill>
                  <a:prstClr val="black"/>
                </a:solidFill>
                <a:ea typeface="Arial Unicode MS" charset="0"/>
                <a:cs typeface="Arial Unicode MS" charset="0"/>
              </a:rPr>
              <a:t>Caesar</a:t>
            </a:r>
          </a:p>
        </p:txBody>
      </p:sp>
      <p:sp>
        <p:nvSpPr>
          <p:cNvPr id="66" name="AutoShape 7"/>
          <p:cNvSpPr>
            <a:spLocks noChangeArrowheads="1"/>
          </p:cNvSpPr>
          <p:nvPr/>
        </p:nvSpPr>
        <p:spPr bwMode="auto">
          <a:xfrm>
            <a:off x="2508250" y="3230562"/>
            <a:ext cx="1143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9525">
            <a:solidFill>
              <a:schemeClr val="tx1"/>
            </a:solidFill>
            <a:miter lim="800000"/>
            <a:headEnd/>
            <a:tailEnd/>
          </a:ln>
        </p:spPr>
        <p:txBody>
          <a:bodyPr wrap="none"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sp>
        <p:nvSpPr>
          <p:cNvPr id="67" name="AutoShape 8"/>
          <p:cNvSpPr>
            <a:spLocks noChangeArrowheads="1"/>
          </p:cNvSpPr>
          <p:nvPr/>
        </p:nvSpPr>
        <p:spPr bwMode="auto">
          <a:xfrm>
            <a:off x="2508250" y="3763962"/>
            <a:ext cx="1143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9525">
            <a:solidFill>
              <a:schemeClr val="tx1"/>
            </a:solidFill>
            <a:miter lim="800000"/>
            <a:headEnd/>
            <a:tailEnd/>
          </a:ln>
        </p:spPr>
        <p:txBody>
          <a:bodyPr wrap="none"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grpSp>
        <p:nvGrpSpPr>
          <p:cNvPr id="4" name="Group 26"/>
          <p:cNvGrpSpPr>
            <a:grpSpLocks/>
          </p:cNvGrpSpPr>
          <p:nvPr/>
        </p:nvGrpSpPr>
        <p:grpSpPr bwMode="auto">
          <a:xfrm>
            <a:off x="3727450" y="4297362"/>
            <a:ext cx="4876800" cy="304800"/>
            <a:chOff x="2064" y="2448"/>
            <a:chExt cx="3072" cy="192"/>
          </a:xfrm>
        </p:grpSpPr>
        <p:sp>
          <p:nvSpPr>
            <p:cNvPr id="69" name="Rectangle 27"/>
            <p:cNvSpPr>
              <a:spLocks noChangeArrowheads="1"/>
            </p:cNvSpPr>
            <p:nvPr/>
          </p:nvSpPr>
          <p:spPr bwMode="auto">
            <a:xfrm>
              <a:off x="2064" y="2448"/>
              <a:ext cx="3072" cy="192"/>
            </a:xfrm>
            <a:prstGeom prst="rect">
              <a:avLst/>
            </a:prstGeom>
            <a:noFill/>
            <a:ln w="25400">
              <a:solidFill>
                <a:schemeClr val="tx1"/>
              </a:solidFill>
              <a:miter lim="800000"/>
              <a:headEnd/>
              <a:tailEnd/>
            </a:ln>
          </p:spPr>
          <p:txBody>
            <a:bodyPr wrap="none"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sp>
          <p:nvSpPr>
            <p:cNvPr id="70" name="Rectangle 28"/>
            <p:cNvSpPr>
              <a:spLocks noChangeArrowheads="1"/>
            </p:cNvSpPr>
            <p:nvPr/>
          </p:nvSpPr>
          <p:spPr bwMode="auto">
            <a:xfrm>
              <a:off x="2448" y="2448"/>
              <a:ext cx="2304" cy="192"/>
            </a:xfrm>
            <a:prstGeom prst="rect">
              <a:avLst/>
            </a:prstGeom>
            <a:noFill/>
            <a:ln w="9525">
              <a:solidFill>
                <a:schemeClr val="tx1"/>
              </a:solidFill>
              <a:miter lim="800000"/>
              <a:headEnd/>
              <a:tailEnd/>
            </a:ln>
          </p:spPr>
          <p:txBody>
            <a:bodyPr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sp>
          <p:nvSpPr>
            <p:cNvPr id="71" name="Rectangle 29"/>
            <p:cNvSpPr>
              <a:spLocks noChangeArrowheads="1"/>
            </p:cNvSpPr>
            <p:nvPr/>
          </p:nvSpPr>
          <p:spPr bwMode="auto">
            <a:xfrm>
              <a:off x="2832" y="2448"/>
              <a:ext cx="1536" cy="192"/>
            </a:xfrm>
            <a:prstGeom prst="rect">
              <a:avLst/>
            </a:prstGeom>
            <a:noFill/>
            <a:ln w="9525">
              <a:solidFill>
                <a:schemeClr val="tx1"/>
              </a:solidFill>
              <a:miter lim="800000"/>
              <a:headEnd/>
              <a:tailEnd/>
            </a:ln>
          </p:spPr>
          <p:txBody>
            <a:bodyPr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sp>
          <p:nvSpPr>
            <p:cNvPr id="72" name="Rectangle 30"/>
            <p:cNvSpPr>
              <a:spLocks noChangeArrowheads="1"/>
            </p:cNvSpPr>
            <p:nvPr/>
          </p:nvSpPr>
          <p:spPr bwMode="auto">
            <a:xfrm>
              <a:off x="3216" y="2448"/>
              <a:ext cx="768" cy="192"/>
            </a:xfrm>
            <a:prstGeom prst="rect">
              <a:avLst/>
            </a:prstGeom>
            <a:noFill/>
            <a:ln w="9525">
              <a:solidFill>
                <a:schemeClr val="tx1"/>
              </a:solidFill>
              <a:miter lim="800000"/>
              <a:headEnd/>
              <a:tailEnd/>
            </a:ln>
          </p:spPr>
          <p:txBody>
            <a:bodyPr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sp>
          <p:nvSpPr>
            <p:cNvPr id="73" name="Line 31"/>
            <p:cNvSpPr>
              <a:spLocks noChangeShapeType="1"/>
            </p:cNvSpPr>
            <p:nvPr/>
          </p:nvSpPr>
          <p:spPr bwMode="auto">
            <a:xfrm>
              <a:off x="3600" y="2448"/>
              <a:ext cx="0" cy="192"/>
            </a:xfrm>
            <a:prstGeom prst="line">
              <a:avLst/>
            </a:prstGeom>
            <a:noFill/>
            <a:ln w="9525">
              <a:solidFill>
                <a:schemeClr val="tx1"/>
              </a:solidFill>
              <a:miter lim="800000"/>
              <a:headEnd/>
              <a:tailEnd/>
            </a:ln>
          </p:spPr>
          <p:txBody>
            <a:bodyPr wrap="none">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grpSp>
      <p:grpSp>
        <p:nvGrpSpPr>
          <p:cNvPr id="5" name="Group 51"/>
          <p:cNvGrpSpPr>
            <a:grpSpLocks/>
          </p:cNvGrpSpPr>
          <p:nvPr/>
        </p:nvGrpSpPr>
        <p:grpSpPr bwMode="auto">
          <a:xfrm>
            <a:off x="3727450" y="3687762"/>
            <a:ext cx="4959350" cy="461963"/>
            <a:chOff x="2064" y="2688"/>
            <a:chExt cx="3124" cy="291"/>
          </a:xfrm>
        </p:grpSpPr>
        <p:grpSp>
          <p:nvGrpSpPr>
            <p:cNvPr id="6" name="Group 20"/>
            <p:cNvGrpSpPr>
              <a:grpSpLocks/>
            </p:cNvGrpSpPr>
            <p:nvPr/>
          </p:nvGrpSpPr>
          <p:grpSpPr bwMode="auto">
            <a:xfrm>
              <a:off x="2064" y="2736"/>
              <a:ext cx="3072" cy="192"/>
              <a:chOff x="2064" y="2448"/>
              <a:chExt cx="3072" cy="192"/>
            </a:xfrm>
          </p:grpSpPr>
          <p:sp>
            <p:nvSpPr>
              <p:cNvPr id="84" name="Rectangle 21"/>
              <p:cNvSpPr>
                <a:spLocks noChangeArrowheads="1"/>
              </p:cNvSpPr>
              <p:nvPr/>
            </p:nvSpPr>
            <p:spPr bwMode="auto">
              <a:xfrm>
                <a:off x="2064" y="2448"/>
                <a:ext cx="3072" cy="192"/>
              </a:xfrm>
              <a:prstGeom prst="rect">
                <a:avLst/>
              </a:prstGeom>
              <a:noFill/>
              <a:ln w="25400">
                <a:solidFill>
                  <a:schemeClr val="tx1"/>
                </a:solidFill>
                <a:miter lim="800000"/>
                <a:headEnd/>
                <a:tailEnd/>
              </a:ln>
            </p:spPr>
            <p:txBody>
              <a:bodyPr wrap="none"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sp>
            <p:nvSpPr>
              <p:cNvPr id="85" name="Rectangle 22"/>
              <p:cNvSpPr>
                <a:spLocks noChangeArrowheads="1"/>
              </p:cNvSpPr>
              <p:nvPr/>
            </p:nvSpPr>
            <p:spPr bwMode="auto">
              <a:xfrm>
                <a:off x="2448" y="2448"/>
                <a:ext cx="2304" cy="192"/>
              </a:xfrm>
              <a:prstGeom prst="rect">
                <a:avLst/>
              </a:prstGeom>
              <a:noFill/>
              <a:ln w="9525">
                <a:solidFill>
                  <a:schemeClr val="tx1"/>
                </a:solidFill>
                <a:miter lim="800000"/>
                <a:headEnd/>
                <a:tailEnd/>
              </a:ln>
            </p:spPr>
            <p:txBody>
              <a:bodyPr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sp>
            <p:nvSpPr>
              <p:cNvPr id="86" name="Rectangle 23"/>
              <p:cNvSpPr>
                <a:spLocks noChangeArrowheads="1"/>
              </p:cNvSpPr>
              <p:nvPr/>
            </p:nvSpPr>
            <p:spPr bwMode="auto">
              <a:xfrm>
                <a:off x="2832" y="2448"/>
                <a:ext cx="1536" cy="192"/>
              </a:xfrm>
              <a:prstGeom prst="rect">
                <a:avLst/>
              </a:prstGeom>
              <a:noFill/>
              <a:ln w="9525">
                <a:solidFill>
                  <a:schemeClr val="tx1"/>
                </a:solidFill>
                <a:miter lim="800000"/>
                <a:headEnd/>
                <a:tailEnd/>
              </a:ln>
            </p:spPr>
            <p:txBody>
              <a:bodyPr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sp>
            <p:nvSpPr>
              <p:cNvPr id="87" name="Rectangle 24"/>
              <p:cNvSpPr>
                <a:spLocks noChangeArrowheads="1"/>
              </p:cNvSpPr>
              <p:nvPr/>
            </p:nvSpPr>
            <p:spPr bwMode="auto">
              <a:xfrm>
                <a:off x="3216" y="2448"/>
                <a:ext cx="768" cy="192"/>
              </a:xfrm>
              <a:prstGeom prst="rect">
                <a:avLst/>
              </a:prstGeom>
              <a:noFill/>
              <a:ln w="9525">
                <a:solidFill>
                  <a:schemeClr val="tx1"/>
                </a:solidFill>
                <a:miter lim="800000"/>
                <a:headEnd/>
                <a:tailEnd/>
              </a:ln>
            </p:spPr>
            <p:txBody>
              <a:bodyPr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sp>
            <p:nvSpPr>
              <p:cNvPr id="88" name="Line 25"/>
              <p:cNvSpPr>
                <a:spLocks noChangeShapeType="1"/>
              </p:cNvSpPr>
              <p:nvPr/>
            </p:nvSpPr>
            <p:spPr bwMode="auto">
              <a:xfrm>
                <a:off x="3600" y="2448"/>
                <a:ext cx="0" cy="192"/>
              </a:xfrm>
              <a:prstGeom prst="line">
                <a:avLst/>
              </a:prstGeom>
              <a:noFill/>
              <a:ln w="9525">
                <a:solidFill>
                  <a:schemeClr val="tx1"/>
                </a:solidFill>
                <a:miter lim="800000"/>
                <a:headEnd/>
                <a:tailEnd/>
              </a:ln>
            </p:spPr>
            <p:txBody>
              <a:bodyPr wrap="none">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grpSp>
        <p:sp>
          <p:nvSpPr>
            <p:cNvPr id="76" name="Text Box 32"/>
            <p:cNvSpPr txBox="1">
              <a:spLocks noChangeArrowheads="1"/>
            </p:cNvSpPr>
            <p:nvPr/>
          </p:nvSpPr>
          <p:spPr bwMode="auto">
            <a:xfrm>
              <a:off x="2150" y="2688"/>
              <a:ext cx="22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1</a:t>
              </a:r>
            </a:p>
          </p:txBody>
        </p:sp>
        <p:sp>
          <p:nvSpPr>
            <p:cNvPr id="77" name="Text Box 33"/>
            <p:cNvSpPr txBox="1">
              <a:spLocks noChangeArrowheads="1"/>
            </p:cNvSpPr>
            <p:nvPr/>
          </p:nvSpPr>
          <p:spPr bwMode="auto">
            <a:xfrm>
              <a:off x="2582" y="2688"/>
              <a:ext cx="22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2</a:t>
              </a:r>
            </a:p>
          </p:txBody>
        </p:sp>
        <p:sp>
          <p:nvSpPr>
            <p:cNvPr id="78" name="Text Box 34"/>
            <p:cNvSpPr txBox="1">
              <a:spLocks noChangeArrowheads="1"/>
            </p:cNvSpPr>
            <p:nvPr/>
          </p:nvSpPr>
          <p:spPr bwMode="auto">
            <a:xfrm>
              <a:off x="2945" y="2688"/>
              <a:ext cx="239"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4</a:t>
              </a:r>
            </a:p>
          </p:txBody>
        </p:sp>
        <p:sp>
          <p:nvSpPr>
            <p:cNvPr id="79" name="Text Box 35"/>
            <p:cNvSpPr txBox="1">
              <a:spLocks noChangeArrowheads="1"/>
            </p:cNvSpPr>
            <p:nvPr/>
          </p:nvSpPr>
          <p:spPr bwMode="auto">
            <a:xfrm>
              <a:off x="3312" y="2688"/>
              <a:ext cx="22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5</a:t>
              </a:r>
            </a:p>
          </p:txBody>
        </p:sp>
        <p:sp>
          <p:nvSpPr>
            <p:cNvPr id="80" name="Text Box 36"/>
            <p:cNvSpPr txBox="1">
              <a:spLocks noChangeArrowheads="1"/>
            </p:cNvSpPr>
            <p:nvPr/>
          </p:nvSpPr>
          <p:spPr bwMode="auto">
            <a:xfrm>
              <a:off x="3665" y="2688"/>
              <a:ext cx="239"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6</a:t>
              </a:r>
            </a:p>
          </p:txBody>
        </p:sp>
        <p:sp>
          <p:nvSpPr>
            <p:cNvPr id="81" name="Text Box 37"/>
            <p:cNvSpPr txBox="1">
              <a:spLocks noChangeArrowheads="1"/>
            </p:cNvSpPr>
            <p:nvPr/>
          </p:nvSpPr>
          <p:spPr bwMode="auto">
            <a:xfrm>
              <a:off x="4049" y="2688"/>
              <a:ext cx="362"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16</a:t>
              </a:r>
            </a:p>
          </p:txBody>
        </p:sp>
        <p:sp>
          <p:nvSpPr>
            <p:cNvPr id="82" name="Text Box 38"/>
            <p:cNvSpPr txBox="1">
              <a:spLocks noChangeArrowheads="1"/>
            </p:cNvSpPr>
            <p:nvPr/>
          </p:nvSpPr>
          <p:spPr bwMode="auto">
            <a:xfrm>
              <a:off x="4416" y="2688"/>
              <a:ext cx="362"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57</a:t>
              </a:r>
            </a:p>
          </p:txBody>
        </p:sp>
        <p:sp>
          <p:nvSpPr>
            <p:cNvPr id="83" name="Text Box 39"/>
            <p:cNvSpPr txBox="1">
              <a:spLocks noChangeArrowheads="1"/>
            </p:cNvSpPr>
            <p:nvPr/>
          </p:nvSpPr>
          <p:spPr bwMode="auto">
            <a:xfrm>
              <a:off x="4704" y="2688"/>
              <a:ext cx="484"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132</a:t>
              </a:r>
            </a:p>
          </p:txBody>
        </p:sp>
      </p:grpSp>
      <p:grpSp>
        <p:nvGrpSpPr>
          <p:cNvPr id="7" name="Group 52"/>
          <p:cNvGrpSpPr>
            <a:grpSpLocks/>
          </p:cNvGrpSpPr>
          <p:nvPr/>
        </p:nvGrpSpPr>
        <p:grpSpPr bwMode="auto">
          <a:xfrm>
            <a:off x="3727450" y="3154362"/>
            <a:ext cx="4876800" cy="461963"/>
            <a:chOff x="2064" y="2400"/>
            <a:chExt cx="3072" cy="291"/>
          </a:xfrm>
        </p:grpSpPr>
        <p:grpSp>
          <p:nvGrpSpPr>
            <p:cNvPr id="8" name="Group 19"/>
            <p:cNvGrpSpPr>
              <a:grpSpLocks/>
            </p:cNvGrpSpPr>
            <p:nvPr/>
          </p:nvGrpSpPr>
          <p:grpSpPr bwMode="auto">
            <a:xfrm>
              <a:off x="2064" y="2448"/>
              <a:ext cx="3072" cy="192"/>
              <a:chOff x="2064" y="2448"/>
              <a:chExt cx="3072" cy="192"/>
            </a:xfrm>
          </p:grpSpPr>
          <p:sp>
            <p:nvSpPr>
              <p:cNvPr id="99" name="Rectangle 11"/>
              <p:cNvSpPr>
                <a:spLocks noChangeArrowheads="1"/>
              </p:cNvSpPr>
              <p:nvPr/>
            </p:nvSpPr>
            <p:spPr bwMode="auto">
              <a:xfrm>
                <a:off x="2064" y="2448"/>
                <a:ext cx="3072" cy="192"/>
              </a:xfrm>
              <a:prstGeom prst="rect">
                <a:avLst/>
              </a:prstGeom>
              <a:noFill/>
              <a:ln w="25400">
                <a:solidFill>
                  <a:schemeClr val="tx1"/>
                </a:solidFill>
                <a:miter lim="800000"/>
                <a:headEnd/>
                <a:tailEnd/>
              </a:ln>
            </p:spPr>
            <p:txBody>
              <a:bodyPr wrap="none"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sp>
            <p:nvSpPr>
              <p:cNvPr id="100" name="Rectangle 13"/>
              <p:cNvSpPr>
                <a:spLocks noChangeArrowheads="1"/>
              </p:cNvSpPr>
              <p:nvPr/>
            </p:nvSpPr>
            <p:spPr bwMode="auto">
              <a:xfrm>
                <a:off x="2448" y="2448"/>
                <a:ext cx="2304" cy="192"/>
              </a:xfrm>
              <a:prstGeom prst="rect">
                <a:avLst/>
              </a:prstGeom>
              <a:noFill/>
              <a:ln w="9525">
                <a:solidFill>
                  <a:schemeClr val="tx1"/>
                </a:solidFill>
                <a:miter lim="800000"/>
                <a:headEnd/>
                <a:tailEnd/>
              </a:ln>
            </p:spPr>
            <p:txBody>
              <a:bodyPr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sp>
            <p:nvSpPr>
              <p:cNvPr id="101" name="Rectangle 15"/>
              <p:cNvSpPr>
                <a:spLocks noChangeArrowheads="1"/>
              </p:cNvSpPr>
              <p:nvPr/>
            </p:nvSpPr>
            <p:spPr bwMode="auto">
              <a:xfrm>
                <a:off x="2832" y="2448"/>
                <a:ext cx="1536" cy="192"/>
              </a:xfrm>
              <a:prstGeom prst="rect">
                <a:avLst/>
              </a:prstGeom>
              <a:noFill/>
              <a:ln w="9525">
                <a:solidFill>
                  <a:schemeClr val="tx1"/>
                </a:solidFill>
                <a:miter lim="800000"/>
                <a:headEnd/>
                <a:tailEnd/>
              </a:ln>
            </p:spPr>
            <p:txBody>
              <a:bodyPr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sp>
            <p:nvSpPr>
              <p:cNvPr id="102" name="Rectangle 16"/>
              <p:cNvSpPr>
                <a:spLocks noChangeArrowheads="1"/>
              </p:cNvSpPr>
              <p:nvPr/>
            </p:nvSpPr>
            <p:spPr bwMode="auto">
              <a:xfrm>
                <a:off x="3216" y="2448"/>
                <a:ext cx="768" cy="192"/>
              </a:xfrm>
              <a:prstGeom prst="rect">
                <a:avLst/>
              </a:prstGeom>
              <a:noFill/>
              <a:ln w="9525">
                <a:solidFill>
                  <a:schemeClr val="tx1"/>
                </a:solidFill>
                <a:miter lim="800000"/>
                <a:headEnd/>
                <a:tailEnd/>
              </a:ln>
            </p:spPr>
            <p:txBody>
              <a:bodyPr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sp>
            <p:nvSpPr>
              <p:cNvPr id="103" name="Line 18"/>
              <p:cNvSpPr>
                <a:spLocks noChangeShapeType="1"/>
              </p:cNvSpPr>
              <p:nvPr/>
            </p:nvSpPr>
            <p:spPr bwMode="auto">
              <a:xfrm>
                <a:off x="3600" y="2448"/>
                <a:ext cx="0" cy="192"/>
              </a:xfrm>
              <a:prstGeom prst="line">
                <a:avLst/>
              </a:prstGeom>
              <a:noFill/>
              <a:ln w="9525">
                <a:solidFill>
                  <a:schemeClr val="tx1"/>
                </a:solidFill>
                <a:miter lim="800000"/>
                <a:headEnd/>
                <a:tailEnd/>
              </a:ln>
            </p:spPr>
            <p:txBody>
              <a:bodyPr wrap="none">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grpSp>
        <p:sp>
          <p:nvSpPr>
            <p:cNvPr id="91" name="Text Box 40"/>
            <p:cNvSpPr txBox="1">
              <a:spLocks noChangeArrowheads="1"/>
            </p:cNvSpPr>
            <p:nvPr/>
          </p:nvSpPr>
          <p:spPr bwMode="auto">
            <a:xfrm>
              <a:off x="2160" y="2400"/>
              <a:ext cx="239"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1</a:t>
              </a:r>
            </a:p>
          </p:txBody>
        </p:sp>
        <p:sp>
          <p:nvSpPr>
            <p:cNvPr id="92" name="Text Box 41"/>
            <p:cNvSpPr txBox="1">
              <a:spLocks noChangeArrowheads="1"/>
            </p:cNvSpPr>
            <p:nvPr/>
          </p:nvSpPr>
          <p:spPr bwMode="auto">
            <a:xfrm>
              <a:off x="2513" y="2400"/>
              <a:ext cx="239"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2</a:t>
              </a:r>
            </a:p>
          </p:txBody>
        </p:sp>
        <p:sp>
          <p:nvSpPr>
            <p:cNvPr id="93" name="Text Box 42"/>
            <p:cNvSpPr txBox="1">
              <a:spLocks noChangeArrowheads="1"/>
            </p:cNvSpPr>
            <p:nvPr/>
          </p:nvSpPr>
          <p:spPr bwMode="auto">
            <a:xfrm>
              <a:off x="2928" y="2400"/>
              <a:ext cx="239"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4</a:t>
              </a:r>
            </a:p>
          </p:txBody>
        </p:sp>
        <p:sp>
          <p:nvSpPr>
            <p:cNvPr id="94" name="Text Box 43"/>
            <p:cNvSpPr txBox="1">
              <a:spLocks noChangeArrowheads="1"/>
            </p:cNvSpPr>
            <p:nvPr/>
          </p:nvSpPr>
          <p:spPr bwMode="auto">
            <a:xfrm>
              <a:off x="3264" y="2400"/>
              <a:ext cx="362"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11</a:t>
              </a:r>
            </a:p>
          </p:txBody>
        </p:sp>
        <p:sp>
          <p:nvSpPr>
            <p:cNvPr id="95" name="Text Box 44"/>
            <p:cNvSpPr txBox="1">
              <a:spLocks noChangeArrowheads="1"/>
            </p:cNvSpPr>
            <p:nvPr/>
          </p:nvSpPr>
          <p:spPr bwMode="auto">
            <a:xfrm>
              <a:off x="3665" y="2400"/>
              <a:ext cx="362"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31</a:t>
              </a:r>
            </a:p>
          </p:txBody>
        </p:sp>
        <p:sp>
          <p:nvSpPr>
            <p:cNvPr id="96" name="Text Box 45"/>
            <p:cNvSpPr txBox="1">
              <a:spLocks noChangeArrowheads="1"/>
            </p:cNvSpPr>
            <p:nvPr/>
          </p:nvSpPr>
          <p:spPr bwMode="auto">
            <a:xfrm>
              <a:off x="4049" y="2400"/>
              <a:ext cx="362"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45</a:t>
              </a:r>
            </a:p>
          </p:txBody>
        </p:sp>
        <p:sp>
          <p:nvSpPr>
            <p:cNvPr id="97" name="Text Box 46"/>
            <p:cNvSpPr txBox="1">
              <a:spLocks noChangeArrowheads="1"/>
            </p:cNvSpPr>
            <p:nvPr/>
          </p:nvSpPr>
          <p:spPr bwMode="auto">
            <a:xfrm>
              <a:off x="4320" y="2400"/>
              <a:ext cx="484"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173</a:t>
              </a:r>
            </a:p>
          </p:txBody>
        </p:sp>
        <p:sp>
          <p:nvSpPr>
            <p:cNvPr id="98" name="Text Box 47"/>
            <p:cNvSpPr txBox="1">
              <a:spLocks noChangeArrowheads="1"/>
            </p:cNvSpPr>
            <p:nvPr/>
          </p:nvSpPr>
          <p:spPr bwMode="auto">
            <a:xfrm>
              <a:off x="4747" y="2400"/>
              <a:ext cx="116" cy="288"/>
            </a:xfrm>
            <a:prstGeom prst="rect">
              <a:avLst/>
            </a:prstGeom>
            <a:noFill/>
            <a:ln w="9525">
              <a:noFill/>
              <a:miter lim="800000"/>
              <a:headEnd/>
              <a:tailEnd/>
            </a:ln>
          </p:spPr>
          <p:txBody>
            <a:bodyPr wrap="none">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grpSp>
      <p:sp>
        <p:nvSpPr>
          <p:cNvPr id="104" name="Text Box 48"/>
          <p:cNvSpPr txBox="1">
            <a:spLocks noChangeArrowheads="1"/>
          </p:cNvSpPr>
          <p:nvPr/>
        </p:nvSpPr>
        <p:spPr bwMode="auto">
          <a:xfrm>
            <a:off x="3727450" y="4221162"/>
            <a:ext cx="379413"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2</a:t>
            </a:r>
          </a:p>
        </p:txBody>
      </p:sp>
      <p:sp>
        <p:nvSpPr>
          <p:cNvPr id="105" name="AutoShape 49"/>
          <p:cNvSpPr>
            <a:spLocks noChangeArrowheads="1"/>
          </p:cNvSpPr>
          <p:nvPr/>
        </p:nvSpPr>
        <p:spPr bwMode="auto">
          <a:xfrm>
            <a:off x="2508250" y="4297362"/>
            <a:ext cx="1143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9525">
            <a:solidFill>
              <a:schemeClr val="tx1"/>
            </a:solidFill>
            <a:miter lim="800000"/>
            <a:headEnd/>
            <a:tailEnd/>
          </a:ln>
        </p:spPr>
        <p:txBody>
          <a:bodyPr wrap="none"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sp>
        <p:nvSpPr>
          <p:cNvPr id="106" name="Text Box 50"/>
          <p:cNvSpPr txBox="1">
            <a:spLocks noChangeArrowheads="1"/>
          </p:cNvSpPr>
          <p:nvPr/>
        </p:nvSpPr>
        <p:spPr bwMode="auto">
          <a:xfrm>
            <a:off x="4346575" y="4221162"/>
            <a:ext cx="573088"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31</a:t>
            </a:r>
          </a:p>
        </p:txBody>
      </p:sp>
      <p:sp>
        <p:nvSpPr>
          <p:cNvPr id="107" name="Text Box 46"/>
          <p:cNvSpPr txBox="1">
            <a:spLocks noChangeArrowheads="1"/>
          </p:cNvSpPr>
          <p:nvPr/>
        </p:nvSpPr>
        <p:spPr bwMode="auto">
          <a:xfrm>
            <a:off x="7918450" y="3154362"/>
            <a:ext cx="768350"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174</a:t>
            </a:r>
          </a:p>
        </p:txBody>
      </p:sp>
      <p:sp>
        <p:nvSpPr>
          <p:cNvPr id="108" name="Text Box 50"/>
          <p:cNvSpPr txBox="1">
            <a:spLocks noChangeArrowheads="1"/>
          </p:cNvSpPr>
          <p:nvPr/>
        </p:nvSpPr>
        <p:spPr bwMode="auto">
          <a:xfrm>
            <a:off x="5057775" y="4221162"/>
            <a:ext cx="574675"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54</a:t>
            </a:r>
          </a:p>
        </p:txBody>
      </p:sp>
      <p:sp>
        <p:nvSpPr>
          <p:cNvPr id="109" name="Text Box 50"/>
          <p:cNvSpPr txBox="1">
            <a:spLocks noChangeArrowheads="1"/>
          </p:cNvSpPr>
          <p:nvPr/>
        </p:nvSpPr>
        <p:spPr bwMode="auto">
          <a:xfrm>
            <a:off x="5480050" y="4221162"/>
            <a:ext cx="768350" cy="461963"/>
          </a:xfrm>
          <a:prstGeom prst="rect">
            <a:avLst/>
          </a:prstGeom>
          <a:noFill/>
          <a:ln w="9525">
            <a:noFill/>
            <a:miter lim="800000"/>
            <a:headEnd/>
            <a:tailEnd/>
          </a:ln>
        </p:spPr>
        <p:txBody>
          <a:bodyPr wrap="none">
            <a:spAutoFit/>
          </a:bodyPr>
          <a:lstStyle/>
          <a:p>
            <a:pPr fontAlgn="base">
              <a:spcBef>
                <a:spcPct val="0"/>
              </a:spcBef>
              <a:spcAft>
                <a:spcPct val="0"/>
              </a:spcAft>
            </a:pPr>
            <a:r>
              <a:rPr lang="en-US" sz="2400">
                <a:solidFill>
                  <a:prstClr val="black"/>
                </a:solidFill>
                <a:latin typeface="Lucida Sans" charset="0"/>
                <a:cs typeface="Arial Unicode MS" charset="0"/>
              </a:rPr>
              <a:t>101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050"/>
          <p:cNvSpPr>
            <a:spLocks noGrp="1" noChangeArrowheads="1"/>
          </p:cNvSpPr>
          <p:nvPr>
            <p:ph type="title"/>
          </p:nvPr>
        </p:nvSpPr>
        <p:spPr/>
        <p:txBody>
          <a:bodyPr/>
          <a:lstStyle/>
          <a:p>
            <a:pPr eaLnBrk="1" hangingPunct="1"/>
            <a:r>
              <a:rPr lang="en-US" smtClean="0">
                <a:ea typeface="ＭＳ Ｐゴシック" charset="-128"/>
              </a:rPr>
              <a:t>Query processing: AND</a:t>
            </a:r>
          </a:p>
        </p:txBody>
      </p:sp>
      <p:sp>
        <p:nvSpPr>
          <p:cNvPr id="43011" name="Rectangle 2051"/>
          <p:cNvSpPr>
            <a:spLocks noGrp="1" noChangeArrowheads="1"/>
          </p:cNvSpPr>
          <p:nvPr>
            <p:ph sz="quarter" idx="1"/>
          </p:nvPr>
        </p:nvSpPr>
        <p:spPr>
          <a:xfrm>
            <a:off x="685800" y="2286000"/>
            <a:ext cx="8839200" cy="3657600"/>
          </a:xfrm>
        </p:spPr>
        <p:txBody>
          <a:bodyPr/>
          <a:lstStyle/>
          <a:p>
            <a:pPr eaLnBrk="1" hangingPunct="1"/>
            <a:r>
              <a:rPr lang="en-US" dirty="0" smtClean="0">
                <a:ea typeface="ＭＳ Ｐゴシック" charset="-128"/>
              </a:rPr>
              <a:t>Consider processing the query: </a:t>
            </a:r>
            <a:r>
              <a:rPr lang="en-US" b="1" i="1" dirty="0" smtClean="0">
                <a:ea typeface="ＭＳ Ｐゴシック" charset="-128"/>
              </a:rPr>
              <a:t>Brutus</a:t>
            </a:r>
            <a:r>
              <a:rPr lang="en-US" dirty="0" smtClean="0">
                <a:ea typeface="ＭＳ Ｐゴシック" charset="-128"/>
              </a:rPr>
              <a:t> </a:t>
            </a:r>
            <a:r>
              <a:rPr lang="en-US" i="1" dirty="0" smtClean="0">
                <a:ea typeface="ＭＳ Ｐゴシック" charset="-128"/>
              </a:rPr>
              <a:t>AND</a:t>
            </a:r>
            <a:r>
              <a:rPr lang="en-US" dirty="0" smtClean="0">
                <a:ea typeface="ＭＳ Ｐゴシック" charset="-128"/>
              </a:rPr>
              <a:t> </a:t>
            </a:r>
            <a:r>
              <a:rPr lang="en-US" b="1" i="1" dirty="0" smtClean="0">
                <a:ea typeface="ＭＳ Ｐゴシック" charset="-128"/>
              </a:rPr>
              <a:t>Caesar</a:t>
            </a:r>
            <a:endParaRPr lang="en-US" dirty="0" smtClean="0">
              <a:ea typeface="ＭＳ Ｐゴシック" charset="-128"/>
            </a:endParaRPr>
          </a:p>
          <a:p>
            <a:pPr lvl="1" eaLnBrk="1" hangingPunct="1"/>
            <a:r>
              <a:rPr lang="en-US" dirty="0" smtClean="0">
                <a:ea typeface="ＭＳ Ｐゴシック" charset="-128"/>
              </a:rPr>
              <a:t>Locate </a:t>
            </a:r>
            <a:r>
              <a:rPr lang="en-US" b="1" i="1" dirty="0" smtClean="0">
                <a:ea typeface="ＭＳ Ｐゴシック" charset="-128"/>
              </a:rPr>
              <a:t>Brutus</a:t>
            </a:r>
            <a:r>
              <a:rPr lang="en-US" dirty="0" smtClean="0">
                <a:ea typeface="ＭＳ Ｐゴシック" charset="-128"/>
              </a:rPr>
              <a:t> in the Dictionary;</a:t>
            </a:r>
          </a:p>
          <a:p>
            <a:pPr lvl="2" eaLnBrk="1" hangingPunct="1"/>
            <a:r>
              <a:rPr lang="en-US" dirty="0" smtClean="0">
                <a:ea typeface="ＭＳ Ｐゴシック" charset="-128"/>
              </a:rPr>
              <a:t>Retrieve its postings.</a:t>
            </a:r>
          </a:p>
          <a:p>
            <a:pPr lvl="1" eaLnBrk="1" hangingPunct="1"/>
            <a:r>
              <a:rPr lang="en-US" dirty="0" smtClean="0">
                <a:ea typeface="ＭＳ Ｐゴシック" charset="-128"/>
              </a:rPr>
              <a:t>Locate </a:t>
            </a:r>
            <a:r>
              <a:rPr lang="en-US" b="1" i="1" dirty="0" smtClean="0">
                <a:effectLst>
                  <a:outerShdw blurRad="38100" dist="38100" dir="2700000" algn="tl">
                    <a:srgbClr val="000000">
                      <a:alpha val="43137"/>
                    </a:srgbClr>
                  </a:outerShdw>
                </a:effectLst>
                <a:ea typeface="ＭＳ Ｐゴシック" charset="-128"/>
              </a:rPr>
              <a:t>Caesar </a:t>
            </a:r>
            <a:r>
              <a:rPr lang="en-US" dirty="0" smtClean="0">
                <a:ea typeface="ＭＳ Ｐゴシック" charset="-128"/>
              </a:rPr>
              <a:t> in the Dictionary;</a:t>
            </a:r>
          </a:p>
          <a:p>
            <a:pPr lvl="2" eaLnBrk="1" hangingPunct="1"/>
            <a:r>
              <a:rPr lang="en-US" dirty="0" smtClean="0">
                <a:ea typeface="ＭＳ Ｐゴシック" charset="-128"/>
              </a:rPr>
              <a:t>Retrieve its postings.</a:t>
            </a:r>
          </a:p>
          <a:p>
            <a:pPr lvl="1" eaLnBrk="1" hangingPunct="1"/>
            <a:r>
              <a:rPr lang="en-US" dirty="0" smtClean="0">
                <a:ea typeface="ＭＳ Ｐゴシック" charset="-128"/>
              </a:rPr>
              <a:t>“Merge” the two postings:</a:t>
            </a:r>
          </a:p>
        </p:txBody>
      </p:sp>
      <p:grpSp>
        <p:nvGrpSpPr>
          <p:cNvPr id="2" name="Group 99"/>
          <p:cNvGrpSpPr>
            <a:grpSpLocks/>
          </p:cNvGrpSpPr>
          <p:nvPr/>
        </p:nvGrpSpPr>
        <p:grpSpPr bwMode="auto">
          <a:xfrm>
            <a:off x="2641600" y="5543550"/>
            <a:ext cx="5202238" cy="1009650"/>
            <a:chOff x="1584" y="3264"/>
            <a:chExt cx="3277" cy="636"/>
          </a:xfrm>
        </p:grpSpPr>
        <p:sp>
          <p:nvSpPr>
            <p:cNvPr id="51" name="Text Box 54"/>
            <p:cNvSpPr txBox="1">
              <a:spLocks noChangeArrowheads="1"/>
            </p:cNvSpPr>
            <p:nvPr/>
          </p:nvSpPr>
          <p:spPr bwMode="auto">
            <a:xfrm>
              <a:off x="4525" y="3600"/>
              <a:ext cx="336" cy="294"/>
            </a:xfrm>
            <a:prstGeom prst="rect">
              <a:avLst/>
            </a:prstGeom>
            <a:noFill/>
            <a:ln w="9525">
              <a:solidFill>
                <a:srgbClr val="C0C0C0"/>
              </a:solidFill>
              <a:miter lim="800000"/>
              <a:headEnd/>
              <a:tailEnd/>
            </a:ln>
          </p:spPr>
          <p:txBody>
            <a:bodyPr wrap="none">
              <a:spAutoFit/>
            </a:bodyPr>
            <a:lstStyle/>
            <a:p>
              <a:pPr fontAlgn="base">
                <a:spcBef>
                  <a:spcPct val="0"/>
                </a:spcBef>
                <a:spcAft>
                  <a:spcPct val="0"/>
                </a:spcAft>
              </a:pPr>
              <a:r>
                <a:rPr lang="en-US" sz="2400">
                  <a:solidFill>
                    <a:srgbClr val="B2B2B2"/>
                  </a:solidFill>
                  <a:latin typeface="Arial Unicode MS" charset="0"/>
                  <a:cs typeface="Arial Unicode MS" charset="0"/>
                </a:rPr>
                <a:t>34</a:t>
              </a:r>
            </a:p>
          </p:txBody>
        </p:sp>
        <p:grpSp>
          <p:nvGrpSpPr>
            <p:cNvPr id="3" name="Group 96"/>
            <p:cNvGrpSpPr>
              <a:grpSpLocks/>
            </p:cNvGrpSpPr>
            <p:nvPr/>
          </p:nvGrpSpPr>
          <p:grpSpPr bwMode="auto">
            <a:xfrm>
              <a:off x="1584" y="3264"/>
              <a:ext cx="3179" cy="300"/>
              <a:chOff x="1584" y="3060"/>
              <a:chExt cx="3179" cy="300"/>
            </a:xfrm>
          </p:grpSpPr>
          <p:sp>
            <p:nvSpPr>
              <p:cNvPr id="73" name="Text Box 53"/>
              <p:cNvSpPr txBox="1">
                <a:spLocks noChangeArrowheads="1"/>
              </p:cNvSpPr>
              <p:nvPr/>
            </p:nvSpPr>
            <p:spPr bwMode="auto">
              <a:xfrm>
                <a:off x="4320" y="3060"/>
                <a:ext cx="443" cy="294"/>
              </a:xfrm>
              <a:prstGeom prst="rect">
                <a:avLst/>
              </a:prstGeom>
              <a:noFill/>
              <a:ln w="9525">
                <a:solidFill>
                  <a:srgbClr val="C0C0C0"/>
                </a:solidFill>
                <a:miter lim="800000"/>
                <a:headEnd/>
                <a:tailEnd/>
              </a:ln>
            </p:spPr>
            <p:txBody>
              <a:bodyPr wrap="none">
                <a:spAutoFit/>
              </a:bodyPr>
              <a:lstStyle/>
              <a:p>
                <a:pPr fontAlgn="base">
                  <a:spcBef>
                    <a:spcPct val="0"/>
                  </a:spcBef>
                  <a:spcAft>
                    <a:spcPct val="0"/>
                  </a:spcAft>
                </a:pPr>
                <a:r>
                  <a:rPr lang="en-US" sz="2400">
                    <a:solidFill>
                      <a:srgbClr val="B2B2B2"/>
                    </a:solidFill>
                    <a:latin typeface="Arial Unicode MS" charset="0"/>
                    <a:cs typeface="Arial Unicode MS" charset="0"/>
                  </a:rPr>
                  <a:t>128</a:t>
                </a:r>
              </a:p>
            </p:txBody>
          </p:sp>
          <p:grpSp>
            <p:nvGrpSpPr>
              <p:cNvPr id="4" name="Group 55"/>
              <p:cNvGrpSpPr>
                <a:grpSpLocks/>
              </p:cNvGrpSpPr>
              <p:nvPr/>
            </p:nvGrpSpPr>
            <p:grpSpPr bwMode="auto">
              <a:xfrm>
                <a:off x="1584" y="3060"/>
                <a:ext cx="408" cy="294"/>
                <a:chOff x="1584" y="3162"/>
                <a:chExt cx="408" cy="294"/>
              </a:xfrm>
            </p:grpSpPr>
            <p:sp>
              <p:nvSpPr>
                <p:cNvPr id="90" name="Text Box 56"/>
                <p:cNvSpPr txBox="1">
                  <a:spLocks noChangeArrowheads="1"/>
                </p:cNvSpPr>
                <p:nvPr/>
              </p:nvSpPr>
              <p:spPr bwMode="auto">
                <a:xfrm>
                  <a:off x="1584" y="3162"/>
                  <a:ext cx="229" cy="294"/>
                </a:xfrm>
                <a:prstGeom prst="rect">
                  <a:avLst/>
                </a:prstGeom>
                <a:noFill/>
                <a:ln w="9525">
                  <a:solidFill>
                    <a:srgbClr val="C0C0C0"/>
                  </a:solidFill>
                  <a:miter lim="800000"/>
                  <a:headEnd/>
                  <a:tailEnd/>
                </a:ln>
              </p:spPr>
              <p:txBody>
                <a:bodyPr wrap="none">
                  <a:spAutoFit/>
                </a:bodyPr>
                <a:lstStyle/>
                <a:p>
                  <a:pPr fontAlgn="base">
                    <a:spcBef>
                      <a:spcPct val="0"/>
                    </a:spcBef>
                    <a:spcAft>
                      <a:spcPct val="0"/>
                    </a:spcAft>
                  </a:pPr>
                  <a:r>
                    <a:rPr lang="en-US" sz="2400">
                      <a:solidFill>
                        <a:srgbClr val="B2B2B2"/>
                      </a:solidFill>
                      <a:latin typeface="Arial Unicode MS" charset="0"/>
                      <a:cs typeface="Arial Unicode MS" charset="0"/>
                    </a:rPr>
                    <a:t>2</a:t>
                  </a:r>
                </a:p>
              </p:txBody>
            </p:sp>
            <p:cxnSp>
              <p:nvCxnSpPr>
                <p:cNvPr id="91" name="AutoShape 57"/>
                <p:cNvCxnSpPr>
                  <a:cxnSpLocks noChangeShapeType="1"/>
                  <a:stCxn id="90" idx="3"/>
                  <a:endCxn id="88" idx="1"/>
                </p:cNvCxnSpPr>
                <p:nvPr/>
              </p:nvCxnSpPr>
              <p:spPr bwMode="auto">
                <a:xfrm>
                  <a:off x="1813" y="3309"/>
                  <a:ext cx="179" cy="0"/>
                </a:xfrm>
                <a:prstGeom prst="straightConnector1">
                  <a:avLst/>
                </a:prstGeom>
                <a:noFill/>
                <a:ln w="9525">
                  <a:solidFill>
                    <a:srgbClr val="C0C0C0"/>
                  </a:solidFill>
                  <a:miter lim="800000"/>
                  <a:headEnd/>
                  <a:tailEnd type="triangle" w="med" len="med"/>
                </a:ln>
              </p:spPr>
            </p:cxnSp>
          </p:grpSp>
          <p:grpSp>
            <p:nvGrpSpPr>
              <p:cNvPr id="5" name="Group 58"/>
              <p:cNvGrpSpPr>
                <a:grpSpLocks/>
              </p:cNvGrpSpPr>
              <p:nvPr/>
            </p:nvGrpSpPr>
            <p:grpSpPr bwMode="auto">
              <a:xfrm>
                <a:off x="1992" y="3060"/>
                <a:ext cx="421" cy="294"/>
                <a:chOff x="1992" y="3162"/>
                <a:chExt cx="421" cy="294"/>
              </a:xfrm>
            </p:grpSpPr>
            <p:sp>
              <p:nvSpPr>
                <p:cNvPr id="88" name="Text Box 59"/>
                <p:cNvSpPr txBox="1">
                  <a:spLocks noChangeArrowheads="1"/>
                </p:cNvSpPr>
                <p:nvPr/>
              </p:nvSpPr>
              <p:spPr bwMode="auto">
                <a:xfrm>
                  <a:off x="1992" y="3162"/>
                  <a:ext cx="229" cy="294"/>
                </a:xfrm>
                <a:prstGeom prst="rect">
                  <a:avLst/>
                </a:prstGeom>
                <a:noFill/>
                <a:ln w="9525">
                  <a:solidFill>
                    <a:srgbClr val="C0C0C0"/>
                  </a:solidFill>
                  <a:miter lim="800000"/>
                  <a:headEnd/>
                  <a:tailEnd/>
                </a:ln>
              </p:spPr>
              <p:txBody>
                <a:bodyPr wrap="none">
                  <a:spAutoFit/>
                </a:bodyPr>
                <a:lstStyle/>
                <a:p>
                  <a:pPr fontAlgn="base">
                    <a:spcBef>
                      <a:spcPct val="0"/>
                    </a:spcBef>
                    <a:spcAft>
                      <a:spcPct val="0"/>
                    </a:spcAft>
                  </a:pPr>
                  <a:r>
                    <a:rPr lang="en-US" sz="2400">
                      <a:solidFill>
                        <a:srgbClr val="B2B2B2"/>
                      </a:solidFill>
                      <a:latin typeface="Arial Unicode MS" charset="0"/>
                      <a:cs typeface="Arial Unicode MS" charset="0"/>
                    </a:rPr>
                    <a:t>4</a:t>
                  </a:r>
                </a:p>
              </p:txBody>
            </p:sp>
            <p:cxnSp>
              <p:nvCxnSpPr>
                <p:cNvPr id="89" name="AutoShape 60"/>
                <p:cNvCxnSpPr>
                  <a:cxnSpLocks noChangeShapeType="1"/>
                  <a:stCxn id="88" idx="3"/>
                  <a:endCxn id="86" idx="1"/>
                </p:cNvCxnSpPr>
                <p:nvPr/>
              </p:nvCxnSpPr>
              <p:spPr bwMode="auto">
                <a:xfrm>
                  <a:off x="2221" y="3309"/>
                  <a:ext cx="192" cy="0"/>
                </a:xfrm>
                <a:prstGeom prst="straightConnector1">
                  <a:avLst/>
                </a:prstGeom>
                <a:noFill/>
                <a:ln w="9525">
                  <a:solidFill>
                    <a:srgbClr val="C0C0C0"/>
                  </a:solidFill>
                  <a:miter lim="800000"/>
                  <a:headEnd/>
                  <a:tailEnd type="triangle" w="med" len="med"/>
                </a:ln>
              </p:spPr>
            </p:cxnSp>
          </p:grpSp>
          <p:grpSp>
            <p:nvGrpSpPr>
              <p:cNvPr id="6" name="Group 61"/>
              <p:cNvGrpSpPr>
                <a:grpSpLocks/>
              </p:cNvGrpSpPr>
              <p:nvPr/>
            </p:nvGrpSpPr>
            <p:grpSpPr bwMode="auto">
              <a:xfrm>
                <a:off x="2413" y="3060"/>
                <a:ext cx="384" cy="294"/>
                <a:chOff x="2413" y="3162"/>
                <a:chExt cx="384" cy="294"/>
              </a:xfrm>
            </p:grpSpPr>
            <p:sp>
              <p:nvSpPr>
                <p:cNvPr id="86" name="Text Box 62"/>
                <p:cNvSpPr txBox="1">
                  <a:spLocks noChangeArrowheads="1"/>
                </p:cNvSpPr>
                <p:nvPr/>
              </p:nvSpPr>
              <p:spPr bwMode="auto">
                <a:xfrm>
                  <a:off x="2413" y="3162"/>
                  <a:ext cx="229" cy="294"/>
                </a:xfrm>
                <a:prstGeom prst="rect">
                  <a:avLst/>
                </a:prstGeom>
                <a:noFill/>
                <a:ln w="9525">
                  <a:solidFill>
                    <a:srgbClr val="C0C0C0"/>
                  </a:solidFill>
                  <a:miter lim="800000"/>
                  <a:headEnd/>
                  <a:tailEnd/>
                </a:ln>
              </p:spPr>
              <p:txBody>
                <a:bodyPr wrap="none">
                  <a:spAutoFit/>
                </a:bodyPr>
                <a:lstStyle/>
                <a:p>
                  <a:pPr fontAlgn="base">
                    <a:spcBef>
                      <a:spcPct val="0"/>
                    </a:spcBef>
                    <a:spcAft>
                      <a:spcPct val="0"/>
                    </a:spcAft>
                  </a:pPr>
                  <a:r>
                    <a:rPr lang="en-US" sz="2400">
                      <a:solidFill>
                        <a:srgbClr val="B2B2B2"/>
                      </a:solidFill>
                      <a:latin typeface="Arial Unicode MS" charset="0"/>
                      <a:cs typeface="Arial Unicode MS" charset="0"/>
                    </a:rPr>
                    <a:t>8</a:t>
                  </a:r>
                </a:p>
              </p:txBody>
            </p:sp>
            <p:cxnSp>
              <p:nvCxnSpPr>
                <p:cNvPr id="87" name="AutoShape 63"/>
                <p:cNvCxnSpPr>
                  <a:cxnSpLocks noChangeShapeType="1"/>
                  <a:stCxn id="86" idx="3"/>
                  <a:endCxn id="84" idx="1"/>
                </p:cNvCxnSpPr>
                <p:nvPr/>
              </p:nvCxnSpPr>
              <p:spPr bwMode="auto">
                <a:xfrm>
                  <a:off x="2642" y="3309"/>
                  <a:ext cx="155" cy="0"/>
                </a:xfrm>
                <a:prstGeom prst="straightConnector1">
                  <a:avLst/>
                </a:prstGeom>
                <a:noFill/>
                <a:ln w="9525">
                  <a:solidFill>
                    <a:srgbClr val="C0C0C0"/>
                  </a:solidFill>
                  <a:miter lim="800000"/>
                  <a:headEnd/>
                  <a:tailEnd type="triangle" w="med" len="med"/>
                </a:ln>
              </p:spPr>
            </p:cxnSp>
          </p:grpSp>
          <p:grpSp>
            <p:nvGrpSpPr>
              <p:cNvPr id="7" name="Group 64"/>
              <p:cNvGrpSpPr>
                <a:grpSpLocks/>
              </p:cNvGrpSpPr>
              <p:nvPr/>
            </p:nvGrpSpPr>
            <p:grpSpPr bwMode="auto">
              <a:xfrm>
                <a:off x="2797" y="3060"/>
                <a:ext cx="480" cy="294"/>
                <a:chOff x="2797" y="3162"/>
                <a:chExt cx="480" cy="294"/>
              </a:xfrm>
            </p:grpSpPr>
            <p:sp>
              <p:nvSpPr>
                <p:cNvPr id="84" name="Text Box 65"/>
                <p:cNvSpPr txBox="1">
                  <a:spLocks noChangeArrowheads="1"/>
                </p:cNvSpPr>
                <p:nvPr/>
              </p:nvSpPr>
              <p:spPr bwMode="auto">
                <a:xfrm>
                  <a:off x="2797" y="3162"/>
                  <a:ext cx="336" cy="294"/>
                </a:xfrm>
                <a:prstGeom prst="rect">
                  <a:avLst/>
                </a:prstGeom>
                <a:noFill/>
                <a:ln w="9525">
                  <a:solidFill>
                    <a:srgbClr val="C0C0C0"/>
                  </a:solidFill>
                  <a:miter lim="800000"/>
                  <a:headEnd/>
                  <a:tailEnd/>
                </a:ln>
              </p:spPr>
              <p:txBody>
                <a:bodyPr wrap="none">
                  <a:spAutoFit/>
                </a:bodyPr>
                <a:lstStyle/>
                <a:p>
                  <a:pPr fontAlgn="base">
                    <a:spcBef>
                      <a:spcPct val="0"/>
                    </a:spcBef>
                    <a:spcAft>
                      <a:spcPct val="0"/>
                    </a:spcAft>
                  </a:pPr>
                  <a:r>
                    <a:rPr lang="en-US" sz="2400">
                      <a:solidFill>
                        <a:srgbClr val="B2B2B2"/>
                      </a:solidFill>
                      <a:latin typeface="Arial Unicode MS" charset="0"/>
                      <a:cs typeface="Arial Unicode MS" charset="0"/>
                    </a:rPr>
                    <a:t>16</a:t>
                  </a:r>
                </a:p>
              </p:txBody>
            </p:sp>
            <p:cxnSp>
              <p:nvCxnSpPr>
                <p:cNvPr id="85" name="AutoShape 66"/>
                <p:cNvCxnSpPr>
                  <a:cxnSpLocks noChangeShapeType="1"/>
                  <a:stCxn id="84" idx="3"/>
                  <a:endCxn id="82" idx="1"/>
                </p:cNvCxnSpPr>
                <p:nvPr/>
              </p:nvCxnSpPr>
              <p:spPr bwMode="auto">
                <a:xfrm>
                  <a:off x="3133" y="3309"/>
                  <a:ext cx="144" cy="0"/>
                </a:xfrm>
                <a:prstGeom prst="straightConnector1">
                  <a:avLst/>
                </a:prstGeom>
                <a:noFill/>
                <a:ln w="9525">
                  <a:solidFill>
                    <a:srgbClr val="C0C0C0"/>
                  </a:solidFill>
                  <a:miter lim="800000"/>
                  <a:headEnd/>
                  <a:tailEnd type="triangle" w="med" len="med"/>
                </a:ln>
              </p:spPr>
            </p:cxnSp>
          </p:grpSp>
          <p:grpSp>
            <p:nvGrpSpPr>
              <p:cNvPr id="8" name="Group 67"/>
              <p:cNvGrpSpPr>
                <a:grpSpLocks/>
              </p:cNvGrpSpPr>
              <p:nvPr/>
            </p:nvGrpSpPr>
            <p:grpSpPr bwMode="auto">
              <a:xfrm>
                <a:off x="3277" y="3066"/>
                <a:ext cx="528" cy="294"/>
                <a:chOff x="3277" y="3162"/>
                <a:chExt cx="528" cy="294"/>
              </a:xfrm>
            </p:grpSpPr>
            <p:sp>
              <p:nvSpPr>
                <p:cNvPr id="82" name="Text Box 68"/>
                <p:cNvSpPr txBox="1">
                  <a:spLocks noChangeArrowheads="1"/>
                </p:cNvSpPr>
                <p:nvPr/>
              </p:nvSpPr>
              <p:spPr bwMode="auto">
                <a:xfrm>
                  <a:off x="3277" y="3162"/>
                  <a:ext cx="336" cy="294"/>
                </a:xfrm>
                <a:prstGeom prst="rect">
                  <a:avLst/>
                </a:prstGeom>
                <a:noFill/>
                <a:ln w="9525">
                  <a:solidFill>
                    <a:srgbClr val="C0C0C0"/>
                  </a:solidFill>
                  <a:miter lim="800000"/>
                  <a:headEnd/>
                  <a:tailEnd/>
                </a:ln>
              </p:spPr>
              <p:txBody>
                <a:bodyPr wrap="none">
                  <a:spAutoFit/>
                </a:bodyPr>
                <a:lstStyle/>
                <a:p>
                  <a:pPr fontAlgn="base">
                    <a:spcBef>
                      <a:spcPct val="0"/>
                    </a:spcBef>
                    <a:spcAft>
                      <a:spcPct val="0"/>
                    </a:spcAft>
                  </a:pPr>
                  <a:r>
                    <a:rPr lang="en-US" sz="2400">
                      <a:solidFill>
                        <a:srgbClr val="B2B2B2"/>
                      </a:solidFill>
                      <a:latin typeface="Arial Unicode MS" charset="0"/>
                      <a:cs typeface="Arial Unicode MS" charset="0"/>
                    </a:rPr>
                    <a:t>32</a:t>
                  </a:r>
                </a:p>
              </p:txBody>
            </p:sp>
            <p:cxnSp>
              <p:nvCxnSpPr>
                <p:cNvPr id="83" name="AutoShape 69"/>
                <p:cNvCxnSpPr>
                  <a:cxnSpLocks noChangeShapeType="1"/>
                  <a:stCxn id="82" idx="3"/>
                  <a:endCxn id="80" idx="1"/>
                </p:cNvCxnSpPr>
                <p:nvPr/>
              </p:nvCxnSpPr>
              <p:spPr bwMode="auto">
                <a:xfrm>
                  <a:off x="3613" y="3309"/>
                  <a:ext cx="192" cy="0"/>
                </a:xfrm>
                <a:prstGeom prst="straightConnector1">
                  <a:avLst/>
                </a:prstGeom>
                <a:noFill/>
                <a:ln w="9525">
                  <a:solidFill>
                    <a:srgbClr val="C0C0C0"/>
                  </a:solidFill>
                  <a:miter lim="800000"/>
                  <a:headEnd/>
                  <a:tailEnd type="triangle" w="med" len="med"/>
                </a:ln>
              </p:spPr>
            </p:cxnSp>
          </p:grpSp>
          <p:grpSp>
            <p:nvGrpSpPr>
              <p:cNvPr id="9" name="Group 70"/>
              <p:cNvGrpSpPr>
                <a:grpSpLocks/>
              </p:cNvGrpSpPr>
              <p:nvPr/>
            </p:nvGrpSpPr>
            <p:grpSpPr bwMode="auto">
              <a:xfrm>
                <a:off x="3805" y="3066"/>
                <a:ext cx="528" cy="294"/>
                <a:chOff x="3805" y="3162"/>
                <a:chExt cx="528" cy="294"/>
              </a:xfrm>
            </p:grpSpPr>
            <p:sp>
              <p:nvSpPr>
                <p:cNvPr id="80" name="Text Box 71"/>
                <p:cNvSpPr txBox="1">
                  <a:spLocks noChangeArrowheads="1"/>
                </p:cNvSpPr>
                <p:nvPr/>
              </p:nvSpPr>
              <p:spPr bwMode="auto">
                <a:xfrm>
                  <a:off x="3805" y="3162"/>
                  <a:ext cx="336" cy="294"/>
                </a:xfrm>
                <a:prstGeom prst="rect">
                  <a:avLst/>
                </a:prstGeom>
                <a:noFill/>
                <a:ln w="9525">
                  <a:solidFill>
                    <a:srgbClr val="C0C0C0"/>
                  </a:solidFill>
                  <a:miter lim="800000"/>
                  <a:headEnd/>
                  <a:tailEnd/>
                </a:ln>
              </p:spPr>
              <p:txBody>
                <a:bodyPr wrap="none">
                  <a:spAutoFit/>
                </a:bodyPr>
                <a:lstStyle/>
                <a:p>
                  <a:pPr fontAlgn="base">
                    <a:spcBef>
                      <a:spcPct val="0"/>
                    </a:spcBef>
                    <a:spcAft>
                      <a:spcPct val="0"/>
                    </a:spcAft>
                  </a:pPr>
                  <a:r>
                    <a:rPr lang="en-US" sz="2400">
                      <a:solidFill>
                        <a:srgbClr val="B2B2B2"/>
                      </a:solidFill>
                      <a:latin typeface="Arial Unicode MS" charset="0"/>
                      <a:cs typeface="Arial Unicode MS" charset="0"/>
                    </a:rPr>
                    <a:t>64</a:t>
                  </a:r>
                </a:p>
              </p:txBody>
            </p:sp>
            <p:cxnSp>
              <p:nvCxnSpPr>
                <p:cNvPr id="81" name="AutoShape 72"/>
                <p:cNvCxnSpPr>
                  <a:cxnSpLocks noChangeShapeType="1"/>
                  <a:stCxn id="80" idx="3"/>
                  <a:endCxn id="73" idx="1"/>
                </p:cNvCxnSpPr>
                <p:nvPr/>
              </p:nvCxnSpPr>
              <p:spPr bwMode="auto">
                <a:xfrm>
                  <a:off x="4141" y="3309"/>
                  <a:ext cx="192" cy="0"/>
                </a:xfrm>
                <a:prstGeom prst="straightConnector1">
                  <a:avLst/>
                </a:prstGeom>
                <a:noFill/>
                <a:ln w="9525">
                  <a:solidFill>
                    <a:srgbClr val="C0C0C0"/>
                  </a:solidFill>
                  <a:miter lim="800000"/>
                  <a:headEnd/>
                  <a:tailEnd type="triangle" w="med" len="med"/>
                </a:ln>
              </p:spPr>
            </p:cxnSp>
          </p:grpSp>
        </p:grpSp>
        <p:grpSp>
          <p:nvGrpSpPr>
            <p:cNvPr id="10" name="Group 73"/>
            <p:cNvGrpSpPr>
              <a:grpSpLocks/>
            </p:cNvGrpSpPr>
            <p:nvPr/>
          </p:nvGrpSpPr>
          <p:grpSpPr bwMode="auto">
            <a:xfrm>
              <a:off x="1597" y="3600"/>
              <a:ext cx="408" cy="294"/>
              <a:chOff x="1597" y="3498"/>
              <a:chExt cx="408" cy="294"/>
            </a:xfrm>
          </p:grpSpPr>
          <p:sp>
            <p:nvSpPr>
              <p:cNvPr id="71" name="Text Box 74"/>
              <p:cNvSpPr txBox="1">
                <a:spLocks noChangeArrowheads="1"/>
              </p:cNvSpPr>
              <p:nvPr/>
            </p:nvSpPr>
            <p:spPr bwMode="auto">
              <a:xfrm>
                <a:off x="1597" y="3498"/>
                <a:ext cx="229" cy="294"/>
              </a:xfrm>
              <a:prstGeom prst="rect">
                <a:avLst/>
              </a:prstGeom>
              <a:noFill/>
              <a:ln w="9525">
                <a:solidFill>
                  <a:srgbClr val="C0C0C0"/>
                </a:solidFill>
                <a:miter lim="800000"/>
                <a:headEnd/>
                <a:tailEnd/>
              </a:ln>
            </p:spPr>
            <p:txBody>
              <a:bodyPr wrap="none">
                <a:spAutoFit/>
              </a:bodyPr>
              <a:lstStyle/>
              <a:p>
                <a:pPr fontAlgn="base">
                  <a:spcBef>
                    <a:spcPct val="0"/>
                  </a:spcBef>
                  <a:spcAft>
                    <a:spcPct val="0"/>
                  </a:spcAft>
                </a:pPr>
                <a:r>
                  <a:rPr lang="en-US" sz="2400">
                    <a:solidFill>
                      <a:srgbClr val="B2B2B2"/>
                    </a:solidFill>
                    <a:latin typeface="Arial Unicode MS" charset="0"/>
                    <a:cs typeface="Arial Unicode MS" charset="0"/>
                  </a:rPr>
                  <a:t>1</a:t>
                </a:r>
              </a:p>
            </p:txBody>
          </p:sp>
          <p:cxnSp>
            <p:nvCxnSpPr>
              <p:cNvPr id="72" name="AutoShape 75"/>
              <p:cNvCxnSpPr>
                <a:cxnSpLocks noChangeShapeType="1"/>
                <a:stCxn id="71" idx="3"/>
                <a:endCxn id="69" idx="1"/>
              </p:cNvCxnSpPr>
              <p:nvPr/>
            </p:nvCxnSpPr>
            <p:spPr bwMode="auto">
              <a:xfrm>
                <a:off x="1826" y="3645"/>
                <a:ext cx="179" cy="0"/>
              </a:xfrm>
              <a:prstGeom prst="straightConnector1">
                <a:avLst/>
              </a:prstGeom>
              <a:noFill/>
              <a:ln w="9525">
                <a:solidFill>
                  <a:srgbClr val="C0C0C0"/>
                </a:solidFill>
                <a:miter lim="800000"/>
                <a:headEnd/>
                <a:tailEnd type="triangle" w="med" len="med"/>
              </a:ln>
            </p:spPr>
          </p:cxnSp>
        </p:grpSp>
        <p:grpSp>
          <p:nvGrpSpPr>
            <p:cNvPr id="11" name="Group 76"/>
            <p:cNvGrpSpPr>
              <a:grpSpLocks/>
            </p:cNvGrpSpPr>
            <p:nvPr/>
          </p:nvGrpSpPr>
          <p:grpSpPr bwMode="auto">
            <a:xfrm>
              <a:off x="2005" y="3600"/>
              <a:ext cx="408" cy="294"/>
              <a:chOff x="2005" y="3498"/>
              <a:chExt cx="408" cy="294"/>
            </a:xfrm>
          </p:grpSpPr>
          <p:sp>
            <p:nvSpPr>
              <p:cNvPr id="69" name="Text Box 77"/>
              <p:cNvSpPr txBox="1">
                <a:spLocks noChangeArrowheads="1"/>
              </p:cNvSpPr>
              <p:nvPr/>
            </p:nvSpPr>
            <p:spPr bwMode="auto">
              <a:xfrm>
                <a:off x="2005" y="3498"/>
                <a:ext cx="229" cy="294"/>
              </a:xfrm>
              <a:prstGeom prst="rect">
                <a:avLst/>
              </a:prstGeom>
              <a:noFill/>
              <a:ln w="9525">
                <a:solidFill>
                  <a:srgbClr val="C0C0C0"/>
                </a:solidFill>
                <a:miter lim="800000"/>
                <a:headEnd/>
                <a:tailEnd/>
              </a:ln>
            </p:spPr>
            <p:txBody>
              <a:bodyPr wrap="none">
                <a:spAutoFit/>
              </a:bodyPr>
              <a:lstStyle/>
              <a:p>
                <a:pPr fontAlgn="base">
                  <a:spcBef>
                    <a:spcPct val="0"/>
                  </a:spcBef>
                  <a:spcAft>
                    <a:spcPct val="0"/>
                  </a:spcAft>
                </a:pPr>
                <a:r>
                  <a:rPr lang="en-US" sz="2400">
                    <a:solidFill>
                      <a:srgbClr val="B2B2B2"/>
                    </a:solidFill>
                    <a:latin typeface="Arial Unicode MS" charset="0"/>
                    <a:cs typeface="Arial Unicode MS" charset="0"/>
                  </a:rPr>
                  <a:t>2</a:t>
                </a:r>
              </a:p>
            </p:txBody>
          </p:sp>
          <p:cxnSp>
            <p:nvCxnSpPr>
              <p:cNvPr id="70" name="AutoShape 78"/>
              <p:cNvCxnSpPr>
                <a:cxnSpLocks noChangeShapeType="1"/>
                <a:stCxn id="69" idx="3"/>
                <a:endCxn id="67" idx="1"/>
              </p:cNvCxnSpPr>
              <p:nvPr/>
            </p:nvCxnSpPr>
            <p:spPr bwMode="auto">
              <a:xfrm>
                <a:off x="2234" y="3645"/>
                <a:ext cx="179" cy="0"/>
              </a:xfrm>
              <a:prstGeom prst="straightConnector1">
                <a:avLst/>
              </a:prstGeom>
              <a:noFill/>
              <a:ln w="9525">
                <a:solidFill>
                  <a:srgbClr val="C0C0C0"/>
                </a:solidFill>
                <a:miter lim="800000"/>
                <a:headEnd/>
                <a:tailEnd type="triangle" w="med" len="med"/>
              </a:ln>
            </p:spPr>
          </p:cxnSp>
        </p:grpSp>
        <p:grpSp>
          <p:nvGrpSpPr>
            <p:cNvPr id="12" name="Group 79"/>
            <p:cNvGrpSpPr>
              <a:grpSpLocks/>
            </p:cNvGrpSpPr>
            <p:nvPr/>
          </p:nvGrpSpPr>
          <p:grpSpPr bwMode="auto">
            <a:xfrm>
              <a:off x="2413" y="3606"/>
              <a:ext cx="397" cy="294"/>
              <a:chOff x="2413" y="3498"/>
              <a:chExt cx="397" cy="294"/>
            </a:xfrm>
          </p:grpSpPr>
          <p:sp>
            <p:nvSpPr>
              <p:cNvPr id="67" name="Text Box 80"/>
              <p:cNvSpPr txBox="1">
                <a:spLocks noChangeArrowheads="1"/>
              </p:cNvSpPr>
              <p:nvPr/>
            </p:nvSpPr>
            <p:spPr bwMode="auto">
              <a:xfrm>
                <a:off x="2413" y="3498"/>
                <a:ext cx="229" cy="294"/>
              </a:xfrm>
              <a:prstGeom prst="rect">
                <a:avLst/>
              </a:prstGeom>
              <a:noFill/>
              <a:ln w="9525">
                <a:solidFill>
                  <a:srgbClr val="C0C0C0"/>
                </a:solidFill>
                <a:miter lim="800000"/>
                <a:headEnd/>
                <a:tailEnd/>
              </a:ln>
            </p:spPr>
            <p:txBody>
              <a:bodyPr wrap="none">
                <a:spAutoFit/>
              </a:bodyPr>
              <a:lstStyle/>
              <a:p>
                <a:pPr fontAlgn="base">
                  <a:spcBef>
                    <a:spcPct val="0"/>
                  </a:spcBef>
                  <a:spcAft>
                    <a:spcPct val="0"/>
                  </a:spcAft>
                </a:pPr>
                <a:r>
                  <a:rPr lang="en-US" sz="2400">
                    <a:solidFill>
                      <a:srgbClr val="B2B2B2"/>
                    </a:solidFill>
                    <a:latin typeface="Arial Unicode MS" charset="0"/>
                    <a:cs typeface="Arial Unicode MS" charset="0"/>
                  </a:rPr>
                  <a:t>3</a:t>
                </a:r>
              </a:p>
            </p:txBody>
          </p:sp>
          <p:cxnSp>
            <p:nvCxnSpPr>
              <p:cNvPr id="68" name="AutoShape 81"/>
              <p:cNvCxnSpPr>
                <a:cxnSpLocks noChangeShapeType="1"/>
                <a:stCxn id="67" idx="3"/>
                <a:endCxn id="65" idx="1"/>
              </p:cNvCxnSpPr>
              <p:nvPr/>
            </p:nvCxnSpPr>
            <p:spPr bwMode="auto">
              <a:xfrm>
                <a:off x="2642" y="3645"/>
                <a:ext cx="168" cy="0"/>
              </a:xfrm>
              <a:prstGeom prst="straightConnector1">
                <a:avLst/>
              </a:prstGeom>
              <a:noFill/>
              <a:ln w="9525">
                <a:solidFill>
                  <a:srgbClr val="C0C0C0"/>
                </a:solidFill>
                <a:miter lim="800000"/>
                <a:headEnd/>
                <a:tailEnd type="triangle" w="med" len="med"/>
              </a:ln>
            </p:spPr>
          </p:cxnSp>
        </p:grpSp>
        <p:grpSp>
          <p:nvGrpSpPr>
            <p:cNvPr id="13" name="Group 82"/>
            <p:cNvGrpSpPr>
              <a:grpSpLocks/>
            </p:cNvGrpSpPr>
            <p:nvPr/>
          </p:nvGrpSpPr>
          <p:grpSpPr bwMode="auto">
            <a:xfrm>
              <a:off x="2810" y="3600"/>
              <a:ext cx="382" cy="294"/>
              <a:chOff x="2810" y="3498"/>
              <a:chExt cx="382" cy="294"/>
            </a:xfrm>
          </p:grpSpPr>
          <p:sp>
            <p:nvSpPr>
              <p:cNvPr id="65" name="Text Box 83"/>
              <p:cNvSpPr txBox="1">
                <a:spLocks noChangeArrowheads="1"/>
              </p:cNvSpPr>
              <p:nvPr/>
            </p:nvSpPr>
            <p:spPr bwMode="auto">
              <a:xfrm>
                <a:off x="2810" y="3498"/>
                <a:ext cx="229" cy="294"/>
              </a:xfrm>
              <a:prstGeom prst="rect">
                <a:avLst/>
              </a:prstGeom>
              <a:noFill/>
              <a:ln w="9525">
                <a:solidFill>
                  <a:srgbClr val="C0C0C0"/>
                </a:solidFill>
                <a:miter lim="800000"/>
                <a:headEnd/>
                <a:tailEnd/>
              </a:ln>
            </p:spPr>
            <p:txBody>
              <a:bodyPr wrap="none">
                <a:spAutoFit/>
              </a:bodyPr>
              <a:lstStyle/>
              <a:p>
                <a:pPr fontAlgn="base">
                  <a:spcBef>
                    <a:spcPct val="0"/>
                  </a:spcBef>
                  <a:spcAft>
                    <a:spcPct val="0"/>
                  </a:spcAft>
                </a:pPr>
                <a:r>
                  <a:rPr lang="en-US" sz="2400">
                    <a:solidFill>
                      <a:srgbClr val="B2B2B2"/>
                    </a:solidFill>
                    <a:latin typeface="Arial Unicode MS" charset="0"/>
                    <a:cs typeface="Arial Unicode MS" charset="0"/>
                  </a:rPr>
                  <a:t>5</a:t>
                </a:r>
              </a:p>
            </p:txBody>
          </p:sp>
          <p:cxnSp>
            <p:nvCxnSpPr>
              <p:cNvPr id="66" name="AutoShape 84"/>
              <p:cNvCxnSpPr>
                <a:cxnSpLocks noChangeShapeType="1"/>
                <a:stCxn id="65" idx="3"/>
                <a:endCxn id="63" idx="1"/>
              </p:cNvCxnSpPr>
              <p:nvPr/>
            </p:nvCxnSpPr>
            <p:spPr bwMode="auto">
              <a:xfrm>
                <a:off x="3039" y="3645"/>
                <a:ext cx="153" cy="0"/>
              </a:xfrm>
              <a:prstGeom prst="straightConnector1">
                <a:avLst/>
              </a:prstGeom>
              <a:noFill/>
              <a:ln w="9525">
                <a:solidFill>
                  <a:srgbClr val="C0C0C0"/>
                </a:solidFill>
                <a:miter lim="800000"/>
                <a:headEnd/>
                <a:tailEnd type="triangle" w="med" len="med"/>
              </a:ln>
            </p:spPr>
          </p:cxnSp>
        </p:grpSp>
        <p:grpSp>
          <p:nvGrpSpPr>
            <p:cNvPr id="14" name="Group 85"/>
            <p:cNvGrpSpPr>
              <a:grpSpLocks/>
            </p:cNvGrpSpPr>
            <p:nvPr/>
          </p:nvGrpSpPr>
          <p:grpSpPr bwMode="auto">
            <a:xfrm>
              <a:off x="3192" y="3600"/>
              <a:ext cx="373" cy="294"/>
              <a:chOff x="3192" y="3498"/>
              <a:chExt cx="373" cy="294"/>
            </a:xfrm>
          </p:grpSpPr>
          <p:sp>
            <p:nvSpPr>
              <p:cNvPr id="63" name="Text Box 86"/>
              <p:cNvSpPr txBox="1">
                <a:spLocks noChangeArrowheads="1"/>
              </p:cNvSpPr>
              <p:nvPr/>
            </p:nvSpPr>
            <p:spPr bwMode="auto">
              <a:xfrm>
                <a:off x="3192" y="3498"/>
                <a:ext cx="229" cy="294"/>
              </a:xfrm>
              <a:prstGeom prst="rect">
                <a:avLst/>
              </a:prstGeom>
              <a:noFill/>
              <a:ln w="9525">
                <a:solidFill>
                  <a:srgbClr val="C0C0C0"/>
                </a:solidFill>
                <a:miter lim="800000"/>
                <a:headEnd/>
                <a:tailEnd/>
              </a:ln>
            </p:spPr>
            <p:txBody>
              <a:bodyPr wrap="none">
                <a:spAutoFit/>
              </a:bodyPr>
              <a:lstStyle/>
              <a:p>
                <a:pPr fontAlgn="base">
                  <a:spcBef>
                    <a:spcPct val="0"/>
                  </a:spcBef>
                  <a:spcAft>
                    <a:spcPct val="0"/>
                  </a:spcAft>
                </a:pPr>
                <a:r>
                  <a:rPr lang="en-US" sz="2400">
                    <a:solidFill>
                      <a:srgbClr val="B2B2B2"/>
                    </a:solidFill>
                    <a:latin typeface="Arial Unicode MS" charset="0"/>
                    <a:cs typeface="Arial Unicode MS" charset="0"/>
                  </a:rPr>
                  <a:t>8</a:t>
                </a:r>
              </a:p>
            </p:txBody>
          </p:sp>
          <p:cxnSp>
            <p:nvCxnSpPr>
              <p:cNvPr id="64" name="AutoShape 87"/>
              <p:cNvCxnSpPr>
                <a:cxnSpLocks noChangeShapeType="1"/>
                <a:stCxn id="63" idx="3"/>
                <a:endCxn id="58" idx="1"/>
              </p:cNvCxnSpPr>
              <p:nvPr/>
            </p:nvCxnSpPr>
            <p:spPr bwMode="auto">
              <a:xfrm>
                <a:off x="3421" y="3645"/>
                <a:ext cx="144" cy="0"/>
              </a:xfrm>
              <a:prstGeom prst="straightConnector1">
                <a:avLst/>
              </a:prstGeom>
              <a:noFill/>
              <a:ln w="9525">
                <a:solidFill>
                  <a:srgbClr val="C0C0C0"/>
                </a:solidFill>
                <a:miter lim="800000"/>
                <a:headEnd/>
                <a:tailEnd type="triangle" w="med" len="med"/>
              </a:ln>
            </p:spPr>
          </p:cxnSp>
        </p:grpSp>
        <p:sp>
          <p:nvSpPr>
            <p:cNvPr id="58" name="Text Box 89"/>
            <p:cNvSpPr txBox="1">
              <a:spLocks noChangeArrowheads="1"/>
            </p:cNvSpPr>
            <p:nvPr/>
          </p:nvSpPr>
          <p:spPr bwMode="auto">
            <a:xfrm>
              <a:off x="3565" y="3600"/>
              <a:ext cx="371" cy="294"/>
            </a:xfrm>
            <a:prstGeom prst="rect">
              <a:avLst/>
            </a:prstGeom>
            <a:noFill/>
            <a:ln w="9525">
              <a:solidFill>
                <a:srgbClr val="C0C0C0"/>
              </a:solidFill>
              <a:miter lim="800000"/>
              <a:headEnd/>
              <a:tailEnd/>
            </a:ln>
          </p:spPr>
          <p:txBody>
            <a:bodyPr>
              <a:spAutoFit/>
            </a:bodyPr>
            <a:lstStyle/>
            <a:p>
              <a:pPr fontAlgn="base">
                <a:spcBef>
                  <a:spcPct val="0"/>
                </a:spcBef>
                <a:spcAft>
                  <a:spcPct val="0"/>
                </a:spcAft>
              </a:pPr>
              <a:r>
                <a:rPr lang="en-US" sz="2400">
                  <a:solidFill>
                    <a:srgbClr val="B2B2B2"/>
                  </a:solidFill>
                  <a:latin typeface="Arial Unicode MS" charset="0"/>
                  <a:cs typeface="Arial Unicode MS" charset="0"/>
                </a:rPr>
                <a:t>13</a:t>
              </a:r>
            </a:p>
          </p:txBody>
        </p:sp>
        <p:cxnSp>
          <p:nvCxnSpPr>
            <p:cNvPr id="59" name="AutoShape 90"/>
            <p:cNvCxnSpPr>
              <a:cxnSpLocks noChangeShapeType="1"/>
              <a:stCxn id="58" idx="3"/>
              <a:endCxn id="61" idx="1"/>
            </p:cNvCxnSpPr>
            <p:nvPr/>
          </p:nvCxnSpPr>
          <p:spPr bwMode="auto">
            <a:xfrm>
              <a:off x="3936" y="3747"/>
              <a:ext cx="109" cy="0"/>
            </a:xfrm>
            <a:prstGeom prst="straightConnector1">
              <a:avLst/>
            </a:prstGeom>
            <a:noFill/>
            <a:ln w="9525">
              <a:solidFill>
                <a:srgbClr val="C0C0C0"/>
              </a:solidFill>
              <a:miter lim="800000"/>
              <a:headEnd/>
              <a:tailEnd type="triangle" w="med" len="med"/>
            </a:ln>
          </p:spPr>
        </p:cxnSp>
        <p:grpSp>
          <p:nvGrpSpPr>
            <p:cNvPr id="15" name="Group 91"/>
            <p:cNvGrpSpPr>
              <a:grpSpLocks/>
            </p:cNvGrpSpPr>
            <p:nvPr/>
          </p:nvGrpSpPr>
          <p:grpSpPr bwMode="auto">
            <a:xfrm>
              <a:off x="4045" y="3600"/>
              <a:ext cx="480" cy="294"/>
              <a:chOff x="4045" y="3498"/>
              <a:chExt cx="480" cy="294"/>
            </a:xfrm>
          </p:grpSpPr>
          <p:sp>
            <p:nvSpPr>
              <p:cNvPr id="61" name="Text Box 92"/>
              <p:cNvSpPr txBox="1">
                <a:spLocks noChangeArrowheads="1"/>
              </p:cNvSpPr>
              <p:nvPr/>
            </p:nvSpPr>
            <p:spPr bwMode="auto">
              <a:xfrm>
                <a:off x="4045" y="3498"/>
                <a:ext cx="336" cy="294"/>
              </a:xfrm>
              <a:prstGeom prst="rect">
                <a:avLst/>
              </a:prstGeom>
              <a:noFill/>
              <a:ln w="9525">
                <a:solidFill>
                  <a:srgbClr val="C0C0C0"/>
                </a:solidFill>
                <a:miter lim="800000"/>
                <a:headEnd/>
                <a:tailEnd/>
              </a:ln>
            </p:spPr>
            <p:txBody>
              <a:bodyPr wrap="none">
                <a:spAutoFit/>
              </a:bodyPr>
              <a:lstStyle/>
              <a:p>
                <a:pPr fontAlgn="base">
                  <a:spcBef>
                    <a:spcPct val="0"/>
                  </a:spcBef>
                  <a:spcAft>
                    <a:spcPct val="0"/>
                  </a:spcAft>
                </a:pPr>
                <a:r>
                  <a:rPr lang="en-US" sz="2400">
                    <a:solidFill>
                      <a:srgbClr val="B2B2B2"/>
                    </a:solidFill>
                    <a:latin typeface="Arial Unicode MS" charset="0"/>
                    <a:cs typeface="Arial Unicode MS" charset="0"/>
                  </a:rPr>
                  <a:t>21</a:t>
                </a:r>
              </a:p>
            </p:txBody>
          </p:sp>
          <p:cxnSp>
            <p:nvCxnSpPr>
              <p:cNvPr id="62" name="AutoShape 93"/>
              <p:cNvCxnSpPr>
                <a:cxnSpLocks noChangeShapeType="1"/>
                <a:stCxn id="61" idx="3"/>
                <a:endCxn id="51" idx="1"/>
              </p:cNvCxnSpPr>
              <p:nvPr/>
            </p:nvCxnSpPr>
            <p:spPr bwMode="auto">
              <a:xfrm>
                <a:off x="4381" y="3645"/>
                <a:ext cx="144" cy="0"/>
              </a:xfrm>
              <a:prstGeom prst="straightConnector1">
                <a:avLst/>
              </a:prstGeom>
              <a:noFill/>
              <a:ln w="9525">
                <a:solidFill>
                  <a:srgbClr val="C0C0C0"/>
                </a:solidFill>
                <a:miter lim="800000"/>
                <a:headEnd/>
                <a:tailEnd type="triangle" w="med" len="med"/>
              </a:ln>
            </p:spPr>
          </p:cxnSp>
        </p:grpSp>
      </p:grpSp>
      <p:sp>
        <p:nvSpPr>
          <p:cNvPr id="92" name="Text Box 4"/>
          <p:cNvSpPr txBox="1">
            <a:spLocks noChangeArrowheads="1"/>
          </p:cNvSpPr>
          <p:nvPr/>
        </p:nvSpPr>
        <p:spPr bwMode="auto">
          <a:xfrm>
            <a:off x="7005638" y="5543550"/>
            <a:ext cx="703262" cy="466725"/>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sz="2400">
                <a:solidFill>
                  <a:prstClr val="black"/>
                </a:solidFill>
                <a:latin typeface="Arial Unicode MS" charset="0"/>
                <a:cs typeface="Arial Unicode MS" charset="0"/>
              </a:rPr>
              <a:t>128</a:t>
            </a:r>
          </a:p>
        </p:txBody>
      </p:sp>
      <p:sp>
        <p:nvSpPr>
          <p:cNvPr id="93" name="Text Box 5"/>
          <p:cNvSpPr txBox="1">
            <a:spLocks noChangeArrowheads="1"/>
          </p:cNvSpPr>
          <p:nvPr/>
        </p:nvSpPr>
        <p:spPr bwMode="auto">
          <a:xfrm>
            <a:off x="7310438" y="6076950"/>
            <a:ext cx="533400" cy="466725"/>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sz="2400">
                <a:solidFill>
                  <a:prstClr val="black"/>
                </a:solidFill>
                <a:latin typeface="Arial Unicode MS" charset="0"/>
                <a:cs typeface="Arial Unicode MS" charset="0"/>
              </a:rPr>
              <a:t>34</a:t>
            </a:r>
          </a:p>
        </p:txBody>
      </p:sp>
      <p:grpSp>
        <p:nvGrpSpPr>
          <p:cNvPr id="16" name="Group 6"/>
          <p:cNvGrpSpPr>
            <a:grpSpLocks/>
          </p:cNvGrpSpPr>
          <p:nvPr/>
        </p:nvGrpSpPr>
        <p:grpSpPr bwMode="auto">
          <a:xfrm>
            <a:off x="2641600" y="5543550"/>
            <a:ext cx="647700" cy="466725"/>
            <a:chOff x="1584" y="3162"/>
            <a:chExt cx="408" cy="294"/>
          </a:xfrm>
        </p:grpSpPr>
        <p:sp>
          <p:nvSpPr>
            <p:cNvPr id="95" name="Text Box 7"/>
            <p:cNvSpPr txBox="1">
              <a:spLocks noChangeArrowheads="1"/>
            </p:cNvSpPr>
            <p:nvPr/>
          </p:nvSpPr>
          <p:spPr bwMode="auto">
            <a:xfrm>
              <a:off x="1584" y="3162"/>
              <a:ext cx="229" cy="294"/>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sz="2400">
                  <a:solidFill>
                    <a:prstClr val="black"/>
                  </a:solidFill>
                  <a:latin typeface="Arial Unicode MS" charset="0"/>
                  <a:cs typeface="Arial Unicode MS" charset="0"/>
                </a:rPr>
                <a:t>2</a:t>
              </a:r>
            </a:p>
          </p:txBody>
        </p:sp>
        <p:cxnSp>
          <p:nvCxnSpPr>
            <p:cNvPr id="96" name="AutoShape 8"/>
            <p:cNvCxnSpPr>
              <a:cxnSpLocks noChangeShapeType="1"/>
              <a:stCxn id="95" idx="3"/>
              <a:endCxn id="98" idx="1"/>
            </p:cNvCxnSpPr>
            <p:nvPr/>
          </p:nvCxnSpPr>
          <p:spPr bwMode="auto">
            <a:xfrm>
              <a:off x="1813" y="3309"/>
              <a:ext cx="179" cy="1"/>
            </a:xfrm>
            <a:prstGeom prst="straightConnector1">
              <a:avLst/>
            </a:prstGeom>
            <a:noFill/>
            <a:ln w="9525">
              <a:solidFill>
                <a:schemeClr val="tx1"/>
              </a:solidFill>
              <a:miter lim="800000"/>
              <a:headEnd/>
              <a:tailEnd type="triangle" w="med" len="med"/>
            </a:ln>
          </p:spPr>
        </p:cxnSp>
      </p:grpSp>
      <p:grpSp>
        <p:nvGrpSpPr>
          <p:cNvPr id="17" name="Group 9"/>
          <p:cNvGrpSpPr>
            <a:grpSpLocks/>
          </p:cNvGrpSpPr>
          <p:nvPr/>
        </p:nvGrpSpPr>
        <p:grpSpPr bwMode="auto">
          <a:xfrm>
            <a:off x="3289300" y="5543550"/>
            <a:ext cx="668338" cy="466725"/>
            <a:chOff x="1992" y="3162"/>
            <a:chExt cx="421" cy="294"/>
          </a:xfrm>
        </p:grpSpPr>
        <p:sp>
          <p:nvSpPr>
            <p:cNvPr id="98" name="Text Box 10"/>
            <p:cNvSpPr txBox="1">
              <a:spLocks noChangeArrowheads="1"/>
            </p:cNvSpPr>
            <p:nvPr/>
          </p:nvSpPr>
          <p:spPr bwMode="auto">
            <a:xfrm>
              <a:off x="1992" y="3162"/>
              <a:ext cx="229" cy="294"/>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sz="2400">
                  <a:solidFill>
                    <a:prstClr val="black"/>
                  </a:solidFill>
                  <a:latin typeface="Arial Unicode MS" charset="0"/>
                  <a:cs typeface="Arial Unicode MS" charset="0"/>
                </a:rPr>
                <a:t>4</a:t>
              </a:r>
            </a:p>
          </p:txBody>
        </p:sp>
        <p:cxnSp>
          <p:nvCxnSpPr>
            <p:cNvPr id="99" name="AutoShape 11"/>
            <p:cNvCxnSpPr>
              <a:cxnSpLocks noChangeShapeType="1"/>
              <a:stCxn id="98" idx="3"/>
              <a:endCxn id="101" idx="1"/>
            </p:cNvCxnSpPr>
            <p:nvPr/>
          </p:nvCxnSpPr>
          <p:spPr bwMode="auto">
            <a:xfrm>
              <a:off x="2221" y="3309"/>
              <a:ext cx="192" cy="1"/>
            </a:xfrm>
            <a:prstGeom prst="straightConnector1">
              <a:avLst/>
            </a:prstGeom>
            <a:noFill/>
            <a:ln w="9525">
              <a:solidFill>
                <a:schemeClr val="tx1"/>
              </a:solidFill>
              <a:miter lim="800000"/>
              <a:headEnd/>
              <a:tailEnd type="triangle" w="med" len="med"/>
            </a:ln>
          </p:spPr>
        </p:cxnSp>
      </p:grpSp>
      <p:grpSp>
        <p:nvGrpSpPr>
          <p:cNvPr id="18" name="Group 12"/>
          <p:cNvGrpSpPr>
            <a:grpSpLocks/>
          </p:cNvGrpSpPr>
          <p:nvPr/>
        </p:nvGrpSpPr>
        <p:grpSpPr bwMode="auto">
          <a:xfrm>
            <a:off x="3957638" y="5543550"/>
            <a:ext cx="609600" cy="466725"/>
            <a:chOff x="2413" y="3162"/>
            <a:chExt cx="384" cy="294"/>
          </a:xfrm>
        </p:grpSpPr>
        <p:sp>
          <p:nvSpPr>
            <p:cNvPr id="101" name="Text Box 13"/>
            <p:cNvSpPr txBox="1">
              <a:spLocks noChangeArrowheads="1"/>
            </p:cNvSpPr>
            <p:nvPr/>
          </p:nvSpPr>
          <p:spPr bwMode="auto">
            <a:xfrm>
              <a:off x="2413" y="3162"/>
              <a:ext cx="229" cy="294"/>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sz="2400">
                  <a:solidFill>
                    <a:prstClr val="black"/>
                  </a:solidFill>
                  <a:latin typeface="Arial Unicode MS" charset="0"/>
                  <a:cs typeface="Arial Unicode MS" charset="0"/>
                </a:rPr>
                <a:t>8</a:t>
              </a:r>
            </a:p>
          </p:txBody>
        </p:sp>
        <p:cxnSp>
          <p:nvCxnSpPr>
            <p:cNvPr id="102" name="AutoShape 14"/>
            <p:cNvCxnSpPr>
              <a:cxnSpLocks noChangeShapeType="1"/>
              <a:stCxn id="101" idx="3"/>
              <a:endCxn id="104" idx="1"/>
            </p:cNvCxnSpPr>
            <p:nvPr/>
          </p:nvCxnSpPr>
          <p:spPr bwMode="auto">
            <a:xfrm>
              <a:off x="2642" y="3309"/>
              <a:ext cx="155" cy="1"/>
            </a:xfrm>
            <a:prstGeom prst="straightConnector1">
              <a:avLst/>
            </a:prstGeom>
            <a:noFill/>
            <a:ln w="9525">
              <a:solidFill>
                <a:schemeClr val="tx1"/>
              </a:solidFill>
              <a:miter lim="800000"/>
              <a:headEnd/>
              <a:tailEnd type="triangle" w="med" len="med"/>
            </a:ln>
          </p:spPr>
        </p:cxnSp>
      </p:grpSp>
      <p:grpSp>
        <p:nvGrpSpPr>
          <p:cNvPr id="19" name="Group 15"/>
          <p:cNvGrpSpPr>
            <a:grpSpLocks/>
          </p:cNvGrpSpPr>
          <p:nvPr/>
        </p:nvGrpSpPr>
        <p:grpSpPr bwMode="auto">
          <a:xfrm>
            <a:off x="4567238" y="5543550"/>
            <a:ext cx="762000" cy="466725"/>
            <a:chOff x="2797" y="3162"/>
            <a:chExt cx="480" cy="294"/>
          </a:xfrm>
        </p:grpSpPr>
        <p:sp>
          <p:nvSpPr>
            <p:cNvPr id="104" name="Text Box 16"/>
            <p:cNvSpPr txBox="1">
              <a:spLocks noChangeArrowheads="1"/>
            </p:cNvSpPr>
            <p:nvPr/>
          </p:nvSpPr>
          <p:spPr bwMode="auto">
            <a:xfrm>
              <a:off x="2797" y="3162"/>
              <a:ext cx="336" cy="294"/>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sz="2400">
                  <a:solidFill>
                    <a:prstClr val="black"/>
                  </a:solidFill>
                  <a:latin typeface="Arial Unicode MS" charset="0"/>
                  <a:cs typeface="Arial Unicode MS" charset="0"/>
                </a:rPr>
                <a:t>16</a:t>
              </a:r>
            </a:p>
          </p:txBody>
        </p:sp>
        <p:cxnSp>
          <p:nvCxnSpPr>
            <p:cNvPr id="105" name="AutoShape 17"/>
            <p:cNvCxnSpPr>
              <a:cxnSpLocks noChangeShapeType="1"/>
              <a:stCxn id="104" idx="3"/>
              <a:endCxn id="107" idx="1"/>
            </p:cNvCxnSpPr>
            <p:nvPr/>
          </p:nvCxnSpPr>
          <p:spPr bwMode="auto">
            <a:xfrm>
              <a:off x="3133" y="3309"/>
              <a:ext cx="144" cy="1"/>
            </a:xfrm>
            <a:prstGeom prst="straightConnector1">
              <a:avLst/>
            </a:prstGeom>
            <a:noFill/>
            <a:ln w="9525">
              <a:solidFill>
                <a:schemeClr val="tx1"/>
              </a:solidFill>
              <a:miter lim="800000"/>
              <a:headEnd/>
              <a:tailEnd type="triangle" w="med" len="med"/>
            </a:ln>
          </p:spPr>
        </p:cxnSp>
      </p:grpSp>
      <p:grpSp>
        <p:nvGrpSpPr>
          <p:cNvPr id="20" name="Group 18"/>
          <p:cNvGrpSpPr>
            <a:grpSpLocks/>
          </p:cNvGrpSpPr>
          <p:nvPr/>
        </p:nvGrpSpPr>
        <p:grpSpPr bwMode="auto">
          <a:xfrm>
            <a:off x="5329238" y="5543550"/>
            <a:ext cx="838200" cy="466725"/>
            <a:chOff x="3277" y="3162"/>
            <a:chExt cx="528" cy="294"/>
          </a:xfrm>
        </p:grpSpPr>
        <p:sp>
          <p:nvSpPr>
            <p:cNvPr id="107" name="Text Box 19"/>
            <p:cNvSpPr txBox="1">
              <a:spLocks noChangeArrowheads="1"/>
            </p:cNvSpPr>
            <p:nvPr/>
          </p:nvSpPr>
          <p:spPr bwMode="auto">
            <a:xfrm>
              <a:off x="3277" y="3162"/>
              <a:ext cx="336" cy="294"/>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sz="2400">
                  <a:solidFill>
                    <a:prstClr val="black"/>
                  </a:solidFill>
                  <a:latin typeface="Arial Unicode MS" charset="0"/>
                  <a:cs typeface="Arial Unicode MS" charset="0"/>
                </a:rPr>
                <a:t>32</a:t>
              </a:r>
            </a:p>
          </p:txBody>
        </p:sp>
        <p:cxnSp>
          <p:nvCxnSpPr>
            <p:cNvPr id="108" name="AutoShape 20"/>
            <p:cNvCxnSpPr>
              <a:cxnSpLocks noChangeShapeType="1"/>
              <a:stCxn id="107" idx="3"/>
              <a:endCxn id="110" idx="1"/>
            </p:cNvCxnSpPr>
            <p:nvPr/>
          </p:nvCxnSpPr>
          <p:spPr bwMode="auto">
            <a:xfrm>
              <a:off x="3613" y="3309"/>
              <a:ext cx="192" cy="1"/>
            </a:xfrm>
            <a:prstGeom prst="straightConnector1">
              <a:avLst/>
            </a:prstGeom>
            <a:noFill/>
            <a:ln w="9525">
              <a:solidFill>
                <a:schemeClr val="tx1"/>
              </a:solidFill>
              <a:miter lim="800000"/>
              <a:headEnd/>
              <a:tailEnd type="triangle" w="med" len="med"/>
            </a:ln>
          </p:spPr>
        </p:cxnSp>
      </p:grpSp>
      <p:grpSp>
        <p:nvGrpSpPr>
          <p:cNvPr id="21" name="Group 21"/>
          <p:cNvGrpSpPr>
            <a:grpSpLocks/>
          </p:cNvGrpSpPr>
          <p:nvPr/>
        </p:nvGrpSpPr>
        <p:grpSpPr bwMode="auto">
          <a:xfrm>
            <a:off x="6167438" y="5543550"/>
            <a:ext cx="914400" cy="466725"/>
            <a:chOff x="3805" y="3162"/>
            <a:chExt cx="576" cy="294"/>
          </a:xfrm>
        </p:grpSpPr>
        <p:sp>
          <p:nvSpPr>
            <p:cNvPr id="110" name="Text Box 22"/>
            <p:cNvSpPr txBox="1">
              <a:spLocks noChangeArrowheads="1"/>
            </p:cNvSpPr>
            <p:nvPr/>
          </p:nvSpPr>
          <p:spPr bwMode="auto">
            <a:xfrm>
              <a:off x="3805" y="3162"/>
              <a:ext cx="336" cy="294"/>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sz="2400">
                  <a:solidFill>
                    <a:prstClr val="black"/>
                  </a:solidFill>
                  <a:latin typeface="Arial Unicode MS" charset="0"/>
                  <a:cs typeface="Arial Unicode MS" charset="0"/>
                </a:rPr>
                <a:t>64</a:t>
              </a:r>
            </a:p>
          </p:txBody>
        </p:sp>
        <p:cxnSp>
          <p:nvCxnSpPr>
            <p:cNvPr id="111" name="AutoShape 23"/>
            <p:cNvCxnSpPr>
              <a:cxnSpLocks noChangeShapeType="1"/>
              <a:stCxn id="110" idx="3"/>
              <a:endCxn id="92" idx="1"/>
            </p:cNvCxnSpPr>
            <p:nvPr/>
          </p:nvCxnSpPr>
          <p:spPr bwMode="auto">
            <a:xfrm>
              <a:off x="4141" y="3309"/>
              <a:ext cx="240" cy="1"/>
            </a:xfrm>
            <a:prstGeom prst="straightConnector1">
              <a:avLst/>
            </a:prstGeom>
            <a:noFill/>
            <a:ln w="9525">
              <a:solidFill>
                <a:schemeClr val="tx1"/>
              </a:solidFill>
              <a:miter lim="800000"/>
              <a:headEnd/>
              <a:tailEnd type="triangle" w="med" len="med"/>
            </a:ln>
          </p:spPr>
        </p:cxnSp>
      </p:grpSp>
      <p:grpSp>
        <p:nvGrpSpPr>
          <p:cNvPr id="22" name="Group 24"/>
          <p:cNvGrpSpPr>
            <a:grpSpLocks/>
          </p:cNvGrpSpPr>
          <p:nvPr/>
        </p:nvGrpSpPr>
        <p:grpSpPr bwMode="auto">
          <a:xfrm>
            <a:off x="2662238" y="6076950"/>
            <a:ext cx="647700" cy="466725"/>
            <a:chOff x="1597" y="3498"/>
            <a:chExt cx="408" cy="294"/>
          </a:xfrm>
        </p:grpSpPr>
        <p:sp>
          <p:nvSpPr>
            <p:cNvPr id="113" name="Text Box 25"/>
            <p:cNvSpPr txBox="1">
              <a:spLocks noChangeArrowheads="1"/>
            </p:cNvSpPr>
            <p:nvPr/>
          </p:nvSpPr>
          <p:spPr bwMode="auto">
            <a:xfrm>
              <a:off x="1597" y="3498"/>
              <a:ext cx="229" cy="294"/>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sz="2400">
                  <a:solidFill>
                    <a:prstClr val="black"/>
                  </a:solidFill>
                  <a:latin typeface="Arial Unicode MS" charset="0"/>
                  <a:cs typeface="Arial Unicode MS" charset="0"/>
                </a:rPr>
                <a:t>1</a:t>
              </a:r>
            </a:p>
          </p:txBody>
        </p:sp>
        <p:cxnSp>
          <p:nvCxnSpPr>
            <p:cNvPr id="114" name="AutoShape 26"/>
            <p:cNvCxnSpPr>
              <a:cxnSpLocks noChangeShapeType="1"/>
              <a:stCxn id="113" idx="3"/>
              <a:endCxn id="116" idx="1"/>
            </p:cNvCxnSpPr>
            <p:nvPr/>
          </p:nvCxnSpPr>
          <p:spPr bwMode="auto">
            <a:xfrm>
              <a:off x="1826" y="3645"/>
              <a:ext cx="179" cy="1"/>
            </a:xfrm>
            <a:prstGeom prst="straightConnector1">
              <a:avLst/>
            </a:prstGeom>
            <a:noFill/>
            <a:ln w="9525">
              <a:solidFill>
                <a:schemeClr val="tx1"/>
              </a:solidFill>
              <a:miter lim="800000"/>
              <a:headEnd/>
              <a:tailEnd type="triangle" w="med" len="med"/>
            </a:ln>
          </p:spPr>
        </p:cxnSp>
      </p:grpSp>
      <p:grpSp>
        <p:nvGrpSpPr>
          <p:cNvPr id="23" name="Group 27"/>
          <p:cNvGrpSpPr>
            <a:grpSpLocks/>
          </p:cNvGrpSpPr>
          <p:nvPr/>
        </p:nvGrpSpPr>
        <p:grpSpPr bwMode="auto">
          <a:xfrm>
            <a:off x="3309938" y="6076950"/>
            <a:ext cx="647700" cy="466725"/>
            <a:chOff x="2005" y="3498"/>
            <a:chExt cx="408" cy="294"/>
          </a:xfrm>
        </p:grpSpPr>
        <p:sp>
          <p:nvSpPr>
            <p:cNvPr id="116" name="Text Box 28"/>
            <p:cNvSpPr txBox="1">
              <a:spLocks noChangeArrowheads="1"/>
            </p:cNvSpPr>
            <p:nvPr/>
          </p:nvSpPr>
          <p:spPr bwMode="auto">
            <a:xfrm>
              <a:off x="2005" y="3498"/>
              <a:ext cx="229" cy="294"/>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sz="2400">
                  <a:solidFill>
                    <a:prstClr val="black"/>
                  </a:solidFill>
                  <a:latin typeface="Arial Unicode MS" charset="0"/>
                  <a:cs typeface="Arial Unicode MS" charset="0"/>
                </a:rPr>
                <a:t>2</a:t>
              </a:r>
            </a:p>
          </p:txBody>
        </p:sp>
        <p:cxnSp>
          <p:nvCxnSpPr>
            <p:cNvPr id="117" name="AutoShape 29"/>
            <p:cNvCxnSpPr>
              <a:cxnSpLocks noChangeShapeType="1"/>
              <a:stCxn id="116" idx="3"/>
              <a:endCxn id="119" idx="1"/>
            </p:cNvCxnSpPr>
            <p:nvPr/>
          </p:nvCxnSpPr>
          <p:spPr bwMode="auto">
            <a:xfrm>
              <a:off x="2234" y="3645"/>
              <a:ext cx="179" cy="1"/>
            </a:xfrm>
            <a:prstGeom prst="straightConnector1">
              <a:avLst/>
            </a:prstGeom>
            <a:noFill/>
            <a:ln w="9525">
              <a:solidFill>
                <a:schemeClr val="tx1"/>
              </a:solidFill>
              <a:miter lim="800000"/>
              <a:headEnd/>
              <a:tailEnd type="triangle" w="med" len="med"/>
            </a:ln>
          </p:spPr>
        </p:cxnSp>
      </p:grpSp>
      <p:grpSp>
        <p:nvGrpSpPr>
          <p:cNvPr id="24" name="Group 30"/>
          <p:cNvGrpSpPr>
            <a:grpSpLocks/>
          </p:cNvGrpSpPr>
          <p:nvPr/>
        </p:nvGrpSpPr>
        <p:grpSpPr bwMode="auto">
          <a:xfrm>
            <a:off x="3957638" y="6076950"/>
            <a:ext cx="630237" cy="466725"/>
            <a:chOff x="2413" y="3498"/>
            <a:chExt cx="397" cy="294"/>
          </a:xfrm>
        </p:grpSpPr>
        <p:sp>
          <p:nvSpPr>
            <p:cNvPr id="119" name="Text Box 31"/>
            <p:cNvSpPr txBox="1">
              <a:spLocks noChangeArrowheads="1"/>
            </p:cNvSpPr>
            <p:nvPr/>
          </p:nvSpPr>
          <p:spPr bwMode="auto">
            <a:xfrm>
              <a:off x="2413" y="3498"/>
              <a:ext cx="229" cy="294"/>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sz="2400">
                  <a:solidFill>
                    <a:prstClr val="black"/>
                  </a:solidFill>
                  <a:latin typeface="Arial Unicode MS" charset="0"/>
                  <a:cs typeface="Arial Unicode MS" charset="0"/>
                </a:rPr>
                <a:t>3</a:t>
              </a:r>
            </a:p>
          </p:txBody>
        </p:sp>
        <p:cxnSp>
          <p:nvCxnSpPr>
            <p:cNvPr id="120" name="AutoShape 32"/>
            <p:cNvCxnSpPr>
              <a:cxnSpLocks noChangeShapeType="1"/>
              <a:stCxn id="119" idx="3"/>
              <a:endCxn id="122" idx="1"/>
            </p:cNvCxnSpPr>
            <p:nvPr/>
          </p:nvCxnSpPr>
          <p:spPr bwMode="auto">
            <a:xfrm>
              <a:off x="2642" y="3645"/>
              <a:ext cx="168" cy="1"/>
            </a:xfrm>
            <a:prstGeom prst="straightConnector1">
              <a:avLst/>
            </a:prstGeom>
            <a:noFill/>
            <a:ln w="9525">
              <a:solidFill>
                <a:schemeClr val="tx1"/>
              </a:solidFill>
              <a:miter lim="800000"/>
              <a:headEnd/>
              <a:tailEnd type="triangle" w="med" len="med"/>
            </a:ln>
          </p:spPr>
        </p:cxnSp>
      </p:grpSp>
      <p:grpSp>
        <p:nvGrpSpPr>
          <p:cNvPr id="25" name="Group 33"/>
          <p:cNvGrpSpPr>
            <a:grpSpLocks/>
          </p:cNvGrpSpPr>
          <p:nvPr/>
        </p:nvGrpSpPr>
        <p:grpSpPr bwMode="auto">
          <a:xfrm>
            <a:off x="4587875" y="6076950"/>
            <a:ext cx="606425" cy="466725"/>
            <a:chOff x="2810" y="3498"/>
            <a:chExt cx="382" cy="294"/>
          </a:xfrm>
        </p:grpSpPr>
        <p:sp>
          <p:nvSpPr>
            <p:cNvPr id="122" name="Text Box 34"/>
            <p:cNvSpPr txBox="1">
              <a:spLocks noChangeArrowheads="1"/>
            </p:cNvSpPr>
            <p:nvPr/>
          </p:nvSpPr>
          <p:spPr bwMode="auto">
            <a:xfrm>
              <a:off x="2810" y="3498"/>
              <a:ext cx="229" cy="294"/>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sz="2400">
                  <a:solidFill>
                    <a:prstClr val="black"/>
                  </a:solidFill>
                  <a:latin typeface="Arial Unicode MS" charset="0"/>
                  <a:cs typeface="Arial Unicode MS" charset="0"/>
                </a:rPr>
                <a:t>5</a:t>
              </a:r>
            </a:p>
          </p:txBody>
        </p:sp>
        <p:cxnSp>
          <p:nvCxnSpPr>
            <p:cNvPr id="123" name="AutoShape 35"/>
            <p:cNvCxnSpPr>
              <a:cxnSpLocks noChangeShapeType="1"/>
              <a:stCxn id="122" idx="3"/>
              <a:endCxn id="125" idx="1"/>
            </p:cNvCxnSpPr>
            <p:nvPr/>
          </p:nvCxnSpPr>
          <p:spPr bwMode="auto">
            <a:xfrm>
              <a:off x="3039" y="3645"/>
              <a:ext cx="153" cy="1"/>
            </a:xfrm>
            <a:prstGeom prst="straightConnector1">
              <a:avLst/>
            </a:prstGeom>
            <a:noFill/>
            <a:ln w="9525">
              <a:solidFill>
                <a:schemeClr val="tx1"/>
              </a:solidFill>
              <a:miter lim="800000"/>
              <a:headEnd/>
              <a:tailEnd type="triangle" w="med" len="med"/>
            </a:ln>
          </p:spPr>
        </p:cxnSp>
      </p:grpSp>
      <p:grpSp>
        <p:nvGrpSpPr>
          <p:cNvPr id="26" name="Group 36"/>
          <p:cNvGrpSpPr>
            <a:grpSpLocks/>
          </p:cNvGrpSpPr>
          <p:nvPr/>
        </p:nvGrpSpPr>
        <p:grpSpPr bwMode="auto">
          <a:xfrm>
            <a:off x="5194300" y="6076950"/>
            <a:ext cx="592138" cy="466725"/>
            <a:chOff x="3192" y="3498"/>
            <a:chExt cx="373" cy="294"/>
          </a:xfrm>
        </p:grpSpPr>
        <p:sp>
          <p:nvSpPr>
            <p:cNvPr id="125" name="Text Box 37"/>
            <p:cNvSpPr txBox="1">
              <a:spLocks noChangeArrowheads="1"/>
            </p:cNvSpPr>
            <p:nvPr/>
          </p:nvSpPr>
          <p:spPr bwMode="auto">
            <a:xfrm>
              <a:off x="3192" y="3498"/>
              <a:ext cx="229" cy="294"/>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sz="2400">
                  <a:solidFill>
                    <a:prstClr val="black"/>
                  </a:solidFill>
                  <a:latin typeface="Arial Unicode MS" charset="0"/>
                  <a:cs typeface="Arial Unicode MS" charset="0"/>
                </a:rPr>
                <a:t>8</a:t>
              </a:r>
            </a:p>
          </p:txBody>
        </p:sp>
        <p:cxnSp>
          <p:nvCxnSpPr>
            <p:cNvPr id="126" name="AutoShape 38"/>
            <p:cNvCxnSpPr>
              <a:cxnSpLocks noChangeShapeType="1"/>
              <a:stCxn id="125" idx="3"/>
              <a:endCxn id="128" idx="1"/>
            </p:cNvCxnSpPr>
            <p:nvPr/>
          </p:nvCxnSpPr>
          <p:spPr bwMode="auto">
            <a:xfrm>
              <a:off x="3421" y="3645"/>
              <a:ext cx="144" cy="1"/>
            </a:xfrm>
            <a:prstGeom prst="straightConnector1">
              <a:avLst/>
            </a:prstGeom>
            <a:noFill/>
            <a:ln w="9525">
              <a:solidFill>
                <a:schemeClr val="tx1"/>
              </a:solidFill>
              <a:miter lim="800000"/>
              <a:headEnd/>
              <a:tailEnd type="triangle" w="med" len="med"/>
            </a:ln>
          </p:spPr>
        </p:cxnSp>
      </p:grpSp>
      <p:grpSp>
        <p:nvGrpSpPr>
          <p:cNvPr id="27" name="Group 100"/>
          <p:cNvGrpSpPr>
            <a:grpSpLocks/>
          </p:cNvGrpSpPr>
          <p:nvPr/>
        </p:nvGrpSpPr>
        <p:grpSpPr bwMode="auto">
          <a:xfrm>
            <a:off x="5786438" y="6076950"/>
            <a:ext cx="762000" cy="466725"/>
            <a:chOff x="3565" y="2496"/>
            <a:chExt cx="480" cy="294"/>
          </a:xfrm>
        </p:grpSpPr>
        <p:sp>
          <p:nvSpPr>
            <p:cNvPr id="128" name="Text Box 40"/>
            <p:cNvSpPr txBox="1">
              <a:spLocks noChangeArrowheads="1"/>
            </p:cNvSpPr>
            <p:nvPr/>
          </p:nvSpPr>
          <p:spPr bwMode="auto">
            <a:xfrm>
              <a:off x="3565" y="2496"/>
              <a:ext cx="371" cy="294"/>
            </a:xfrm>
            <a:prstGeom prst="rect">
              <a:avLst/>
            </a:prstGeom>
            <a:noFill/>
            <a:ln w="9525">
              <a:solidFill>
                <a:schemeClr val="tx1"/>
              </a:solidFill>
              <a:miter lim="800000"/>
              <a:headEnd/>
              <a:tailEnd/>
            </a:ln>
          </p:spPr>
          <p:txBody>
            <a:bodyPr>
              <a:spAutoFit/>
            </a:bodyPr>
            <a:lstStyle/>
            <a:p>
              <a:pPr fontAlgn="base">
                <a:spcBef>
                  <a:spcPct val="0"/>
                </a:spcBef>
                <a:spcAft>
                  <a:spcPct val="0"/>
                </a:spcAft>
              </a:pPr>
              <a:r>
                <a:rPr lang="en-US" sz="2400">
                  <a:solidFill>
                    <a:prstClr val="black"/>
                  </a:solidFill>
                  <a:latin typeface="Arial Unicode MS" charset="0"/>
                  <a:cs typeface="Arial Unicode MS" charset="0"/>
                </a:rPr>
                <a:t>13</a:t>
              </a:r>
            </a:p>
          </p:txBody>
        </p:sp>
        <p:cxnSp>
          <p:nvCxnSpPr>
            <p:cNvPr id="129" name="AutoShape 41"/>
            <p:cNvCxnSpPr>
              <a:cxnSpLocks noChangeShapeType="1"/>
              <a:stCxn id="128" idx="3"/>
              <a:endCxn id="131" idx="1"/>
            </p:cNvCxnSpPr>
            <p:nvPr/>
          </p:nvCxnSpPr>
          <p:spPr bwMode="auto">
            <a:xfrm>
              <a:off x="3936" y="2643"/>
              <a:ext cx="109" cy="1"/>
            </a:xfrm>
            <a:prstGeom prst="straightConnector1">
              <a:avLst/>
            </a:prstGeom>
            <a:noFill/>
            <a:ln w="9525">
              <a:solidFill>
                <a:schemeClr val="tx1"/>
              </a:solidFill>
              <a:miter lim="800000"/>
              <a:headEnd/>
              <a:tailEnd type="triangle" w="med" len="med"/>
            </a:ln>
          </p:spPr>
        </p:cxnSp>
      </p:grpSp>
      <p:grpSp>
        <p:nvGrpSpPr>
          <p:cNvPr id="28" name="Group 42"/>
          <p:cNvGrpSpPr>
            <a:grpSpLocks/>
          </p:cNvGrpSpPr>
          <p:nvPr/>
        </p:nvGrpSpPr>
        <p:grpSpPr bwMode="auto">
          <a:xfrm>
            <a:off x="6548438" y="6076950"/>
            <a:ext cx="838200" cy="466725"/>
            <a:chOff x="4045" y="3498"/>
            <a:chExt cx="528" cy="294"/>
          </a:xfrm>
        </p:grpSpPr>
        <p:sp>
          <p:nvSpPr>
            <p:cNvPr id="131" name="Text Box 43"/>
            <p:cNvSpPr txBox="1">
              <a:spLocks noChangeArrowheads="1"/>
            </p:cNvSpPr>
            <p:nvPr/>
          </p:nvSpPr>
          <p:spPr bwMode="auto">
            <a:xfrm>
              <a:off x="4045" y="3498"/>
              <a:ext cx="336" cy="294"/>
            </a:xfrm>
            <a:prstGeom prst="rect">
              <a:avLst/>
            </a:prstGeom>
            <a:noFill/>
            <a:ln w="9525">
              <a:solidFill>
                <a:schemeClr val="tx1"/>
              </a:solidFill>
              <a:miter lim="800000"/>
              <a:headEnd/>
              <a:tailEnd/>
            </a:ln>
          </p:spPr>
          <p:txBody>
            <a:bodyPr wrap="none">
              <a:spAutoFit/>
            </a:bodyPr>
            <a:lstStyle/>
            <a:p>
              <a:pPr fontAlgn="base">
                <a:spcBef>
                  <a:spcPct val="0"/>
                </a:spcBef>
                <a:spcAft>
                  <a:spcPct val="0"/>
                </a:spcAft>
              </a:pPr>
              <a:r>
                <a:rPr lang="en-US" sz="2400">
                  <a:solidFill>
                    <a:prstClr val="black"/>
                  </a:solidFill>
                  <a:latin typeface="Arial Unicode MS" charset="0"/>
                  <a:cs typeface="Arial Unicode MS" charset="0"/>
                </a:rPr>
                <a:t>21</a:t>
              </a:r>
            </a:p>
          </p:txBody>
        </p:sp>
        <p:cxnSp>
          <p:nvCxnSpPr>
            <p:cNvPr id="132" name="AutoShape 44"/>
            <p:cNvCxnSpPr>
              <a:cxnSpLocks noChangeShapeType="1"/>
              <a:stCxn id="131" idx="3"/>
              <a:endCxn id="93" idx="1"/>
            </p:cNvCxnSpPr>
            <p:nvPr/>
          </p:nvCxnSpPr>
          <p:spPr bwMode="auto">
            <a:xfrm>
              <a:off x="4381" y="3645"/>
              <a:ext cx="192" cy="1"/>
            </a:xfrm>
            <a:prstGeom prst="straightConnector1">
              <a:avLst/>
            </a:prstGeom>
            <a:noFill/>
            <a:ln w="9525">
              <a:solidFill>
                <a:schemeClr val="tx1"/>
              </a:solidFill>
              <a:miter lim="800000"/>
              <a:headEnd/>
              <a:tailEnd type="triangle" w="med" len="med"/>
            </a:ln>
          </p:spPr>
        </p:cxnSp>
      </p:grpSp>
      <p:grpSp>
        <p:nvGrpSpPr>
          <p:cNvPr id="29" name="Group 52"/>
          <p:cNvGrpSpPr>
            <a:grpSpLocks/>
          </p:cNvGrpSpPr>
          <p:nvPr/>
        </p:nvGrpSpPr>
        <p:grpSpPr bwMode="auto">
          <a:xfrm>
            <a:off x="7899400" y="5553075"/>
            <a:ext cx="1168400" cy="914400"/>
            <a:chOff x="4896" y="2172"/>
            <a:chExt cx="736" cy="576"/>
          </a:xfrm>
        </p:grpSpPr>
        <p:sp>
          <p:nvSpPr>
            <p:cNvPr id="134" name="Text Box 45"/>
            <p:cNvSpPr txBox="1">
              <a:spLocks noChangeArrowheads="1"/>
            </p:cNvSpPr>
            <p:nvPr/>
          </p:nvSpPr>
          <p:spPr bwMode="auto">
            <a:xfrm>
              <a:off x="4896" y="2172"/>
              <a:ext cx="671"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b="1" i="1">
                  <a:solidFill>
                    <a:prstClr val="black"/>
                  </a:solidFill>
                  <a:latin typeface="Arial Unicode MS" charset="0"/>
                  <a:cs typeface="Arial Unicode MS" charset="0"/>
                </a:rPr>
                <a:t>Brutus</a:t>
              </a:r>
            </a:p>
          </p:txBody>
        </p:sp>
        <p:sp>
          <p:nvSpPr>
            <p:cNvPr id="135" name="Text Box 46"/>
            <p:cNvSpPr txBox="1">
              <a:spLocks noChangeArrowheads="1"/>
            </p:cNvSpPr>
            <p:nvPr/>
          </p:nvSpPr>
          <p:spPr bwMode="auto">
            <a:xfrm>
              <a:off x="4896" y="2460"/>
              <a:ext cx="736"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b="1" i="1">
                  <a:solidFill>
                    <a:prstClr val="black"/>
                  </a:solidFill>
                  <a:latin typeface="Arial Unicode MS" charset="0"/>
                  <a:cs typeface="Arial Unicode MS" charset="0"/>
                </a:rPr>
                <a:t>Caesar</a:t>
              </a:r>
            </a:p>
          </p:txBody>
        </p:sp>
      </p:grpSp>
      <p:sp>
        <p:nvSpPr>
          <p:cNvPr id="136" name="AutoShape 47"/>
          <p:cNvSpPr>
            <a:spLocks noChangeArrowheads="1"/>
          </p:cNvSpPr>
          <p:nvPr/>
        </p:nvSpPr>
        <p:spPr bwMode="auto">
          <a:xfrm rot="10800000">
            <a:off x="1828800" y="5613647"/>
            <a:ext cx="736600" cy="917079"/>
          </a:xfrm>
          <a:prstGeom prst="notchedRightArrow">
            <a:avLst>
              <a:gd name="adj1" fmla="val 50000"/>
              <a:gd name="adj2" fmla="val 50245"/>
            </a:avLst>
          </a:prstGeom>
          <a:solidFill>
            <a:srgbClr val="C0504D"/>
          </a:solidFill>
          <a:ln w="9525">
            <a:solidFill>
              <a:schemeClr val="tx1"/>
            </a:solidFill>
            <a:miter lim="800000"/>
            <a:headEnd/>
            <a:tailEnd/>
          </a:ln>
        </p:spPr>
        <p:txBody>
          <a:bodyPr wrap="square" anchor="ctr">
            <a:spAutoFit/>
          </a:bodyPr>
          <a:lstStyle/>
          <a:p>
            <a:pPr fontAlgn="base">
              <a:spcBef>
                <a:spcPct val="0"/>
              </a:spcBef>
              <a:spcAft>
                <a:spcPct val="0"/>
              </a:spcAft>
            </a:pPr>
            <a:endParaRPr lang="en-US" sz="2400">
              <a:solidFill>
                <a:prstClr val="black"/>
              </a:solidFill>
              <a:latin typeface="Lucida Sans" charset="0"/>
              <a:cs typeface="Arial Unicode MS" charset="0"/>
            </a:endParaRPr>
          </a:p>
        </p:txBody>
      </p:sp>
      <p:grpSp>
        <p:nvGrpSpPr>
          <p:cNvPr id="30" name="Group 49"/>
          <p:cNvGrpSpPr>
            <a:grpSpLocks/>
          </p:cNvGrpSpPr>
          <p:nvPr/>
        </p:nvGrpSpPr>
        <p:grpSpPr bwMode="auto">
          <a:xfrm>
            <a:off x="955676" y="5791200"/>
            <a:ext cx="627062" cy="466725"/>
            <a:chOff x="373" y="3360"/>
            <a:chExt cx="395" cy="294"/>
          </a:xfrm>
        </p:grpSpPr>
        <p:cxnSp>
          <p:nvCxnSpPr>
            <p:cNvPr id="161" name="AutoShape 50"/>
            <p:cNvCxnSpPr>
              <a:cxnSpLocks noChangeShapeType="1"/>
            </p:cNvCxnSpPr>
            <p:nvPr/>
          </p:nvCxnSpPr>
          <p:spPr bwMode="auto">
            <a:xfrm>
              <a:off x="373" y="3501"/>
              <a:ext cx="179" cy="0"/>
            </a:xfrm>
            <a:prstGeom prst="straightConnector1">
              <a:avLst/>
            </a:prstGeom>
            <a:noFill/>
            <a:ln w="9525">
              <a:solidFill>
                <a:schemeClr val="tx1"/>
              </a:solidFill>
              <a:miter lim="800000"/>
              <a:headEnd/>
              <a:tailEnd type="triangle" w="med" len="med"/>
            </a:ln>
          </p:spPr>
        </p:cxnSp>
        <p:sp>
          <p:nvSpPr>
            <p:cNvPr id="162" name="Text Box 51"/>
            <p:cNvSpPr txBox="1">
              <a:spLocks noChangeArrowheads="1"/>
            </p:cNvSpPr>
            <p:nvPr/>
          </p:nvSpPr>
          <p:spPr bwMode="auto">
            <a:xfrm>
              <a:off x="539" y="3360"/>
              <a:ext cx="229" cy="294"/>
            </a:xfrm>
            <a:prstGeom prst="rect">
              <a:avLst/>
            </a:prstGeom>
            <a:noFill/>
            <a:ln w="9525">
              <a:solidFill>
                <a:schemeClr val="tx1"/>
              </a:solidFill>
              <a:miter lim="800000"/>
              <a:headEnd/>
              <a:tailEnd/>
            </a:ln>
          </p:spPr>
          <p:txBody>
            <a:bodyPr wrap="none">
              <a:spAutoFit/>
            </a:bodyPr>
            <a:lstStyle/>
            <a:p>
              <a:r>
                <a:rPr lang="en-US">
                  <a:latin typeface="Arial Unicode MS" pitchFamily="34" charset="-128"/>
                </a:rPr>
                <a:t>8</a:t>
              </a:r>
            </a:p>
          </p:txBody>
        </p:sp>
      </p:grpSp>
      <p:sp>
        <p:nvSpPr>
          <p:cNvPr id="163" name="Text Box 48"/>
          <p:cNvSpPr txBox="1">
            <a:spLocks noChangeArrowheads="1"/>
          </p:cNvSpPr>
          <p:nvPr/>
        </p:nvSpPr>
        <p:spPr bwMode="auto">
          <a:xfrm>
            <a:off x="533400" y="5800725"/>
            <a:ext cx="363538" cy="466725"/>
          </a:xfrm>
          <a:prstGeom prst="rect">
            <a:avLst/>
          </a:prstGeom>
          <a:noFill/>
          <a:ln w="9525">
            <a:solidFill>
              <a:schemeClr val="tx1"/>
            </a:solidFill>
            <a:miter lim="800000"/>
            <a:headEnd/>
            <a:tailEnd/>
          </a:ln>
        </p:spPr>
        <p:txBody>
          <a:bodyPr wrap="none">
            <a:spAutoFit/>
          </a:bodyPr>
          <a:lstStyle/>
          <a:p>
            <a:r>
              <a:rPr lang="en-US" dirty="0">
                <a:latin typeface="Arial Unicode MS" pitchFamily="34" charset="-128"/>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100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1+#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10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2" fill="hold" nodeType="afterEffect">
                                  <p:stCondLst>
                                    <p:cond delay="100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1+#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childTnLst>
                          </p:cTn>
                        </p:par>
                        <p:par>
                          <p:cTn id="24" fill="hold">
                            <p:stCondLst>
                              <p:cond delay="5000"/>
                            </p:stCondLst>
                            <p:childTnLst>
                              <p:par>
                                <p:cTn id="25" presetID="2" presetClass="entr" presetSubtype="2" fill="hold" nodeType="afterEffect">
                                  <p:stCondLst>
                                    <p:cond delay="10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childTnLst>
                          </p:cTn>
                        </p:par>
                        <p:par>
                          <p:cTn id="29" fill="hold">
                            <p:stCondLst>
                              <p:cond delay="6500"/>
                            </p:stCondLst>
                            <p:childTnLst>
                              <p:par>
                                <p:cTn id="30" presetID="2" presetClass="entr" presetSubtype="2" fill="hold" nodeType="afterEffect">
                                  <p:stCondLst>
                                    <p:cond delay="100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1+#ppt_w/2"/>
                                          </p:val>
                                        </p:tav>
                                        <p:tav tm="100000">
                                          <p:val>
                                            <p:strVal val="#ppt_x"/>
                                          </p:val>
                                        </p:tav>
                                      </p:tavLst>
                                    </p:anim>
                                    <p:anim calcmode="lin" valueType="num">
                                      <p:cBhvr additive="base">
                                        <p:cTn id="33" dur="500" fill="hold"/>
                                        <p:tgtEl>
                                          <p:spTgt spid="25"/>
                                        </p:tgtEl>
                                        <p:attrNameLst>
                                          <p:attrName>ppt_y</p:attrName>
                                        </p:attrNameLst>
                                      </p:cBhvr>
                                      <p:tavLst>
                                        <p:tav tm="0">
                                          <p:val>
                                            <p:strVal val="#ppt_y"/>
                                          </p:val>
                                        </p:tav>
                                        <p:tav tm="100000">
                                          <p:val>
                                            <p:strVal val="#ppt_y"/>
                                          </p:val>
                                        </p:tav>
                                      </p:tavLst>
                                    </p:anim>
                                  </p:childTnLst>
                                </p:cTn>
                              </p:par>
                            </p:childTnLst>
                          </p:cTn>
                        </p:par>
                        <p:par>
                          <p:cTn id="34" fill="hold">
                            <p:stCondLst>
                              <p:cond delay="8000"/>
                            </p:stCondLst>
                            <p:childTnLst>
                              <p:par>
                                <p:cTn id="35" presetID="2" presetClass="entr" presetSubtype="2" fill="hold" nodeType="afterEffect">
                                  <p:stCondLst>
                                    <p:cond delay="100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1+#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par>
                          <p:cTn id="39" fill="hold">
                            <p:stCondLst>
                              <p:cond delay="9500"/>
                            </p:stCondLst>
                            <p:childTnLst>
                              <p:par>
                                <p:cTn id="40" presetID="2" presetClass="entr" presetSubtype="2" fill="hold" nodeType="afterEffect">
                                  <p:stCondLst>
                                    <p:cond delay="100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1+#ppt_w/2"/>
                                          </p:val>
                                        </p:tav>
                                        <p:tav tm="100000">
                                          <p:val>
                                            <p:strVal val="#ppt_x"/>
                                          </p:val>
                                        </p:tav>
                                      </p:tavLst>
                                    </p:anim>
                                    <p:anim calcmode="lin" valueType="num">
                                      <p:cBhvr additive="base">
                                        <p:cTn id="43" dur="500" fill="hold"/>
                                        <p:tgtEl>
                                          <p:spTgt spid="18"/>
                                        </p:tgtEl>
                                        <p:attrNameLst>
                                          <p:attrName>ppt_y</p:attrName>
                                        </p:attrNameLst>
                                      </p:cBhvr>
                                      <p:tavLst>
                                        <p:tav tm="0">
                                          <p:val>
                                            <p:strVal val="#ppt_y"/>
                                          </p:val>
                                        </p:tav>
                                        <p:tav tm="100000">
                                          <p:val>
                                            <p:strVal val="#ppt_y"/>
                                          </p:val>
                                        </p:tav>
                                      </p:tavLst>
                                    </p:anim>
                                  </p:childTnLst>
                                </p:cTn>
                              </p:par>
                            </p:childTnLst>
                          </p:cTn>
                        </p:par>
                        <p:par>
                          <p:cTn id="44" fill="hold">
                            <p:stCondLst>
                              <p:cond delay="11000"/>
                            </p:stCondLst>
                            <p:childTnLst>
                              <p:par>
                                <p:cTn id="45" presetID="2" presetClass="entr" presetSubtype="2" fill="hold" nodeType="afterEffect">
                                  <p:stCondLst>
                                    <p:cond delay="100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1+#ppt_w/2"/>
                                          </p:val>
                                        </p:tav>
                                        <p:tav tm="100000">
                                          <p:val>
                                            <p:strVal val="#ppt_x"/>
                                          </p:val>
                                        </p:tav>
                                      </p:tavLst>
                                    </p:anim>
                                    <p:anim calcmode="lin" valueType="num">
                                      <p:cBhvr additive="base">
                                        <p:cTn id="48" dur="500" fill="hold"/>
                                        <p:tgtEl>
                                          <p:spTgt spid="27"/>
                                        </p:tgtEl>
                                        <p:attrNameLst>
                                          <p:attrName>ppt_y</p:attrName>
                                        </p:attrNameLst>
                                      </p:cBhvr>
                                      <p:tavLst>
                                        <p:tav tm="0">
                                          <p:val>
                                            <p:strVal val="#ppt_y"/>
                                          </p:val>
                                        </p:tav>
                                        <p:tav tm="100000">
                                          <p:val>
                                            <p:strVal val="#ppt_y"/>
                                          </p:val>
                                        </p:tav>
                                      </p:tavLst>
                                    </p:anim>
                                  </p:childTnLst>
                                </p:cTn>
                              </p:par>
                            </p:childTnLst>
                          </p:cTn>
                        </p:par>
                        <p:par>
                          <p:cTn id="49" fill="hold">
                            <p:stCondLst>
                              <p:cond delay="12500"/>
                            </p:stCondLst>
                            <p:childTnLst>
                              <p:par>
                                <p:cTn id="50" presetID="2" presetClass="entr" presetSubtype="2" fill="hold" nodeType="afterEffect">
                                  <p:stCondLst>
                                    <p:cond delay="100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1+#ppt_w/2"/>
                                          </p:val>
                                        </p:tav>
                                        <p:tav tm="100000">
                                          <p:val>
                                            <p:strVal val="#ppt_x"/>
                                          </p:val>
                                        </p:tav>
                                      </p:tavLst>
                                    </p:anim>
                                    <p:anim calcmode="lin" valueType="num">
                                      <p:cBhvr additive="base">
                                        <p:cTn id="53" dur="500" fill="hold"/>
                                        <p:tgtEl>
                                          <p:spTgt spid="19"/>
                                        </p:tgtEl>
                                        <p:attrNameLst>
                                          <p:attrName>ppt_y</p:attrName>
                                        </p:attrNameLst>
                                      </p:cBhvr>
                                      <p:tavLst>
                                        <p:tav tm="0">
                                          <p:val>
                                            <p:strVal val="#ppt_y"/>
                                          </p:val>
                                        </p:tav>
                                        <p:tav tm="100000">
                                          <p:val>
                                            <p:strVal val="#ppt_y"/>
                                          </p:val>
                                        </p:tav>
                                      </p:tavLst>
                                    </p:anim>
                                  </p:childTnLst>
                                </p:cTn>
                              </p:par>
                            </p:childTnLst>
                          </p:cTn>
                        </p:par>
                        <p:par>
                          <p:cTn id="54" fill="hold">
                            <p:stCondLst>
                              <p:cond delay="14000"/>
                            </p:stCondLst>
                            <p:childTnLst>
                              <p:par>
                                <p:cTn id="55" presetID="2" presetClass="entr" presetSubtype="2" fill="hold" nodeType="afterEffect">
                                  <p:stCondLst>
                                    <p:cond delay="100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1+#ppt_w/2"/>
                                          </p:val>
                                        </p:tav>
                                        <p:tav tm="100000">
                                          <p:val>
                                            <p:strVal val="#ppt_x"/>
                                          </p:val>
                                        </p:tav>
                                      </p:tavLst>
                                    </p:anim>
                                    <p:anim calcmode="lin" valueType="num">
                                      <p:cBhvr additive="base">
                                        <p:cTn id="58" dur="500" fill="hold"/>
                                        <p:tgtEl>
                                          <p:spTgt spid="28"/>
                                        </p:tgtEl>
                                        <p:attrNameLst>
                                          <p:attrName>ppt_y</p:attrName>
                                        </p:attrNameLst>
                                      </p:cBhvr>
                                      <p:tavLst>
                                        <p:tav tm="0">
                                          <p:val>
                                            <p:strVal val="#ppt_y"/>
                                          </p:val>
                                        </p:tav>
                                        <p:tav tm="100000">
                                          <p:val>
                                            <p:strVal val="#ppt_y"/>
                                          </p:val>
                                        </p:tav>
                                      </p:tavLst>
                                    </p:anim>
                                  </p:childTnLst>
                                </p:cTn>
                              </p:par>
                            </p:childTnLst>
                          </p:cTn>
                        </p:par>
                        <p:par>
                          <p:cTn id="59" fill="hold">
                            <p:stCondLst>
                              <p:cond delay="15500"/>
                            </p:stCondLst>
                            <p:childTnLst>
                              <p:par>
                                <p:cTn id="60" presetID="2" presetClass="entr" presetSubtype="2" fill="hold" nodeType="afterEffect">
                                  <p:stCondLst>
                                    <p:cond delay="100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1+#ppt_w/2"/>
                                          </p:val>
                                        </p:tav>
                                        <p:tav tm="100000">
                                          <p:val>
                                            <p:strVal val="#ppt_x"/>
                                          </p:val>
                                        </p:tav>
                                      </p:tavLst>
                                    </p:anim>
                                    <p:anim calcmode="lin" valueType="num">
                                      <p:cBhvr additive="base">
                                        <p:cTn id="63" dur="500" fill="hold"/>
                                        <p:tgtEl>
                                          <p:spTgt spid="20"/>
                                        </p:tgtEl>
                                        <p:attrNameLst>
                                          <p:attrName>ppt_y</p:attrName>
                                        </p:attrNameLst>
                                      </p:cBhvr>
                                      <p:tavLst>
                                        <p:tav tm="0">
                                          <p:val>
                                            <p:strVal val="#ppt_y"/>
                                          </p:val>
                                        </p:tav>
                                        <p:tav tm="100000">
                                          <p:val>
                                            <p:strVal val="#ppt_y"/>
                                          </p:val>
                                        </p:tav>
                                      </p:tavLst>
                                    </p:anim>
                                  </p:childTnLst>
                                </p:cTn>
                              </p:par>
                            </p:childTnLst>
                          </p:cTn>
                        </p:par>
                        <p:par>
                          <p:cTn id="64" fill="hold">
                            <p:stCondLst>
                              <p:cond delay="17000"/>
                            </p:stCondLst>
                            <p:childTnLst>
                              <p:par>
                                <p:cTn id="65" presetID="2" presetClass="entr" presetSubtype="2" fill="hold" grpId="0" nodeType="afterEffect">
                                  <p:stCondLst>
                                    <p:cond delay="1000"/>
                                  </p:stCondLst>
                                  <p:childTnLst>
                                    <p:set>
                                      <p:cBhvr>
                                        <p:cTn id="66" dur="1" fill="hold">
                                          <p:stCondLst>
                                            <p:cond delay="0"/>
                                          </p:stCondLst>
                                        </p:cTn>
                                        <p:tgtEl>
                                          <p:spTgt spid="93"/>
                                        </p:tgtEl>
                                        <p:attrNameLst>
                                          <p:attrName>style.visibility</p:attrName>
                                        </p:attrNameLst>
                                      </p:cBhvr>
                                      <p:to>
                                        <p:strVal val="visible"/>
                                      </p:to>
                                    </p:set>
                                    <p:anim calcmode="lin" valueType="num">
                                      <p:cBhvr additive="base">
                                        <p:cTn id="67" dur="500" fill="hold"/>
                                        <p:tgtEl>
                                          <p:spTgt spid="93"/>
                                        </p:tgtEl>
                                        <p:attrNameLst>
                                          <p:attrName>ppt_x</p:attrName>
                                        </p:attrNameLst>
                                      </p:cBhvr>
                                      <p:tavLst>
                                        <p:tav tm="0">
                                          <p:val>
                                            <p:strVal val="1+#ppt_w/2"/>
                                          </p:val>
                                        </p:tav>
                                        <p:tav tm="100000">
                                          <p:val>
                                            <p:strVal val="#ppt_x"/>
                                          </p:val>
                                        </p:tav>
                                      </p:tavLst>
                                    </p:anim>
                                    <p:anim calcmode="lin" valueType="num">
                                      <p:cBhvr additive="base">
                                        <p:cTn id="68" dur="500" fill="hold"/>
                                        <p:tgtEl>
                                          <p:spTgt spid="93"/>
                                        </p:tgtEl>
                                        <p:attrNameLst>
                                          <p:attrName>ppt_y</p:attrName>
                                        </p:attrNameLst>
                                      </p:cBhvr>
                                      <p:tavLst>
                                        <p:tav tm="0">
                                          <p:val>
                                            <p:strVal val="#ppt_y"/>
                                          </p:val>
                                        </p:tav>
                                        <p:tav tm="100000">
                                          <p:val>
                                            <p:strVal val="#ppt_y"/>
                                          </p:val>
                                        </p:tav>
                                      </p:tavLst>
                                    </p:anim>
                                  </p:childTnLst>
                                </p:cTn>
                              </p:par>
                            </p:childTnLst>
                          </p:cTn>
                        </p:par>
                        <p:par>
                          <p:cTn id="69" fill="hold">
                            <p:stCondLst>
                              <p:cond delay="18500"/>
                            </p:stCondLst>
                            <p:childTnLst>
                              <p:par>
                                <p:cTn id="70" presetID="2" presetClass="entr" presetSubtype="2" fill="hold" nodeType="afterEffect">
                                  <p:stCondLst>
                                    <p:cond delay="100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500" fill="hold"/>
                                        <p:tgtEl>
                                          <p:spTgt spid="21"/>
                                        </p:tgtEl>
                                        <p:attrNameLst>
                                          <p:attrName>ppt_x</p:attrName>
                                        </p:attrNameLst>
                                      </p:cBhvr>
                                      <p:tavLst>
                                        <p:tav tm="0">
                                          <p:val>
                                            <p:strVal val="1+#ppt_w/2"/>
                                          </p:val>
                                        </p:tav>
                                        <p:tav tm="100000">
                                          <p:val>
                                            <p:strVal val="#ppt_x"/>
                                          </p:val>
                                        </p:tav>
                                      </p:tavLst>
                                    </p:anim>
                                    <p:anim calcmode="lin" valueType="num">
                                      <p:cBhvr additive="base">
                                        <p:cTn id="73" dur="500" fill="hold"/>
                                        <p:tgtEl>
                                          <p:spTgt spid="21"/>
                                        </p:tgtEl>
                                        <p:attrNameLst>
                                          <p:attrName>ppt_y</p:attrName>
                                        </p:attrNameLst>
                                      </p:cBhvr>
                                      <p:tavLst>
                                        <p:tav tm="0">
                                          <p:val>
                                            <p:strVal val="#ppt_y"/>
                                          </p:val>
                                        </p:tav>
                                        <p:tav tm="100000">
                                          <p:val>
                                            <p:strVal val="#ppt_y"/>
                                          </p:val>
                                        </p:tav>
                                      </p:tavLst>
                                    </p:anim>
                                  </p:childTnLst>
                                </p:cTn>
                              </p:par>
                            </p:childTnLst>
                          </p:cTn>
                        </p:par>
                        <p:par>
                          <p:cTn id="74" fill="hold">
                            <p:stCondLst>
                              <p:cond delay="20000"/>
                            </p:stCondLst>
                            <p:childTnLst>
                              <p:par>
                                <p:cTn id="75" presetID="2" presetClass="entr" presetSubtype="2" fill="hold" grpId="0" nodeType="afterEffect">
                                  <p:stCondLst>
                                    <p:cond delay="1000"/>
                                  </p:stCondLst>
                                  <p:childTnLst>
                                    <p:set>
                                      <p:cBhvr>
                                        <p:cTn id="76" dur="1" fill="hold">
                                          <p:stCondLst>
                                            <p:cond delay="0"/>
                                          </p:stCondLst>
                                        </p:cTn>
                                        <p:tgtEl>
                                          <p:spTgt spid="92"/>
                                        </p:tgtEl>
                                        <p:attrNameLst>
                                          <p:attrName>style.visibility</p:attrName>
                                        </p:attrNameLst>
                                      </p:cBhvr>
                                      <p:to>
                                        <p:strVal val="visible"/>
                                      </p:to>
                                    </p:set>
                                    <p:anim calcmode="lin" valueType="num">
                                      <p:cBhvr additive="base">
                                        <p:cTn id="77" dur="500" fill="hold"/>
                                        <p:tgtEl>
                                          <p:spTgt spid="92"/>
                                        </p:tgtEl>
                                        <p:attrNameLst>
                                          <p:attrName>ppt_x</p:attrName>
                                        </p:attrNameLst>
                                      </p:cBhvr>
                                      <p:tavLst>
                                        <p:tav tm="0">
                                          <p:val>
                                            <p:strVal val="1+#ppt_w/2"/>
                                          </p:val>
                                        </p:tav>
                                        <p:tav tm="100000">
                                          <p:val>
                                            <p:strVal val="#ppt_x"/>
                                          </p:val>
                                        </p:tav>
                                      </p:tavLst>
                                    </p:anim>
                                    <p:anim calcmode="lin" valueType="num">
                                      <p:cBhvr additive="base">
                                        <p:cTn id="78" dur="500" fill="hold"/>
                                        <p:tgtEl>
                                          <p:spTgt spid="92"/>
                                        </p:tgtEl>
                                        <p:attrNameLst>
                                          <p:attrName>ppt_y</p:attrName>
                                        </p:attrNameLst>
                                      </p:cBhvr>
                                      <p:tavLst>
                                        <p:tav tm="0">
                                          <p:val>
                                            <p:strVal val="#ppt_y"/>
                                          </p:val>
                                        </p:tav>
                                        <p:tav tm="100000">
                                          <p:val>
                                            <p:strVal val="#ppt_y"/>
                                          </p:val>
                                        </p:tav>
                                      </p:tavLst>
                                    </p:anim>
                                  </p:childTnLst>
                                </p:cTn>
                              </p:par>
                            </p:childTnLst>
                          </p:cTn>
                        </p:par>
                        <p:par>
                          <p:cTn id="79" fill="hold">
                            <p:stCondLst>
                              <p:cond delay="21500"/>
                            </p:stCondLst>
                            <p:childTnLst>
                              <p:par>
                                <p:cTn id="80" presetID="2" presetClass="entr" presetSubtype="2" fill="hold" grpId="0" nodeType="afterEffect">
                                  <p:stCondLst>
                                    <p:cond delay="0"/>
                                  </p:stCondLst>
                                  <p:childTnLst>
                                    <p:set>
                                      <p:cBhvr>
                                        <p:cTn id="81" dur="1" fill="hold">
                                          <p:stCondLst>
                                            <p:cond delay="0"/>
                                          </p:stCondLst>
                                        </p:cTn>
                                        <p:tgtEl>
                                          <p:spTgt spid="136"/>
                                        </p:tgtEl>
                                        <p:attrNameLst>
                                          <p:attrName>style.visibility</p:attrName>
                                        </p:attrNameLst>
                                      </p:cBhvr>
                                      <p:to>
                                        <p:strVal val="visible"/>
                                      </p:to>
                                    </p:set>
                                    <p:anim calcmode="lin" valueType="num">
                                      <p:cBhvr additive="base">
                                        <p:cTn id="82" dur="500" fill="hold"/>
                                        <p:tgtEl>
                                          <p:spTgt spid="136"/>
                                        </p:tgtEl>
                                        <p:attrNameLst>
                                          <p:attrName>ppt_x</p:attrName>
                                        </p:attrNameLst>
                                      </p:cBhvr>
                                      <p:tavLst>
                                        <p:tav tm="0">
                                          <p:val>
                                            <p:strVal val="1+#ppt_w/2"/>
                                          </p:val>
                                        </p:tav>
                                        <p:tav tm="100000">
                                          <p:val>
                                            <p:strVal val="#ppt_x"/>
                                          </p:val>
                                        </p:tav>
                                      </p:tavLst>
                                    </p:anim>
                                    <p:anim calcmode="lin" valueType="num">
                                      <p:cBhvr additive="base">
                                        <p:cTn id="83" dur="500" fill="hold"/>
                                        <p:tgtEl>
                                          <p:spTgt spid="136"/>
                                        </p:tgtEl>
                                        <p:attrNameLst>
                                          <p:attrName>ppt_y</p:attrName>
                                        </p:attrNameLst>
                                      </p:cBhvr>
                                      <p:tavLst>
                                        <p:tav tm="0">
                                          <p:val>
                                            <p:strVal val="#ppt_y"/>
                                          </p:val>
                                        </p:tav>
                                        <p:tav tm="100000">
                                          <p:val>
                                            <p:strVal val="#ppt_y"/>
                                          </p:val>
                                        </p:tav>
                                      </p:tavLst>
                                    </p:anim>
                                  </p:childTnLst>
                                </p:cTn>
                              </p:par>
                            </p:childTnLst>
                          </p:cTn>
                        </p:par>
                        <p:par>
                          <p:cTn id="84" fill="hold">
                            <p:stCondLst>
                              <p:cond delay="22000"/>
                            </p:stCondLst>
                            <p:childTnLst>
                              <p:par>
                                <p:cTn id="85" presetID="2" presetClass="entr" presetSubtype="2" fill="hold" nodeType="afterEffect">
                                  <p:stCondLst>
                                    <p:cond delay="1000"/>
                                  </p:stCondLst>
                                  <p:childTnLst>
                                    <p:set>
                                      <p:cBhvr>
                                        <p:cTn id="86" dur="1" fill="hold">
                                          <p:stCondLst>
                                            <p:cond delay="0"/>
                                          </p:stCondLst>
                                        </p:cTn>
                                        <p:tgtEl>
                                          <p:spTgt spid="30"/>
                                        </p:tgtEl>
                                        <p:attrNameLst>
                                          <p:attrName>style.visibility</p:attrName>
                                        </p:attrNameLst>
                                      </p:cBhvr>
                                      <p:to>
                                        <p:strVal val="visible"/>
                                      </p:to>
                                    </p:set>
                                    <p:anim calcmode="lin" valueType="num">
                                      <p:cBhvr additive="base">
                                        <p:cTn id="87" dur="500" fill="hold"/>
                                        <p:tgtEl>
                                          <p:spTgt spid="30"/>
                                        </p:tgtEl>
                                        <p:attrNameLst>
                                          <p:attrName>ppt_x</p:attrName>
                                        </p:attrNameLst>
                                      </p:cBhvr>
                                      <p:tavLst>
                                        <p:tav tm="0">
                                          <p:val>
                                            <p:strVal val="1+#ppt_w/2"/>
                                          </p:val>
                                        </p:tav>
                                        <p:tav tm="100000">
                                          <p:val>
                                            <p:strVal val="#ppt_x"/>
                                          </p:val>
                                        </p:tav>
                                      </p:tavLst>
                                    </p:anim>
                                    <p:anim calcmode="lin" valueType="num">
                                      <p:cBhvr additive="base">
                                        <p:cTn id="88" dur="500" fill="hold"/>
                                        <p:tgtEl>
                                          <p:spTgt spid="30"/>
                                        </p:tgtEl>
                                        <p:attrNameLst>
                                          <p:attrName>ppt_y</p:attrName>
                                        </p:attrNameLst>
                                      </p:cBhvr>
                                      <p:tavLst>
                                        <p:tav tm="0">
                                          <p:val>
                                            <p:strVal val="#ppt_y"/>
                                          </p:val>
                                        </p:tav>
                                        <p:tav tm="100000">
                                          <p:val>
                                            <p:strVal val="#ppt_y"/>
                                          </p:val>
                                        </p:tav>
                                      </p:tavLst>
                                    </p:anim>
                                  </p:childTnLst>
                                </p:cTn>
                              </p:par>
                            </p:childTnLst>
                          </p:cTn>
                        </p:par>
                        <p:par>
                          <p:cTn id="89" fill="hold">
                            <p:stCondLst>
                              <p:cond delay="23500"/>
                            </p:stCondLst>
                            <p:childTnLst>
                              <p:par>
                                <p:cTn id="90" presetID="2" presetClass="entr" presetSubtype="2" fill="hold" grpId="0" nodeType="afterEffect">
                                  <p:stCondLst>
                                    <p:cond delay="1000"/>
                                  </p:stCondLst>
                                  <p:childTnLst>
                                    <p:set>
                                      <p:cBhvr>
                                        <p:cTn id="91" dur="1" fill="hold">
                                          <p:stCondLst>
                                            <p:cond delay="0"/>
                                          </p:stCondLst>
                                        </p:cTn>
                                        <p:tgtEl>
                                          <p:spTgt spid="163"/>
                                        </p:tgtEl>
                                        <p:attrNameLst>
                                          <p:attrName>style.visibility</p:attrName>
                                        </p:attrNameLst>
                                      </p:cBhvr>
                                      <p:to>
                                        <p:strVal val="visible"/>
                                      </p:to>
                                    </p:set>
                                    <p:anim calcmode="lin" valueType="num">
                                      <p:cBhvr additive="base">
                                        <p:cTn id="92" dur="500" fill="hold"/>
                                        <p:tgtEl>
                                          <p:spTgt spid="163"/>
                                        </p:tgtEl>
                                        <p:attrNameLst>
                                          <p:attrName>ppt_x</p:attrName>
                                        </p:attrNameLst>
                                      </p:cBhvr>
                                      <p:tavLst>
                                        <p:tav tm="0">
                                          <p:val>
                                            <p:strVal val="1+#ppt_w/2"/>
                                          </p:val>
                                        </p:tav>
                                        <p:tav tm="100000">
                                          <p:val>
                                            <p:strVal val="#ppt_x"/>
                                          </p:val>
                                        </p:tav>
                                      </p:tavLst>
                                    </p:anim>
                                    <p:anim calcmode="lin" valueType="num">
                                      <p:cBhvr additive="base">
                                        <p:cTn id="93" dur="500" fill="hold"/>
                                        <p:tgtEl>
                                          <p:spTgt spid="1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autoUpdateAnimBg="0"/>
      <p:bldP spid="93" grpId="0" animBg="1" autoUpdateAnimBg="0"/>
      <p:bldP spid="136" grpId="0" animBg="1"/>
      <p:bldP spid="163"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ea typeface="ＭＳ Ｐゴシック" charset="-128"/>
              </a:rPr>
              <a:t>Boolean retrieval model</a:t>
            </a:r>
          </a:p>
        </p:txBody>
      </p:sp>
      <p:sp>
        <p:nvSpPr>
          <p:cNvPr id="3" name="Content Placeholder 2"/>
          <p:cNvSpPr>
            <a:spLocks noGrp="1"/>
          </p:cNvSpPr>
          <p:nvPr>
            <p:ph sz="quarter" idx="1"/>
          </p:nvPr>
        </p:nvSpPr>
        <p:spPr/>
        <p:txBody>
          <a:bodyPr/>
          <a:lstStyle/>
          <a:p>
            <a:r>
              <a:rPr lang="en-US" dirty="0" smtClean="0">
                <a:ea typeface="ＭＳ Ｐゴシック" charset="-128"/>
              </a:rPr>
              <a:t>Thus far, our queries have all been Boolean.</a:t>
            </a:r>
          </a:p>
          <a:p>
            <a:pPr lvl="1"/>
            <a:r>
              <a:rPr lang="en-US" dirty="0" smtClean="0">
                <a:ea typeface="ＭＳ Ｐゴシック" charset="-128"/>
              </a:rPr>
              <a:t>Documents either match or don’t</a:t>
            </a:r>
          </a:p>
          <a:p>
            <a:r>
              <a:rPr lang="en-US" dirty="0" smtClean="0">
                <a:ea typeface="ＭＳ Ｐゴシック" charset="-128"/>
              </a:rPr>
              <a:t>Good for expert users with precise understanding of their needs and the collection</a:t>
            </a:r>
          </a:p>
          <a:p>
            <a:r>
              <a:rPr lang="en-US" dirty="0" smtClean="0">
                <a:ea typeface="ＭＳ Ｐゴシック" charset="-128"/>
              </a:rPr>
              <a:t>Not good for the majority of users</a:t>
            </a:r>
          </a:p>
          <a:p>
            <a:pPr lvl="1"/>
            <a:r>
              <a:rPr lang="en-US" dirty="0" smtClean="0">
                <a:ea typeface="ＭＳ Ｐゴシック" charset="-128"/>
              </a:rPr>
              <a:t>Most users incapable or too lazy to write Boolean queries</a:t>
            </a:r>
          </a:p>
          <a:p>
            <a:pPr lvl="1"/>
            <a:r>
              <a:rPr lang="en-US" dirty="0" smtClean="0">
                <a:ea typeface="ＭＳ Ｐゴシック" charset="-128"/>
              </a:rPr>
              <a:t>Most users don’t want to wade through 1000s of results</a:t>
            </a:r>
          </a:p>
          <a:p>
            <a:endParaRPr lang="en-US" dirty="0" smtClean="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300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300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ea typeface="ＭＳ Ｐゴシック" charset="-128"/>
              </a:rPr>
              <a:t>Ranked retrieval models</a:t>
            </a:r>
          </a:p>
        </p:txBody>
      </p:sp>
      <p:sp>
        <p:nvSpPr>
          <p:cNvPr id="22531" name="Content Placeholder 2"/>
          <p:cNvSpPr>
            <a:spLocks noGrp="1"/>
          </p:cNvSpPr>
          <p:nvPr>
            <p:ph sz="quarter" idx="1"/>
          </p:nvPr>
        </p:nvSpPr>
        <p:spPr/>
        <p:txBody>
          <a:bodyPr/>
          <a:lstStyle/>
          <a:p>
            <a:pPr>
              <a:spcAft>
                <a:spcPts val="600"/>
              </a:spcAft>
            </a:pPr>
            <a:r>
              <a:rPr lang="en-US" dirty="0" smtClean="0">
                <a:ea typeface="ＭＳ Ｐゴシック" charset="-128"/>
              </a:rPr>
              <a:t>The system returns an ordering over the (top) documents in the collection with respect to a query</a:t>
            </a:r>
          </a:p>
          <a:p>
            <a:pPr>
              <a:spcAft>
                <a:spcPts val="600"/>
              </a:spcAft>
            </a:pPr>
            <a:endParaRPr lang="en-US" dirty="0" smtClean="0">
              <a:solidFill>
                <a:srgbClr val="357E69"/>
              </a:solidFill>
              <a:ea typeface="ＭＳ Ｐゴシック" charset="-128"/>
            </a:endParaRPr>
          </a:p>
          <a:p>
            <a:pPr>
              <a:spcAft>
                <a:spcPts val="600"/>
              </a:spcAft>
            </a:pPr>
            <a:r>
              <a:rPr lang="en-US" dirty="0" smtClean="0">
                <a:ea typeface="ＭＳ Ｐゴシック" charset="-128"/>
              </a:rPr>
              <a:t>Free text queries</a:t>
            </a:r>
          </a:p>
          <a:p>
            <a:pPr lvl="1">
              <a:spcAft>
                <a:spcPts val="600"/>
              </a:spcAft>
            </a:pPr>
            <a:r>
              <a:rPr lang="en-US" dirty="0" smtClean="0">
                <a:ea typeface="ＭＳ Ｐゴシック" charset="-128"/>
              </a:rPr>
              <a:t>The user’s query is just one or more words in a human language</a:t>
            </a:r>
          </a:p>
          <a:p>
            <a:pPr>
              <a:buFont typeface="Wingdings" charset="2"/>
              <a:buNone/>
            </a:pPr>
            <a:endParaRPr lang="en-US" dirty="0" smtClean="0">
              <a:ea typeface="ＭＳ Ｐゴシック" charset="-12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smtClean="0">
                <a:ea typeface="ＭＳ Ｐゴシック" charset="-128"/>
              </a:rPr>
              <a:t>Scoring as the basis of ranked retrieval</a:t>
            </a:r>
          </a:p>
        </p:txBody>
      </p:sp>
      <p:sp>
        <p:nvSpPr>
          <p:cNvPr id="18435" name="Content Placeholder 2"/>
          <p:cNvSpPr>
            <a:spLocks noGrp="1"/>
          </p:cNvSpPr>
          <p:nvPr>
            <p:ph sz="quarter" idx="1"/>
          </p:nvPr>
        </p:nvSpPr>
        <p:spPr/>
        <p:txBody>
          <a:bodyPr/>
          <a:lstStyle/>
          <a:p>
            <a:pPr eaLnBrk="1" hangingPunct="1"/>
            <a:r>
              <a:rPr lang="en-US" dirty="0" smtClean="0">
                <a:ea typeface="ＭＳ Ｐゴシック" charset="-128"/>
              </a:rPr>
              <a:t>We wish to return an ordered set of documents most likely to be useful to the searcher</a:t>
            </a:r>
          </a:p>
          <a:p>
            <a:pPr eaLnBrk="1" hangingPunct="1"/>
            <a:endParaRPr lang="en-US" dirty="0" smtClean="0">
              <a:solidFill>
                <a:srgbClr val="C00000"/>
              </a:solidFill>
              <a:ea typeface="ＭＳ Ｐゴシック" charset="-128"/>
            </a:endParaRPr>
          </a:p>
          <a:p>
            <a:pPr eaLnBrk="1" hangingPunct="1"/>
            <a:r>
              <a:rPr lang="en-US" dirty="0" smtClean="0">
                <a:ea typeface="ＭＳ Ｐゴシック" charset="-128"/>
              </a:rPr>
              <a:t>How can we rank-order the documents in the collection with respect to a query?</a:t>
            </a:r>
          </a:p>
          <a:p>
            <a:pPr lvl="1" eaLnBrk="1" hangingPunct="1"/>
            <a:r>
              <a:rPr lang="en-US" dirty="0" smtClean="0">
                <a:ea typeface="ＭＳ Ｐゴシック" charset="-128"/>
              </a:rPr>
              <a:t>Assign a score – say in [0, 1] – to each document</a:t>
            </a:r>
          </a:p>
          <a:p>
            <a:pPr lvl="1" eaLnBrk="1" hangingPunct="1"/>
            <a:r>
              <a:rPr lang="en-US" dirty="0" smtClean="0">
                <a:ea typeface="ＭＳ Ｐゴシック" charset="-128"/>
              </a:rPr>
              <a:t>This score measures how well document and query “match”.</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228600" y="304800"/>
            <a:ext cx="8229600" cy="1143000"/>
          </a:xfrm>
        </p:spPr>
        <p:txBody>
          <a:bodyPr/>
          <a:lstStyle/>
          <a:p>
            <a:pPr eaLnBrk="1" hangingPunct="1"/>
            <a:r>
              <a:rPr lang="en-US" dirty="0" smtClean="0">
                <a:ea typeface="ＭＳ Ｐゴシック" charset="-128"/>
              </a:rPr>
              <a:t>Term-document frequency matrices</a:t>
            </a:r>
          </a:p>
        </p:txBody>
      </p:sp>
      <p:sp>
        <p:nvSpPr>
          <p:cNvPr id="30724" name="Rectangle 3"/>
          <p:cNvSpPr>
            <a:spLocks noGrp="1" noChangeArrowheads="1"/>
          </p:cNvSpPr>
          <p:nvPr>
            <p:ph sz="quarter" idx="1"/>
          </p:nvPr>
        </p:nvSpPr>
        <p:spPr>
          <a:xfrm>
            <a:off x="76200" y="1600200"/>
            <a:ext cx="8915400" cy="4873752"/>
          </a:xfrm>
        </p:spPr>
        <p:txBody>
          <a:bodyPr/>
          <a:lstStyle/>
          <a:p>
            <a:pPr eaLnBrk="1" hangingPunct="1"/>
            <a:r>
              <a:rPr lang="en-US" dirty="0" smtClean="0">
                <a:ea typeface="ＭＳ Ｐゴシック" charset="-128"/>
              </a:rPr>
              <a:t>Consider the number of occurrences of a term in a document: </a:t>
            </a:r>
          </a:p>
          <a:p>
            <a:pPr lvl="1" eaLnBrk="1" hangingPunct="1"/>
            <a:r>
              <a:rPr lang="en-US" dirty="0" smtClean="0">
                <a:ea typeface="ＭＳ Ｐゴシック" charset="-128"/>
              </a:rPr>
              <a:t>Each document is a count vector in </a:t>
            </a:r>
            <a:r>
              <a:rPr lang="en-US" dirty="0" err="1" smtClean="0">
                <a:latin typeface="Lucida Sans Unicode" charset="-52"/>
                <a:ea typeface="ＭＳ Ｐゴシック" charset="-128"/>
              </a:rPr>
              <a:t>ℕ</a:t>
            </a:r>
            <a:r>
              <a:rPr lang="en-US" baseline="30000" dirty="0" err="1" smtClean="0">
                <a:ea typeface="ＭＳ Ｐゴシック" charset="-128"/>
              </a:rPr>
              <a:t>v</a:t>
            </a:r>
            <a:r>
              <a:rPr lang="en-US" dirty="0" smtClean="0">
                <a:ea typeface="ＭＳ Ｐゴシック" charset="-128"/>
              </a:rPr>
              <a:t>: a column </a:t>
            </a:r>
          </a:p>
        </p:txBody>
      </p:sp>
      <p:graphicFrame>
        <p:nvGraphicFramePr>
          <p:cNvPr id="30722" name="Object 2"/>
          <p:cNvGraphicFramePr>
            <a:graphicFrameLocks noChangeAspect="1"/>
          </p:cNvGraphicFramePr>
          <p:nvPr>
            <p:extLst>
              <p:ext uri="{D42A27DB-BD31-4B8C-83A1-F6EECF244321}">
                <p14:modId xmlns:p14="http://schemas.microsoft.com/office/powerpoint/2010/main" val="3737885586"/>
              </p:ext>
            </p:extLst>
          </p:nvPr>
        </p:nvGraphicFramePr>
        <p:xfrm>
          <a:off x="76200" y="2971800"/>
          <a:ext cx="8932863" cy="2711450"/>
        </p:xfrm>
        <a:graphic>
          <a:graphicData uri="http://schemas.openxmlformats.org/presentationml/2006/ole">
            <mc:AlternateContent xmlns:mc="http://schemas.openxmlformats.org/markup-compatibility/2006">
              <mc:Choice xmlns:v="urn:schemas-microsoft-com:vml" Requires="v">
                <p:oleObj spid="_x0000_s50444" name="Worksheet" r:id="rId3" imgW="9791700" imgH="2926080" progId="Excel.Sheet.8">
                  <p:embed/>
                </p:oleObj>
              </mc:Choice>
              <mc:Fallback>
                <p:oleObj name="Worksheet" r:id="rId3" imgW="9791700" imgH="2926080" progId="Excel.Shee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2971800"/>
                        <a:ext cx="8932863" cy="271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5" name="Rectangle 4"/>
          <p:cNvSpPr>
            <a:spLocks noChangeArrowheads="1"/>
          </p:cNvSpPr>
          <p:nvPr/>
        </p:nvSpPr>
        <p:spPr bwMode="auto">
          <a:xfrm>
            <a:off x="3352800" y="2971800"/>
            <a:ext cx="1371600" cy="2667000"/>
          </a:xfrm>
          <a:prstGeom prst="rect">
            <a:avLst/>
          </a:prstGeom>
          <a:noFill/>
          <a:ln w="9525">
            <a:solidFill>
              <a:srgbClr val="FF0000"/>
            </a:solidFill>
            <a:miter lim="800000"/>
            <a:headEnd/>
            <a:tailEnd/>
          </a:ln>
        </p:spPr>
        <p:txBody>
          <a:bodyPr wrap="none" anchor="ctr"/>
          <a:lstStyle/>
          <a:p>
            <a:endParaRPr lang="en-US"/>
          </a:p>
        </p:txBody>
      </p:sp>
      <p:sp>
        <p:nvSpPr>
          <p:cNvPr id="30726" name="Rectangle 5"/>
          <p:cNvSpPr>
            <a:spLocks noChangeArrowheads="1"/>
          </p:cNvSpPr>
          <p:nvPr/>
        </p:nvSpPr>
        <p:spPr bwMode="auto">
          <a:xfrm>
            <a:off x="3281855" y="2438400"/>
            <a:ext cx="1600200" cy="361950"/>
          </a:xfrm>
          <a:prstGeom prst="rect">
            <a:avLst/>
          </a:prstGeom>
          <a:noFill/>
          <a:ln w="9525">
            <a:solidFill>
              <a:srgbClr val="FF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i="1" smtClean="0">
                <a:ea typeface="ＭＳ Ｐゴシック" charset="-128"/>
              </a:rPr>
              <a:t>Bag of words </a:t>
            </a:r>
            <a:r>
              <a:rPr lang="en-US" smtClean="0">
                <a:ea typeface="ＭＳ Ｐゴシック" charset="-128"/>
              </a:rPr>
              <a:t>model</a:t>
            </a:r>
          </a:p>
        </p:txBody>
      </p:sp>
      <p:sp>
        <p:nvSpPr>
          <p:cNvPr id="22531" name="Content Placeholder 2"/>
          <p:cNvSpPr>
            <a:spLocks noGrp="1"/>
          </p:cNvSpPr>
          <p:nvPr>
            <p:ph sz="quarter" idx="1"/>
          </p:nvPr>
        </p:nvSpPr>
        <p:spPr/>
        <p:txBody>
          <a:bodyPr/>
          <a:lstStyle/>
          <a:p>
            <a:pPr eaLnBrk="1" hangingPunct="1"/>
            <a:r>
              <a:rPr lang="en-US" dirty="0" smtClean="0">
                <a:ea typeface="ＭＳ Ｐゴシック" charset="-128"/>
              </a:rPr>
              <a:t>Vector representation doesn’t consider the ordering of words in a document</a:t>
            </a:r>
          </a:p>
          <a:p>
            <a:pPr lvl="1" eaLnBrk="1" hangingPunct="1"/>
            <a:r>
              <a:rPr lang="en-US" i="1" dirty="0" smtClean="0">
                <a:ea typeface="ＭＳ Ｐゴシック" charset="-128"/>
              </a:rPr>
              <a:t>“John is quicker than Mary” </a:t>
            </a:r>
            <a:r>
              <a:rPr lang="en-US" dirty="0" smtClean="0">
                <a:ea typeface="ＭＳ Ｐゴシック" charset="-128"/>
              </a:rPr>
              <a:t>and “</a:t>
            </a:r>
            <a:r>
              <a:rPr lang="en-US" i="1" dirty="0" smtClean="0">
                <a:ea typeface="ＭＳ Ｐゴシック" charset="-128"/>
              </a:rPr>
              <a:t>Mary is quicker than John”</a:t>
            </a:r>
            <a:r>
              <a:rPr lang="en-US" dirty="0" smtClean="0">
                <a:ea typeface="ＭＳ Ｐゴシック" charset="-128"/>
              </a:rPr>
              <a:t> have the same vectors</a:t>
            </a:r>
          </a:p>
          <a:p>
            <a:pPr eaLnBrk="1" hangingPunct="1"/>
            <a:endParaRPr lang="en-US" dirty="0" smtClean="0">
              <a:ea typeface="ＭＳ Ｐゴシック" charset="-128"/>
            </a:endParaRPr>
          </a:p>
          <a:p>
            <a:pPr eaLnBrk="1" hangingPunct="1"/>
            <a:r>
              <a:rPr lang="en-US" dirty="0" smtClean="0">
                <a:ea typeface="ＭＳ Ｐゴシック" charset="-128"/>
              </a:rPr>
              <a:t>This is called the </a:t>
            </a:r>
            <a:r>
              <a:rPr lang="en-US" u="sng" dirty="0" smtClean="0">
                <a:ea typeface="ＭＳ Ｐゴシック" charset="-128"/>
              </a:rPr>
              <a:t>bag of words</a:t>
            </a:r>
            <a:r>
              <a:rPr lang="en-US" dirty="0" smtClean="0">
                <a:ea typeface="ＭＳ Ｐゴシック" charset="-128"/>
              </a:rPr>
              <a:t> model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dirty="0" smtClean="0">
                <a:ea typeface="ＭＳ Ｐゴシック" charset="-128"/>
              </a:rPr>
              <a:t>Term frequency (</a:t>
            </a:r>
            <a:r>
              <a:rPr lang="en-US" dirty="0" err="1" smtClean="0">
                <a:ea typeface="ＭＳ Ｐゴシック" charset="-128"/>
              </a:rPr>
              <a:t>tf</a:t>
            </a:r>
            <a:r>
              <a:rPr lang="en-US" dirty="0" smtClean="0">
                <a:ea typeface="ＭＳ Ｐゴシック" charset="-128"/>
              </a:rPr>
              <a:t>)</a:t>
            </a:r>
          </a:p>
        </p:txBody>
      </p:sp>
      <p:sp>
        <p:nvSpPr>
          <p:cNvPr id="3" name="Content Placeholder 2"/>
          <p:cNvSpPr>
            <a:spLocks noGrp="1"/>
          </p:cNvSpPr>
          <p:nvPr>
            <p:ph sz="quarter" idx="1"/>
          </p:nvPr>
        </p:nvSpPr>
        <p:spPr>
          <a:xfrm>
            <a:off x="533400" y="1676400"/>
            <a:ext cx="8001000" cy="4572000"/>
          </a:xfrm>
        </p:spPr>
        <p:txBody>
          <a:bodyPr>
            <a:normAutofit/>
          </a:bodyPr>
          <a:lstStyle/>
          <a:p>
            <a:pPr eaLnBrk="1" hangingPunct="1"/>
            <a:r>
              <a:rPr lang="en-US" dirty="0" smtClean="0">
                <a:ea typeface="ＭＳ Ｐゴシック" charset="-128"/>
              </a:rPr>
              <a:t>The term frequency </a:t>
            </a:r>
            <a:r>
              <a:rPr lang="en-US" dirty="0" err="1" smtClean="0">
                <a:ea typeface="ＭＳ Ｐゴシック" charset="-128"/>
              </a:rPr>
              <a:t>tf</a:t>
            </a:r>
            <a:r>
              <a:rPr lang="en-US" i="1" baseline="-25000" dirty="0" err="1" smtClean="0">
                <a:ea typeface="ＭＳ Ｐゴシック" charset="-128"/>
              </a:rPr>
              <a:t>t,d</a:t>
            </a:r>
            <a:r>
              <a:rPr lang="en-US" dirty="0" smtClean="0">
                <a:ea typeface="ＭＳ Ｐゴシック" charset="-128"/>
              </a:rPr>
              <a:t> of term </a:t>
            </a:r>
            <a:r>
              <a:rPr lang="en-US" i="1" dirty="0" smtClean="0">
                <a:ea typeface="ＭＳ Ｐゴシック" charset="-128"/>
              </a:rPr>
              <a:t>t</a:t>
            </a:r>
            <a:r>
              <a:rPr lang="en-US" dirty="0" smtClean="0">
                <a:ea typeface="ＭＳ Ｐゴシック" charset="-128"/>
              </a:rPr>
              <a:t> in document </a:t>
            </a:r>
            <a:r>
              <a:rPr lang="en-US" i="1" dirty="0" smtClean="0">
                <a:ea typeface="ＭＳ Ｐゴシック" charset="-128"/>
              </a:rPr>
              <a:t>d</a:t>
            </a:r>
            <a:r>
              <a:rPr lang="en-US" dirty="0" smtClean="0">
                <a:ea typeface="ＭＳ Ｐゴシック" charset="-128"/>
              </a:rPr>
              <a:t> is defined as the number of times that </a:t>
            </a:r>
            <a:r>
              <a:rPr lang="en-US" i="1" dirty="0" smtClean="0">
                <a:ea typeface="ＭＳ Ｐゴシック" charset="-128"/>
              </a:rPr>
              <a:t>t </a:t>
            </a:r>
            <a:r>
              <a:rPr lang="en-US" dirty="0" smtClean="0">
                <a:ea typeface="ＭＳ Ｐゴシック" charset="-128"/>
              </a:rPr>
              <a:t>occurs in </a:t>
            </a:r>
            <a:r>
              <a:rPr lang="en-US" i="1" dirty="0" smtClean="0">
                <a:ea typeface="ＭＳ Ｐゴシック" charset="-128"/>
              </a:rPr>
              <a:t>d</a:t>
            </a:r>
            <a:r>
              <a:rPr lang="en-US" dirty="0" smtClean="0">
                <a:ea typeface="ＭＳ Ｐゴシック" charset="-128"/>
              </a:rPr>
              <a:t>.</a:t>
            </a:r>
            <a:endParaRPr lang="en-US" dirty="0" smtClean="0">
              <a:solidFill>
                <a:srgbClr val="C00000"/>
              </a:solidFill>
              <a:ea typeface="ＭＳ Ｐゴシック" charset="-128"/>
            </a:endParaRPr>
          </a:p>
          <a:p>
            <a:pPr eaLnBrk="1" hangingPunct="1"/>
            <a:endParaRPr lang="en-US" dirty="0" smtClean="0">
              <a:ea typeface="ＭＳ Ｐゴシック" charset="-128"/>
            </a:endParaRPr>
          </a:p>
          <a:p>
            <a:pPr eaLnBrk="1" hangingPunct="1"/>
            <a:r>
              <a:rPr lang="en-US" dirty="0" smtClean="0">
                <a:ea typeface="ＭＳ Ｐゴシック" charset="-128"/>
              </a:rPr>
              <a:t>Raw term frequency is not what we want:</a:t>
            </a:r>
          </a:p>
          <a:p>
            <a:pPr lvl="1" eaLnBrk="1" hangingPunct="1"/>
            <a:r>
              <a:rPr lang="en-US" dirty="0" smtClean="0">
                <a:ea typeface="ＭＳ Ｐゴシック" charset="-128"/>
              </a:rPr>
              <a:t>A document with 10 occurrences of the term is more relevant than a document with 1 occurrence of the term.</a:t>
            </a:r>
          </a:p>
          <a:p>
            <a:pPr lvl="1" eaLnBrk="1" hangingPunct="1"/>
            <a:r>
              <a:rPr lang="en-US" dirty="0" smtClean="0">
                <a:ea typeface="ＭＳ Ｐゴシック" charset="-128"/>
              </a:rPr>
              <a:t>But not 10 times more relevant.</a:t>
            </a:r>
          </a:p>
          <a:p>
            <a:pPr eaLnBrk="1" hangingPunct="1"/>
            <a:endParaRPr lang="en-US" dirty="0" smtClean="0">
              <a:ea typeface="ＭＳ Ｐゴシック" charset="-128"/>
            </a:endParaRPr>
          </a:p>
          <a:p>
            <a:pPr eaLnBrk="1" hangingPunct="1"/>
            <a:r>
              <a:rPr lang="en-US" dirty="0" smtClean="0">
                <a:ea typeface="ＭＳ Ｐゴシック" charset="-128"/>
              </a:rPr>
              <a:t>Relevance does not increase proportionally with term frequency</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p:cNvSpPr>
            <a:spLocks noGrp="1"/>
          </p:cNvSpPr>
          <p:nvPr>
            <p:ph type="title"/>
          </p:nvPr>
        </p:nvSpPr>
        <p:spPr/>
        <p:txBody>
          <a:bodyPr/>
          <a:lstStyle/>
          <a:p>
            <a:r>
              <a:rPr lang="nl-NL" smtClean="0"/>
              <a:t>Log frequency weighting</a:t>
            </a:r>
          </a:p>
        </p:txBody>
      </p:sp>
      <p:sp>
        <p:nvSpPr>
          <p:cNvPr id="17411" name="Tijdelijke aanduiding voor inhoud 2"/>
          <p:cNvSpPr>
            <a:spLocks noGrp="1"/>
          </p:cNvSpPr>
          <p:nvPr>
            <p:ph sz="quarter" idx="1"/>
          </p:nvPr>
        </p:nvSpPr>
        <p:spPr/>
        <p:txBody>
          <a:bodyPr/>
          <a:lstStyle/>
          <a:p>
            <a:r>
              <a:rPr lang="nl-NL" dirty="0" smtClean="0"/>
              <a:t>The log </a:t>
            </a:r>
            <a:r>
              <a:rPr lang="nl-NL" dirty="0" err="1" smtClean="0"/>
              <a:t>frequency</a:t>
            </a:r>
            <a:r>
              <a:rPr lang="nl-NL" dirty="0" smtClean="0"/>
              <a:t> </a:t>
            </a:r>
            <a:r>
              <a:rPr lang="nl-NL" dirty="0" err="1" smtClean="0"/>
              <a:t>weight</a:t>
            </a:r>
            <a:r>
              <a:rPr lang="nl-NL" dirty="0" smtClean="0"/>
              <a:t> of term </a:t>
            </a:r>
            <a:r>
              <a:rPr lang="nl-NL" i="1" dirty="0" smtClean="0"/>
              <a:t>t</a:t>
            </a:r>
            <a:r>
              <a:rPr lang="nl-NL" dirty="0" smtClean="0"/>
              <a:t> in </a:t>
            </a:r>
            <a:r>
              <a:rPr lang="nl-NL" i="1" dirty="0" smtClean="0"/>
              <a:t>d</a:t>
            </a:r>
            <a:r>
              <a:rPr lang="nl-NL" dirty="0" smtClean="0"/>
              <a:t> </a:t>
            </a:r>
            <a:r>
              <a:rPr lang="nl-NL" dirty="0" err="1" smtClean="0"/>
              <a:t>defined</a:t>
            </a:r>
            <a:r>
              <a:rPr lang="nl-NL" dirty="0" smtClean="0"/>
              <a:t> as </a:t>
            </a:r>
            <a:r>
              <a:rPr lang="nl-NL" dirty="0" err="1" smtClean="0"/>
              <a:t>follows</a:t>
            </a:r>
            <a:r>
              <a:rPr lang="nl-NL" dirty="0" smtClean="0"/>
              <a:t>:</a:t>
            </a:r>
          </a:p>
          <a:p>
            <a:endParaRPr lang="nl-NL" dirty="0" smtClean="0"/>
          </a:p>
          <a:p>
            <a:r>
              <a:rPr lang="nl-NL" dirty="0" smtClean="0"/>
              <a:t>Score </a:t>
            </a:r>
            <a:r>
              <a:rPr lang="nl-NL" dirty="0" err="1" smtClean="0"/>
              <a:t>for</a:t>
            </a:r>
            <a:r>
              <a:rPr lang="nl-NL" dirty="0" smtClean="0"/>
              <a:t> a </a:t>
            </a:r>
            <a:r>
              <a:rPr lang="nl-NL" dirty="0" err="1" smtClean="0"/>
              <a:t>document-query</a:t>
            </a:r>
            <a:r>
              <a:rPr lang="nl-NL" dirty="0" smtClean="0"/>
              <a:t> pair: </a:t>
            </a:r>
            <a:r>
              <a:rPr lang="nl-NL" dirty="0" err="1" smtClean="0"/>
              <a:t>sum</a:t>
            </a:r>
            <a:r>
              <a:rPr lang="nl-NL" dirty="0" smtClean="0"/>
              <a:t> over </a:t>
            </a:r>
            <a:r>
              <a:rPr lang="nl-NL" dirty="0" err="1" smtClean="0"/>
              <a:t>terms</a:t>
            </a:r>
            <a:r>
              <a:rPr lang="nl-NL" dirty="0" smtClean="0"/>
              <a:t> </a:t>
            </a:r>
            <a:r>
              <a:rPr lang="nl-NL" i="1" dirty="0" smtClean="0"/>
              <a:t>t</a:t>
            </a:r>
            <a:r>
              <a:rPr lang="nl-NL" dirty="0" smtClean="0"/>
              <a:t> in </a:t>
            </a:r>
            <a:r>
              <a:rPr lang="nl-NL" dirty="0" err="1" smtClean="0"/>
              <a:t>both</a:t>
            </a:r>
            <a:r>
              <a:rPr lang="nl-NL" dirty="0" smtClean="0"/>
              <a:t> </a:t>
            </a:r>
            <a:r>
              <a:rPr lang="nl-NL" i="1" dirty="0" smtClean="0"/>
              <a:t>q</a:t>
            </a:r>
            <a:r>
              <a:rPr lang="nl-NL" dirty="0" smtClean="0"/>
              <a:t> and </a:t>
            </a:r>
            <a:r>
              <a:rPr lang="nl-NL" i="1" dirty="0" smtClean="0"/>
              <a:t>d</a:t>
            </a:r>
            <a:r>
              <a:rPr lang="nl-NL" dirty="0" smtClean="0"/>
              <a:t>:</a:t>
            </a:r>
          </a:p>
          <a:p>
            <a:endParaRPr lang="nl-NL" dirty="0" smtClean="0"/>
          </a:p>
          <a:p>
            <a:pPr lvl="1"/>
            <a:r>
              <a:rPr lang="nl-NL" dirty="0" smtClean="0"/>
              <a:t>The score is 0 </a:t>
            </a:r>
            <a:r>
              <a:rPr lang="nl-NL" dirty="0" err="1" smtClean="0"/>
              <a:t>if</a:t>
            </a:r>
            <a:r>
              <a:rPr lang="nl-NL" dirty="0" smtClean="0"/>
              <a:t> none of the query </a:t>
            </a:r>
            <a:r>
              <a:rPr lang="nl-NL" dirty="0" err="1" smtClean="0"/>
              <a:t>terms</a:t>
            </a:r>
            <a:r>
              <a:rPr lang="nl-NL" dirty="0" smtClean="0"/>
              <a:t> is present in the document</a:t>
            </a:r>
          </a:p>
        </p:txBody>
      </p:sp>
      <p:pic>
        <p:nvPicPr>
          <p:cNvPr id="17412" name="Afbeelding 3" descr="Screen shot 2010-09-01 at 15.36.02.pdf"/>
          <p:cNvPicPr>
            <a:picLocks noChangeAspect="1"/>
          </p:cNvPicPr>
          <p:nvPr/>
        </p:nvPicPr>
        <p:blipFill>
          <a:blip r:embed="rId2" cstate="print"/>
          <a:srcRect/>
          <a:stretch>
            <a:fillRect/>
          </a:stretch>
        </p:blipFill>
        <p:spPr bwMode="auto">
          <a:xfrm>
            <a:off x="3733800" y="2854325"/>
            <a:ext cx="4333875" cy="955675"/>
          </a:xfrm>
          <a:prstGeom prst="rect">
            <a:avLst/>
          </a:prstGeom>
          <a:noFill/>
          <a:ln w="9525">
            <a:noFill/>
            <a:miter lim="800000"/>
            <a:headEnd/>
            <a:tailEnd/>
          </a:ln>
        </p:spPr>
      </p:pic>
      <p:pic>
        <p:nvPicPr>
          <p:cNvPr id="17413" name="Afbeelding 4" descr="Screen shot 2010-09-01 at 15.38.11.pdf"/>
          <p:cNvPicPr>
            <a:picLocks noChangeAspect="1"/>
          </p:cNvPicPr>
          <p:nvPr/>
        </p:nvPicPr>
        <p:blipFill>
          <a:blip r:embed="rId3" cstate="print"/>
          <a:srcRect/>
          <a:stretch>
            <a:fillRect/>
          </a:stretch>
        </p:blipFill>
        <p:spPr bwMode="auto">
          <a:xfrm>
            <a:off x="3719513" y="4876800"/>
            <a:ext cx="4762500" cy="474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en-US" dirty="0" smtClean="0"/>
              <a:t>Course promise</a:t>
            </a:r>
            <a:endParaRPr lang="en-US" dirty="0"/>
          </a:p>
        </p:txBody>
      </p:sp>
      <p:sp>
        <p:nvSpPr>
          <p:cNvPr id="3" name="Tijdelijke aanduiding voor inhoud 2"/>
          <p:cNvSpPr>
            <a:spLocks noGrp="1"/>
          </p:cNvSpPr>
          <p:nvPr>
            <p:ph sz="quarter" idx="1"/>
          </p:nvPr>
        </p:nvSpPr>
        <p:spPr>
          <a:xfrm>
            <a:off x="914400" y="2286000"/>
            <a:ext cx="7872413" cy="3657600"/>
          </a:xfrm>
        </p:spPr>
        <p:txBody>
          <a:bodyPr/>
          <a:lstStyle/>
          <a:p>
            <a:pPr>
              <a:defRPr/>
            </a:pPr>
            <a:r>
              <a:rPr lang="en-US" dirty="0" smtClean="0"/>
              <a:t>You will learn the theory and practice of visual information retrieval.</a:t>
            </a:r>
          </a:p>
          <a:p>
            <a:pPr>
              <a:defRPr/>
            </a:pPr>
            <a:endParaRPr lang="en-US" dirty="0" smtClean="0"/>
          </a:p>
          <a:p>
            <a:pPr>
              <a:defRPr/>
            </a:pPr>
            <a:r>
              <a:rPr lang="en-US" dirty="0" smtClean="0"/>
              <a:t>You will be able to recall the major scientific problems in visual information retrieval.</a:t>
            </a:r>
          </a:p>
          <a:p>
            <a:pPr>
              <a:defRPr/>
            </a:pPr>
            <a:endParaRPr lang="en-US" dirty="0"/>
          </a:p>
          <a:p>
            <a:pPr>
              <a:defRPr/>
            </a:pPr>
            <a:r>
              <a:rPr lang="en-US" dirty="0" smtClean="0"/>
              <a:t>You will be able to understand and explain how state-of-the-art visual search systems work.</a:t>
            </a:r>
            <a:endParaRPr lang="nl-NL" dirty="0" smtClean="0"/>
          </a:p>
          <a:p>
            <a:pPr lvl="1">
              <a:defRPr/>
            </a:pPr>
            <a:endParaRPr lang="en-US"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304800" y="274638"/>
            <a:ext cx="7620000" cy="1143000"/>
          </a:xfrm>
        </p:spPr>
        <p:txBody>
          <a:bodyPr/>
          <a:lstStyle/>
          <a:p>
            <a:pPr eaLnBrk="1" hangingPunct="1"/>
            <a:r>
              <a:rPr lang="en-US" dirty="0" smtClean="0">
                <a:ea typeface="ＭＳ Ｐゴシック" charset="-128"/>
              </a:rPr>
              <a:t>Document frequency (</a:t>
            </a:r>
            <a:r>
              <a:rPr lang="en-US" dirty="0" err="1" smtClean="0">
                <a:ea typeface="ＭＳ Ｐゴシック" charset="-128"/>
              </a:rPr>
              <a:t>df</a:t>
            </a:r>
            <a:r>
              <a:rPr lang="en-US" dirty="0" smtClean="0">
                <a:ea typeface="ＭＳ Ｐゴシック" charset="-128"/>
              </a:rPr>
              <a:t>)</a:t>
            </a:r>
          </a:p>
        </p:txBody>
      </p:sp>
      <p:sp>
        <p:nvSpPr>
          <p:cNvPr id="3" name="Content Placeholder 2"/>
          <p:cNvSpPr>
            <a:spLocks noGrp="1"/>
          </p:cNvSpPr>
          <p:nvPr>
            <p:ph sz="quarter" idx="1"/>
          </p:nvPr>
        </p:nvSpPr>
        <p:spPr>
          <a:xfrm>
            <a:off x="304800" y="1752600"/>
            <a:ext cx="8534400" cy="4876800"/>
          </a:xfrm>
        </p:spPr>
        <p:txBody>
          <a:bodyPr/>
          <a:lstStyle/>
          <a:p>
            <a:pPr eaLnBrk="1" hangingPunct="1"/>
            <a:r>
              <a:rPr lang="en-US" dirty="0" smtClean="0">
                <a:ea typeface="ＭＳ Ｐゴシック" charset="-128"/>
              </a:rPr>
              <a:t>Rare terms are more informative than frequent terms</a:t>
            </a:r>
          </a:p>
          <a:p>
            <a:pPr eaLnBrk="1" hangingPunct="1"/>
            <a:endParaRPr lang="en-US" dirty="0" smtClean="0">
              <a:ea typeface="ＭＳ Ｐゴシック" charset="-128"/>
            </a:endParaRPr>
          </a:p>
          <a:p>
            <a:pPr eaLnBrk="1" hangingPunct="1"/>
            <a:r>
              <a:rPr lang="en-US" dirty="0" smtClean="0">
                <a:ea typeface="ＭＳ Ｐゴシック" charset="-128"/>
              </a:rPr>
              <a:t>Consider a term in the query that is rare in the collection (e.g., </a:t>
            </a:r>
            <a:r>
              <a:rPr lang="en-US" i="1" dirty="0" err="1" smtClean="0">
                <a:ea typeface="ＭＳ Ｐゴシック" charset="-128"/>
              </a:rPr>
              <a:t>arachnocentric</a:t>
            </a:r>
            <a:r>
              <a:rPr lang="en-US" dirty="0" smtClean="0">
                <a:ea typeface="ＭＳ Ｐゴシック" charset="-128"/>
              </a:rPr>
              <a:t>)</a:t>
            </a:r>
          </a:p>
          <a:p>
            <a:pPr lvl="1" eaLnBrk="1" hangingPunct="1"/>
            <a:r>
              <a:rPr lang="en-US" dirty="0" smtClean="0">
                <a:ea typeface="ＭＳ Ｐゴシック" charset="-128"/>
              </a:rPr>
              <a:t>A document containing this term is very likely to be relevant to the query </a:t>
            </a:r>
            <a:r>
              <a:rPr lang="en-US" i="1" dirty="0" err="1" smtClean="0">
                <a:ea typeface="ＭＳ Ｐゴシック" charset="-128"/>
              </a:rPr>
              <a:t>arachnocentric</a:t>
            </a:r>
            <a:endParaRPr lang="en-US" i="1" dirty="0" smtClean="0">
              <a:ea typeface="ＭＳ Ｐゴシック" charset="-128"/>
            </a:endParaRPr>
          </a:p>
          <a:p>
            <a:pPr lvl="1" eaLnBrk="1" hangingPunct="1">
              <a:buNone/>
            </a:pPr>
            <a:r>
              <a:rPr lang="en-US" dirty="0" smtClean="0">
                <a:ea typeface="ＭＳ Ｐゴシック" charset="-128"/>
              </a:rPr>
              <a:t>	→ We want a high weight for rare terms like </a:t>
            </a:r>
            <a:r>
              <a:rPr lang="en-US" i="1" dirty="0" err="1" smtClean="0">
                <a:ea typeface="ＭＳ Ｐゴシック" charset="-128"/>
              </a:rPr>
              <a:t>arachnocentric</a:t>
            </a:r>
            <a:endParaRPr lang="en-US" dirty="0" smtClean="0">
              <a:ea typeface="ＭＳ Ｐゴシック" charset="-12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smtClean="0">
                <a:ea typeface="ＭＳ Ｐゴシック" charset="-128"/>
              </a:rPr>
              <a:t>Document frequency </a:t>
            </a:r>
            <a:r>
              <a:rPr lang="en-US" sz="2400" dirty="0" smtClean="0">
                <a:ea typeface="ＭＳ Ｐゴシック" charset="-128"/>
              </a:rPr>
              <a:t>(cont’d)</a:t>
            </a:r>
          </a:p>
        </p:txBody>
      </p:sp>
      <p:sp>
        <p:nvSpPr>
          <p:cNvPr id="25603" name="Content Placeholder 2"/>
          <p:cNvSpPr>
            <a:spLocks noGrp="1"/>
          </p:cNvSpPr>
          <p:nvPr>
            <p:ph sz="quarter" idx="1"/>
          </p:nvPr>
        </p:nvSpPr>
        <p:spPr>
          <a:xfrm>
            <a:off x="533400" y="1676400"/>
            <a:ext cx="8305800" cy="3657600"/>
          </a:xfrm>
        </p:spPr>
        <p:txBody>
          <a:bodyPr/>
          <a:lstStyle/>
          <a:p>
            <a:r>
              <a:rPr lang="en-US" dirty="0" smtClean="0">
                <a:ea typeface="ＭＳ Ｐゴシック" charset="-128"/>
              </a:rPr>
              <a:t>Frequent terms are less informative than rare terms</a:t>
            </a:r>
          </a:p>
          <a:p>
            <a:r>
              <a:rPr lang="en-US" dirty="0" smtClean="0">
                <a:ea typeface="ＭＳ Ｐゴシック" charset="-128"/>
              </a:rPr>
              <a:t>Consider a query term that is frequent in the collection (e.g., </a:t>
            </a:r>
            <a:r>
              <a:rPr lang="en-US" i="1" dirty="0" smtClean="0">
                <a:ea typeface="ＭＳ Ｐゴシック" charset="-128"/>
              </a:rPr>
              <a:t>high, increase, line</a:t>
            </a:r>
            <a:r>
              <a:rPr lang="en-US" dirty="0" smtClean="0">
                <a:ea typeface="ＭＳ Ｐゴシック" charset="-128"/>
              </a:rPr>
              <a:t>)</a:t>
            </a:r>
          </a:p>
          <a:p>
            <a:pPr lvl="1"/>
            <a:r>
              <a:rPr lang="en-US" dirty="0" smtClean="0">
                <a:ea typeface="ＭＳ Ｐゴシック" charset="-128"/>
              </a:rPr>
              <a:t>A document containing such a term is more likely to be relevant than a document that doesn’t</a:t>
            </a:r>
          </a:p>
          <a:p>
            <a:pPr lvl="1"/>
            <a:r>
              <a:rPr lang="en-US" dirty="0" smtClean="0">
                <a:ea typeface="ＭＳ Ｐゴシック" charset="-128"/>
              </a:rPr>
              <a:t>But it’s not a sure indicator of relevance.</a:t>
            </a:r>
          </a:p>
          <a:p>
            <a:r>
              <a:rPr lang="en-US" dirty="0" smtClean="0">
                <a:ea typeface="ＭＳ Ｐゴシック" charset="-128"/>
              </a:rPr>
              <a:t>For frequent terms, we want high positive weights but lower weights than for rare terms.</a:t>
            </a:r>
          </a:p>
          <a:p>
            <a:pPr lvl="1"/>
            <a:r>
              <a:rPr lang="en-US" dirty="0" smtClean="0">
                <a:ea typeface="ＭＳ Ｐゴシック" charset="-128"/>
              </a:rPr>
              <a:t>We will use document frequency (</a:t>
            </a:r>
            <a:r>
              <a:rPr lang="en-US" dirty="0" err="1" smtClean="0">
                <a:ea typeface="ＭＳ Ｐゴシック" charset="-128"/>
              </a:rPr>
              <a:t>df</a:t>
            </a:r>
            <a:r>
              <a:rPr lang="en-US" dirty="0" smtClean="0">
                <a:ea typeface="ＭＳ Ｐゴシック" charset="-128"/>
              </a:rPr>
              <a:t>) to capture this.</a:t>
            </a:r>
          </a:p>
          <a:p>
            <a:endParaRPr lang="en-US" dirty="0" smtClean="0">
              <a:ea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itle 1"/>
          <p:cNvSpPr>
            <a:spLocks noGrp="1"/>
          </p:cNvSpPr>
          <p:nvPr>
            <p:ph type="title"/>
          </p:nvPr>
        </p:nvSpPr>
        <p:spPr/>
        <p:txBody>
          <a:bodyPr/>
          <a:lstStyle/>
          <a:p>
            <a:pPr eaLnBrk="1" hangingPunct="1"/>
            <a:r>
              <a:rPr lang="en-US" smtClean="0">
                <a:ea typeface="ＭＳ Ｐゴシック" charset="-128"/>
              </a:rPr>
              <a:t>idf weight</a:t>
            </a:r>
          </a:p>
        </p:txBody>
      </p:sp>
      <p:sp>
        <p:nvSpPr>
          <p:cNvPr id="36868" name="Content Placeholder 2"/>
          <p:cNvSpPr>
            <a:spLocks noGrp="1"/>
          </p:cNvSpPr>
          <p:nvPr>
            <p:ph sz="quarter" idx="1"/>
          </p:nvPr>
        </p:nvSpPr>
        <p:spPr>
          <a:xfrm>
            <a:off x="152400" y="1752600"/>
            <a:ext cx="8839200" cy="3962400"/>
          </a:xfrm>
        </p:spPr>
        <p:txBody>
          <a:bodyPr/>
          <a:lstStyle/>
          <a:p>
            <a:pPr eaLnBrk="1" hangingPunct="1"/>
            <a:r>
              <a:rPr lang="en-US" dirty="0" err="1" smtClean="0">
                <a:ea typeface="ＭＳ Ｐゴシック" charset="-128"/>
              </a:rPr>
              <a:t>df</a:t>
            </a:r>
            <a:r>
              <a:rPr lang="en-US" i="1" baseline="-25000" dirty="0" err="1" smtClean="0">
                <a:ea typeface="ＭＳ Ｐゴシック" charset="-128"/>
              </a:rPr>
              <a:t>t</a:t>
            </a:r>
            <a:r>
              <a:rPr lang="en-US" dirty="0" smtClean="0">
                <a:ea typeface="ＭＳ Ｐゴシック" charset="-128"/>
              </a:rPr>
              <a:t> is the </a:t>
            </a:r>
            <a:r>
              <a:rPr lang="en-US" u="sng" dirty="0" smtClean="0">
                <a:ea typeface="ＭＳ Ｐゴシック" charset="-128"/>
              </a:rPr>
              <a:t>document </a:t>
            </a:r>
            <a:r>
              <a:rPr lang="en-US" dirty="0" smtClean="0">
                <a:ea typeface="ＭＳ Ｐゴシック" charset="-128"/>
              </a:rPr>
              <a:t>frequency of </a:t>
            </a:r>
            <a:r>
              <a:rPr lang="en-US" i="1" dirty="0" smtClean="0">
                <a:ea typeface="ＭＳ Ｐゴシック" charset="-128"/>
              </a:rPr>
              <a:t>t</a:t>
            </a:r>
            <a:r>
              <a:rPr lang="en-US" dirty="0" smtClean="0">
                <a:ea typeface="ＭＳ Ｐゴシック" charset="-128"/>
              </a:rPr>
              <a:t>: the number of documents that contain </a:t>
            </a:r>
            <a:r>
              <a:rPr lang="en-US" i="1" dirty="0" smtClean="0">
                <a:ea typeface="ＭＳ Ｐゴシック" charset="-128"/>
              </a:rPr>
              <a:t>t</a:t>
            </a:r>
            <a:endParaRPr lang="en-US" dirty="0" smtClean="0">
              <a:ea typeface="ＭＳ Ｐゴシック" charset="-128"/>
            </a:endParaRPr>
          </a:p>
          <a:p>
            <a:pPr lvl="1" eaLnBrk="1" hangingPunct="1"/>
            <a:r>
              <a:rPr lang="en-US" dirty="0" err="1" smtClean="0">
                <a:ea typeface="ＭＳ Ｐゴシック" charset="-128"/>
              </a:rPr>
              <a:t>df</a:t>
            </a:r>
            <a:r>
              <a:rPr lang="en-US" i="1" baseline="-25000" dirty="0" err="1" smtClean="0">
                <a:ea typeface="ＭＳ Ｐゴシック" charset="-128"/>
              </a:rPr>
              <a:t>t</a:t>
            </a:r>
            <a:r>
              <a:rPr lang="en-US" dirty="0" smtClean="0">
                <a:ea typeface="ＭＳ Ｐゴシック" charset="-128"/>
              </a:rPr>
              <a:t> is an inverse measure of the </a:t>
            </a:r>
            <a:r>
              <a:rPr lang="en-US" dirty="0" err="1" smtClean="0">
                <a:ea typeface="ＭＳ Ｐゴシック" charset="-128"/>
              </a:rPr>
              <a:t>informativeness</a:t>
            </a:r>
            <a:r>
              <a:rPr lang="en-US" dirty="0" smtClean="0">
                <a:ea typeface="ＭＳ Ｐゴシック" charset="-128"/>
              </a:rPr>
              <a:t> of </a:t>
            </a:r>
            <a:r>
              <a:rPr lang="en-US" i="1" dirty="0" smtClean="0">
                <a:ea typeface="ＭＳ Ｐゴシック" charset="-128"/>
              </a:rPr>
              <a:t>t</a:t>
            </a:r>
          </a:p>
          <a:p>
            <a:pPr lvl="1" eaLnBrk="1" hangingPunct="1"/>
            <a:r>
              <a:rPr lang="en-US" dirty="0" err="1" smtClean="0">
                <a:ea typeface="ＭＳ Ｐゴシック" charset="-128"/>
              </a:rPr>
              <a:t>df</a:t>
            </a:r>
            <a:r>
              <a:rPr lang="en-US" i="1" baseline="-25000" dirty="0" err="1" smtClean="0">
                <a:ea typeface="ＭＳ Ｐゴシック" charset="-128"/>
              </a:rPr>
              <a:t>t</a:t>
            </a:r>
            <a:r>
              <a:rPr lang="en-US" i="1" baseline="-25000" dirty="0" smtClean="0">
                <a:ea typeface="ＭＳ Ｐゴシック" charset="-128"/>
              </a:rPr>
              <a:t> </a:t>
            </a:r>
            <a:r>
              <a:rPr lang="en-US" dirty="0" smtClean="0">
                <a:ea typeface="ＭＳ Ｐゴシック" charset="-128"/>
              </a:rPr>
              <a:t> </a:t>
            </a:r>
            <a:r>
              <a:rPr lang="en-US" dirty="0" smtClean="0">
                <a:ea typeface="ＭＳ Ｐゴシック" charset="-128"/>
                <a:sym typeface="Symbol" charset="2"/>
              </a:rPr>
              <a:t> </a:t>
            </a:r>
            <a:r>
              <a:rPr lang="en-US" i="1" dirty="0" smtClean="0">
                <a:ea typeface="ＭＳ Ｐゴシック" charset="-128"/>
              </a:rPr>
              <a:t>N</a:t>
            </a:r>
          </a:p>
          <a:p>
            <a:pPr eaLnBrk="1" hangingPunct="1"/>
            <a:endParaRPr lang="en-US" dirty="0" smtClean="0">
              <a:ea typeface="ＭＳ Ｐゴシック" charset="-128"/>
            </a:endParaRPr>
          </a:p>
          <a:p>
            <a:pPr eaLnBrk="1" hangingPunct="1"/>
            <a:r>
              <a:rPr lang="en-US" dirty="0" smtClean="0">
                <a:ea typeface="ＭＳ Ｐゴシック" charset="-128"/>
              </a:rPr>
              <a:t>We define the </a:t>
            </a:r>
            <a:r>
              <a:rPr lang="en-US" dirty="0" err="1" smtClean="0">
                <a:ea typeface="ＭＳ Ｐゴシック" charset="-128"/>
              </a:rPr>
              <a:t>idf</a:t>
            </a:r>
            <a:r>
              <a:rPr lang="en-US" dirty="0" smtClean="0">
                <a:ea typeface="ＭＳ Ｐゴシック" charset="-128"/>
              </a:rPr>
              <a:t> (inverse document frequency) of </a:t>
            </a:r>
            <a:r>
              <a:rPr lang="en-US" i="1" dirty="0" smtClean="0">
                <a:ea typeface="ＭＳ Ｐゴシック" charset="-128"/>
              </a:rPr>
              <a:t>t</a:t>
            </a:r>
            <a:r>
              <a:rPr lang="en-US" dirty="0" smtClean="0">
                <a:ea typeface="ＭＳ Ｐゴシック" charset="-128"/>
              </a:rPr>
              <a:t> by</a:t>
            </a:r>
          </a:p>
          <a:p>
            <a:pPr lvl="1" eaLnBrk="1" hangingPunct="1"/>
            <a:r>
              <a:rPr lang="en-US" dirty="0" smtClean="0">
                <a:ea typeface="ＭＳ Ｐゴシック" charset="-128"/>
              </a:rPr>
              <a:t>We use log (</a:t>
            </a:r>
            <a:r>
              <a:rPr lang="en-US" i="1" dirty="0" smtClean="0">
                <a:ea typeface="ＭＳ Ｐゴシック" charset="-128"/>
              </a:rPr>
              <a:t>N</a:t>
            </a:r>
            <a:r>
              <a:rPr lang="en-US" dirty="0" smtClean="0">
                <a:ea typeface="ＭＳ Ｐゴシック" charset="-128"/>
              </a:rPr>
              <a:t>/</a:t>
            </a:r>
            <a:r>
              <a:rPr lang="en-US" dirty="0" err="1" smtClean="0">
                <a:ea typeface="ＭＳ Ｐゴシック" charset="-128"/>
              </a:rPr>
              <a:t>df</a:t>
            </a:r>
            <a:r>
              <a:rPr lang="en-US" i="1" baseline="-25000" dirty="0" err="1" smtClean="0">
                <a:ea typeface="ＭＳ Ｐゴシック" charset="-128"/>
              </a:rPr>
              <a:t>t</a:t>
            </a:r>
            <a:r>
              <a:rPr lang="en-US" dirty="0" smtClean="0">
                <a:ea typeface="ＭＳ Ｐゴシック" charset="-128"/>
              </a:rPr>
              <a:t>) instead of </a:t>
            </a:r>
            <a:r>
              <a:rPr lang="en-US" i="1" dirty="0" smtClean="0">
                <a:ea typeface="ＭＳ Ｐゴシック" charset="-128"/>
              </a:rPr>
              <a:t>N</a:t>
            </a:r>
            <a:r>
              <a:rPr lang="en-US" dirty="0" smtClean="0">
                <a:ea typeface="ＭＳ Ｐゴシック" charset="-128"/>
              </a:rPr>
              <a:t>/</a:t>
            </a:r>
            <a:r>
              <a:rPr lang="en-US" dirty="0" err="1" smtClean="0">
                <a:ea typeface="ＭＳ Ｐゴシック" charset="-128"/>
              </a:rPr>
              <a:t>df</a:t>
            </a:r>
            <a:r>
              <a:rPr lang="en-US" i="1" baseline="-25000" dirty="0" err="1" smtClean="0">
                <a:ea typeface="ＭＳ Ｐゴシック" charset="-128"/>
              </a:rPr>
              <a:t>t</a:t>
            </a:r>
            <a:r>
              <a:rPr lang="en-US" dirty="0" smtClean="0">
                <a:ea typeface="ＭＳ Ｐゴシック" charset="-128"/>
              </a:rPr>
              <a:t> to “dampen” the effect of </a:t>
            </a:r>
            <a:r>
              <a:rPr lang="en-US" dirty="0" err="1" smtClean="0">
                <a:ea typeface="ＭＳ Ｐゴシック" charset="-128"/>
              </a:rPr>
              <a:t>idf</a:t>
            </a:r>
            <a:r>
              <a:rPr lang="en-US" dirty="0" smtClean="0">
                <a:ea typeface="ＭＳ Ｐゴシック" charset="-128"/>
              </a:rPr>
              <a:t>.</a:t>
            </a:r>
          </a:p>
        </p:txBody>
      </p:sp>
      <p:graphicFrame>
        <p:nvGraphicFramePr>
          <p:cNvPr id="36866" name="Object 2"/>
          <p:cNvGraphicFramePr>
            <a:graphicFrameLocks noChangeAspect="1"/>
          </p:cNvGraphicFramePr>
          <p:nvPr>
            <p:extLst>
              <p:ext uri="{D42A27DB-BD31-4B8C-83A1-F6EECF244321}">
                <p14:modId xmlns:p14="http://schemas.microsoft.com/office/powerpoint/2010/main" val="121817925"/>
              </p:ext>
            </p:extLst>
          </p:nvPr>
        </p:nvGraphicFramePr>
        <p:xfrm>
          <a:off x="2286000" y="4876800"/>
          <a:ext cx="3636962" cy="719137"/>
        </p:xfrm>
        <a:graphic>
          <a:graphicData uri="http://schemas.openxmlformats.org/presentationml/2006/ole">
            <mc:AlternateContent xmlns:mc="http://schemas.openxmlformats.org/markup-compatibility/2006">
              <mc:Choice xmlns:v="urn:schemas-microsoft-com:vml" Requires="v">
                <p:oleObj spid="_x0000_s52492" name="Equation" r:id="rId3" imgW="1155600" imgH="228600" progId="Equation.3">
                  <p:embed/>
                </p:oleObj>
              </mc:Choice>
              <mc:Fallback>
                <p:oleObj name="Equation" r:id="rId3" imgW="1155600" imgH="2286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876800"/>
                        <a:ext cx="3636962" cy="719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
            <p:extLst>
              <p:ext uri="{D42A27DB-BD31-4B8C-83A1-F6EECF244321}">
                <p14:modId xmlns:p14="http://schemas.microsoft.com/office/powerpoint/2010/main" val="1892439224"/>
              </p:ext>
            </p:extLst>
          </p:nvPr>
        </p:nvGraphicFramePr>
        <p:xfrm>
          <a:off x="622300" y="1799903"/>
          <a:ext cx="7543800" cy="3122616"/>
        </p:xfrm>
        <a:graphic>
          <a:graphicData uri="http://schemas.openxmlformats.org/drawingml/2006/table">
            <a:tbl>
              <a:tblPr/>
              <a:tblGrid>
                <a:gridCol w="2514600"/>
                <a:gridCol w="2514600"/>
                <a:gridCol w="2514600"/>
              </a:tblGrid>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charset="0"/>
                          <a:cs typeface="Arial Unicode MS" charset="0"/>
                        </a:rPr>
                        <a:t>term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charset="0"/>
                          <a:cs typeface="Arial Unicode MS" charset="0"/>
                        </a:rPr>
                        <a:t>df</a:t>
                      </a:r>
                      <a:r>
                        <a:rPr kumimoji="0" lang="en-US" sz="1800" b="1" i="1" u="none" strike="noStrike" cap="none" normalizeH="0" baseline="-25000" dirty="0" err="1" smtClean="0">
                          <a:ln>
                            <a:noFill/>
                          </a:ln>
                          <a:solidFill>
                            <a:schemeClr val="bg1"/>
                          </a:solidFill>
                          <a:effectLst/>
                          <a:latin typeface="Arial" charset="0"/>
                          <a:cs typeface="Arial Unicode MS" charset="0"/>
                        </a:rPr>
                        <a:t>t</a:t>
                      </a:r>
                      <a:endParaRPr kumimoji="0" lang="en-US" sz="1800" b="1" i="0" u="none" strike="noStrike" cap="none" normalizeH="0" baseline="0" dirty="0" smtClean="0">
                        <a:ln>
                          <a:noFill/>
                        </a:ln>
                        <a:solidFill>
                          <a:schemeClr val="bg1"/>
                        </a:solidFill>
                        <a:effectLst/>
                        <a:latin typeface="Arial" charset="0"/>
                        <a:cs typeface="Arial Unicode MS"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bg1"/>
                          </a:solidFill>
                          <a:effectLst/>
                          <a:latin typeface="Arial" charset="0"/>
                          <a:cs typeface="Arial Unicode MS" charset="0"/>
                        </a:rPr>
                        <a:t>idf</a:t>
                      </a:r>
                      <a:r>
                        <a:rPr kumimoji="0" lang="en-US" sz="1800" b="1" i="1" u="none" strike="noStrike" cap="none" normalizeH="0" baseline="-25000" dirty="0" err="1" smtClean="0">
                          <a:ln>
                            <a:noFill/>
                          </a:ln>
                          <a:solidFill>
                            <a:schemeClr val="bg1"/>
                          </a:solidFill>
                          <a:effectLst/>
                          <a:latin typeface="Arial" charset="0"/>
                          <a:cs typeface="Arial Unicode MS" charset="0"/>
                        </a:rPr>
                        <a:t>t</a:t>
                      </a:r>
                      <a:endParaRPr kumimoji="0" lang="en-US" sz="1800" b="1" i="0" u="none" strike="noStrike" cap="none" normalizeH="0" baseline="0" dirty="0" smtClean="0">
                        <a:ln>
                          <a:noFill/>
                        </a:ln>
                        <a:solidFill>
                          <a:schemeClr val="bg1"/>
                        </a:solidFill>
                        <a:effectLst/>
                        <a:latin typeface="Arial" charset="0"/>
                        <a:cs typeface="Arial Unicode MS"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Unicode MS" charset="0"/>
                        </a:rPr>
                        <a:t>calpurnia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Unicode MS"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cs typeface="Arial Unicode MS"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Unicode MS" charset="0"/>
                        </a:rPr>
                        <a:t>animal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Unicode MS"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cs typeface="Arial Unicode MS"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Unicode MS" charset="0"/>
                        </a:rPr>
                        <a:t>sunday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Unicode MS" charset="0"/>
                        </a:rPr>
                        <a:t>1,000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cs typeface="Arial Unicode MS"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Unicode MS" charset="0"/>
                        </a:rPr>
                        <a:t>fly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Unicode MS" charset="0"/>
                        </a:rPr>
                        <a:t>10,000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cs typeface="Arial Unicode MS"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Unicode MS" charset="0"/>
                        </a:rPr>
                        <a:t>under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cs typeface="Arial Unicode MS" charset="0"/>
                        </a:rPr>
                        <a:t>100,000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cs typeface="Arial Unicode MS"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F5E1"/>
                    </a:solidFill>
                  </a:tcPr>
                </a:tc>
              </a:tr>
              <a:tr h="446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Unicode MS" charset="0"/>
                        </a:rPr>
                        <a:t>the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cs typeface="Arial Unicode MS" charset="0"/>
                        </a:rPr>
                        <a:t>1,000,000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cs typeface="Arial Unicode MS"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AF1"/>
                    </a:solidFill>
                  </a:tcPr>
                </a:tc>
              </a:tr>
            </a:tbl>
          </a:graphicData>
        </a:graphic>
      </p:graphicFrame>
      <p:sp>
        <p:nvSpPr>
          <p:cNvPr id="37926" name="TextBox 4"/>
          <p:cNvSpPr txBox="1">
            <a:spLocks noChangeArrowheads="1"/>
          </p:cNvSpPr>
          <p:nvPr/>
        </p:nvSpPr>
        <p:spPr bwMode="auto">
          <a:xfrm>
            <a:off x="533400" y="5603557"/>
            <a:ext cx="7901522" cy="492443"/>
          </a:xfrm>
          <a:prstGeom prst="rect">
            <a:avLst/>
          </a:prstGeom>
          <a:noFill/>
          <a:ln w="9525">
            <a:noFill/>
            <a:miter lim="800000"/>
            <a:headEnd/>
            <a:tailEnd/>
          </a:ln>
        </p:spPr>
        <p:txBody>
          <a:bodyPr wrap="none">
            <a:spAutoFit/>
          </a:bodyPr>
          <a:lstStyle/>
          <a:p>
            <a:pPr fontAlgn="base">
              <a:spcBef>
                <a:spcPct val="0"/>
              </a:spcBef>
              <a:spcAft>
                <a:spcPct val="0"/>
              </a:spcAft>
            </a:pPr>
            <a:r>
              <a:rPr kumimoji="1" lang="en-US" sz="2600" dirty="0">
                <a:effectLst>
                  <a:outerShdw blurRad="38100" dist="38100" dir="2700000" algn="tl">
                    <a:srgbClr val="C0C0C0"/>
                  </a:outerShdw>
                </a:effectLst>
                <a:ea typeface="ＭＳ Ｐゴシック" charset="-128"/>
              </a:rPr>
              <a:t>There is one </a:t>
            </a:r>
            <a:r>
              <a:rPr kumimoji="1" lang="en-US" sz="2600" dirty="0" err="1">
                <a:effectLst>
                  <a:outerShdw blurRad="38100" dist="38100" dir="2700000" algn="tl">
                    <a:srgbClr val="C0C0C0"/>
                  </a:outerShdw>
                </a:effectLst>
                <a:ea typeface="ＭＳ Ｐゴシック" charset="-128"/>
              </a:rPr>
              <a:t>idf</a:t>
            </a:r>
            <a:r>
              <a:rPr kumimoji="1" lang="en-US" sz="2600" dirty="0">
                <a:effectLst>
                  <a:outerShdw blurRad="38100" dist="38100" dir="2700000" algn="tl">
                    <a:srgbClr val="C0C0C0"/>
                  </a:outerShdw>
                </a:effectLst>
                <a:ea typeface="ＭＳ Ｐゴシック" charset="-128"/>
              </a:rPr>
              <a:t> value for each term t in a collection</a:t>
            </a:r>
          </a:p>
        </p:txBody>
      </p:sp>
      <p:graphicFrame>
        <p:nvGraphicFramePr>
          <p:cNvPr id="37890" name="Object 2"/>
          <p:cNvGraphicFramePr>
            <a:graphicFrameLocks noChangeAspect="1"/>
          </p:cNvGraphicFramePr>
          <p:nvPr>
            <p:extLst>
              <p:ext uri="{D42A27DB-BD31-4B8C-83A1-F6EECF244321}">
                <p14:modId xmlns:p14="http://schemas.microsoft.com/office/powerpoint/2010/main" val="2317289621"/>
              </p:ext>
            </p:extLst>
          </p:nvPr>
        </p:nvGraphicFramePr>
        <p:xfrm>
          <a:off x="2432050" y="4965382"/>
          <a:ext cx="3716338" cy="719137"/>
        </p:xfrm>
        <a:graphic>
          <a:graphicData uri="http://schemas.openxmlformats.org/presentationml/2006/ole">
            <mc:AlternateContent xmlns:mc="http://schemas.openxmlformats.org/markup-compatibility/2006">
              <mc:Choice xmlns:v="urn:schemas-microsoft-com:vml" Requires="v">
                <p:oleObj spid="_x0000_s53516" name="Vergelijking" r:id="rId4" imgW="1180800" imgH="228600" progId="Equation.3">
                  <p:embed/>
                </p:oleObj>
              </mc:Choice>
              <mc:Fallback>
                <p:oleObj name="Vergelijking" r:id="rId4" imgW="1180800" imgH="2286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2050" y="4965382"/>
                        <a:ext cx="3716338" cy="719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itle 4"/>
          <p:cNvSpPr>
            <a:spLocks noGrp="1"/>
          </p:cNvSpPr>
          <p:nvPr>
            <p:ph type="title"/>
          </p:nvPr>
        </p:nvSpPr>
        <p:spPr/>
        <p:txBody>
          <a:bodyPr/>
          <a:lstStyle/>
          <a:p>
            <a:r>
              <a:rPr lang="en-US" dirty="0"/>
              <a:t>IDF example (N=1million)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1"/>
          <p:cNvSpPr>
            <a:spLocks noGrp="1"/>
          </p:cNvSpPr>
          <p:nvPr>
            <p:ph type="title"/>
          </p:nvPr>
        </p:nvSpPr>
        <p:spPr>
          <a:xfrm>
            <a:off x="336332" y="274638"/>
            <a:ext cx="7467600" cy="1143000"/>
          </a:xfrm>
        </p:spPr>
        <p:txBody>
          <a:bodyPr/>
          <a:lstStyle/>
          <a:p>
            <a:pPr eaLnBrk="1" hangingPunct="1"/>
            <a:r>
              <a:rPr lang="en-US" dirty="0" smtClean="0">
                <a:ea typeface="ＭＳ Ｐゴシック" charset="-128"/>
              </a:rPr>
              <a:t>tf.idf weighting</a:t>
            </a:r>
          </a:p>
        </p:txBody>
      </p:sp>
      <p:sp>
        <p:nvSpPr>
          <p:cNvPr id="6148" name="Content Placeholder 2"/>
          <p:cNvSpPr>
            <a:spLocks noGrp="1"/>
          </p:cNvSpPr>
          <p:nvPr>
            <p:ph sz="quarter" idx="1"/>
          </p:nvPr>
        </p:nvSpPr>
        <p:spPr>
          <a:xfrm>
            <a:off x="304800" y="1752600"/>
            <a:ext cx="8458200" cy="4876800"/>
          </a:xfrm>
        </p:spPr>
        <p:txBody>
          <a:bodyPr/>
          <a:lstStyle/>
          <a:p>
            <a:pPr eaLnBrk="1" hangingPunct="1"/>
            <a:r>
              <a:rPr lang="en-US" dirty="0" smtClean="0">
                <a:ea typeface="ＭＳ Ｐゴシック" charset="-128"/>
              </a:rPr>
              <a:t>The tf.idf weight of a term is the product of its </a:t>
            </a:r>
            <a:r>
              <a:rPr lang="en-US" dirty="0" err="1" smtClean="0">
                <a:ea typeface="ＭＳ Ｐゴシック" charset="-128"/>
              </a:rPr>
              <a:t>tf</a:t>
            </a:r>
            <a:r>
              <a:rPr lang="en-US" dirty="0" smtClean="0">
                <a:ea typeface="ＭＳ Ｐゴシック" charset="-128"/>
              </a:rPr>
              <a:t> weight and its </a:t>
            </a:r>
            <a:r>
              <a:rPr lang="en-US" dirty="0" err="1" smtClean="0">
                <a:ea typeface="ＭＳ Ｐゴシック" charset="-128"/>
              </a:rPr>
              <a:t>idf</a:t>
            </a:r>
            <a:r>
              <a:rPr lang="en-US" dirty="0" smtClean="0">
                <a:ea typeface="ＭＳ Ｐゴシック" charset="-128"/>
              </a:rPr>
              <a:t> weight.</a:t>
            </a:r>
          </a:p>
          <a:p>
            <a:pPr eaLnBrk="1" hangingPunct="1">
              <a:buNone/>
            </a:pPr>
            <a:endParaRPr lang="en-US" dirty="0" smtClean="0">
              <a:ea typeface="ＭＳ Ｐゴシック" charset="-128"/>
            </a:endParaRPr>
          </a:p>
          <a:p>
            <a:pPr eaLnBrk="1" hangingPunct="1">
              <a:buNone/>
            </a:pPr>
            <a:endParaRPr lang="en-US" dirty="0" smtClean="0">
              <a:ea typeface="ＭＳ Ｐゴシック" charset="-128"/>
            </a:endParaRPr>
          </a:p>
          <a:p>
            <a:pPr eaLnBrk="1" hangingPunct="1"/>
            <a:endParaRPr lang="en-US" dirty="0" smtClean="0">
              <a:ea typeface="ＭＳ Ｐゴシック" charset="-128"/>
            </a:endParaRPr>
          </a:p>
          <a:p>
            <a:pPr eaLnBrk="1" hangingPunct="1"/>
            <a:r>
              <a:rPr lang="en-US" dirty="0" smtClean="0">
                <a:ea typeface="ＭＳ Ｐゴシック" charset="-128"/>
              </a:rPr>
              <a:t>Best known weighting scheme in information retrieval</a:t>
            </a:r>
          </a:p>
          <a:p>
            <a:pPr eaLnBrk="1" hangingPunct="1"/>
            <a:r>
              <a:rPr lang="en-US" dirty="0" smtClean="0">
                <a:ea typeface="ＭＳ Ｐゴシック" charset="-128"/>
              </a:rPr>
              <a:t>Increases with </a:t>
            </a:r>
          </a:p>
          <a:p>
            <a:pPr lvl="1" eaLnBrk="1" hangingPunct="1"/>
            <a:r>
              <a:rPr lang="en-US" dirty="0" smtClean="0">
                <a:ea typeface="ＭＳ Ｐゴシック" charset="-128"/>
              </a:rPr>
              <a:t>the number of occurrences within a document</a:t>
            </a:r>
          </a:p>
          <a:p>
            <a:pPr lvl="1" eaLnBrk="1" hangingPunct="1"/>
            <a:r>
              <a:rPr lang="en-US" dirty="0" smtClean="0">
                <a:ea typeface="ＭＳ Ｐゴシック" charset="-128"/>
              </a:rPr>
              <a:t>the rarity of the term in the collection</a:t>
            </a:r>
          </a:p>
        </p:txBody>
      </p:sp>
      <p:pic>
        <p:nvPicPr>
          <p:cNvPr id="6" name="Afbeelding 3" descr="Screen shot 2010-09-01 at 16.05.41.pdf"/>
          <p:cNvPicPr>
            <a:picLocks noChangeAspect="1"/>
          </p:cNvPicPr>
          <p:nvPr/>
        </p:nvPicPr>
        <p:blipFill>
          <a:blip r:embed="rId2" cstate="print"/>
          <a:srcRect/>
          <a:stretch>
            <a:fillRect/>
          </a:stretch>
        </p:blipFill>
        <p:spPr bwMode="auto">
          <a:xfrm>
            <a:off x="1905000" y="2743200"/>
            <a:ext cx="4933194" cy="116165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6148">
                                            <p:txEl>
                                              <p:pRg st="4" end="4"/>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6148">
                                            <p:txEl>
                                              <p:pRg st="5" end="5"/>
                                            </p:txEl>
                                          </p:spTgt>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2000"/>
                                  </p:stCondLst>
                                  <p:childTnLst>
                                    <p:set>
                                      <p:cBhvr>
                                        <p:cTn id="12" dur="1" fill="hold">
                                          <p:stCondLst>
                                            <p:cond delay="0"/>
                                          </p:stCondLst>
                                        </p:cTn>
                                        <p:tgtEl>
                                          <p:spTgt spid="6148">
                                            <p:txEl>
                                              <p:pRg st="6" end="6"/>
                                            </p:txEl>
                                          </p:spTgt>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2000"/>
                                  </p:stCondLst>
                                  <p:childTnLst>
                                    <p:set>
                                      <p:cBhvr>
                                        <p:cTn id="15" dur="1" fill="hold">
                                          <p:stCondLst>
                                            <p:cond delay="0"/>
                                          </p:stCondLst>
                                        </p:cTn>
                                        <p:tgtEl>
                                          <p:spTgt spid="614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1"/>
          <p:cNvSpPr>
            <a:spLocks noGrp="1"/>
          </p:cNvSpPr>
          <p:nvPr>
            <p:ph type="title"/>
          </p:nvPr>
        </p:nvSpPr>
        <p:spPr>
          <a:xfrm>
            <a:off x="381000" y="76200"/>
            <a:ext cx="8534400" cy="990600"/>
          </a:xfrm>
        </p:spPr>
        <p:txBody>
          <a:bodyPr/>
          <a:lstStyle/>
          <a:p>
            <a:r>
              <a:rPr lang="en-US" dirty="0" smtClean="0">
                <a:ea typeface="ＭＳ Ｐゴシック" charset="-128"/>
              </a:rPr>
              <a:t>Final ranking of documents for a query</a:t>
            </a:r>
          </a:p>
        </p:txBody>
      </p:sp>
      <p:graphicFrame>
        <p:nvGraphicFramePr>
          <p:cNvPr id="44034" name="Object 3"/>
          <p:cNvGraphicFramePr>
            <a:graphicFrameLocks noChangeAspect="1"/>
          </p:cNvGraphicFramePr>
          <p:nvPr>
            <p:extLst>
              <p:ext uri="{D42A27DB-BD31-4B8C-83A1-F6EECF244321}">
                <p14:modId xmlns:p14="http://schemas.microsoft.com/office/powerpoint/2010/main" val="2825992357"/>
              </p:ext>
            </p:extLst>
          </p:nvPr>
        </p:nvGraphicFramePr>
        <p:xfrm>
          <a:off x="1020763" y="2590800"/>
          <a:ext cx="7208837" cy="1143000"/>
        </p:xfrm>
        <a:graphic>
          <a:graphicData uri="http://schemas.openxmlformats.org/presentationml/2006/ole">
            <mc:AlternateContent xmlns:mc="http://schemas.openxmlformats.org/markup-compatibility/2006">
              <mc:Choice xmlns:v="urn:schemas-microsoft-com:vml" Requires="v">
                <p:oleObj spid="_x0000_s64780" name="Vergelijking" r:id="rId3" imgW="1765080" imgH="279360" progId="Equation.3">
                  <p:embed/>
                </p:oleObj>
              </mc:Choice>
              <mc:Fallback>
                <p:oleObj name="Vergelijking" r:id="rId3" imgW="1765080" imgH="27936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763" y="2590800"/>
                        <a:ext cx="7208837"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8077200" cy="1143000"/>
          </a:xfrm>
        </p:spPr>
        <p:txBody>
          <a:bodyPr/>
          <a:lstStyle/>
          <a:p>
            <a:r>
              <a:rPr lang="en-US" dirty="0" smtClean="0">
                <a:ea typeface="ＭＳ Ｐゴシック" charset="-128"/>
              </a:rPr>
              <a:t>Binary → count → weight matrix</a:t>
            </a:r>
            <a:endParaRPr lang="en-US" dirty="0"/>
          </a:p>
        </p:txBody>
      </p:sp>
      <p:sp>
        <p:nvSpPr>
          <p:cNvPr id="3" name="Content Placeholder 2"/>
          <p:cNvSpPr>
            <a:spLocks noGrp="1"/>
          </p:cNvSpPr>
          <p:nvPr>
            <p:ph sz="quarter" idx="1"/>
          </p:nvPr>
        </p:nvSpPr>
        <p:spPr>
          <a:xfrm>
            <a:off x="533400" y="5106924"/>
            <a:ext cx="8153400" cy="1370076"/>
          </a:xfrm>
        </p:spPr>
        <p:txBody>
          <a:bodyPr/>
          <a:lstStyle/>
          <a:p>
            <a:r>
              <a:rPr lang="en-US" dirty="0" smtClean="0"/>
              <a:t>Each document is now represented by a real-valued vector of tf.idf weights       R|V|</a:t>
            </a:r>
            <a:endParaRPr lang="en-US" dirty="0"/>
          </a:p>
        </p:txBody>
      </p:sp>
      <p:pic>
        <p:nvPicPr>
          <p:cNvPr id="4" name="Picture 2"/>
          <p:cNvPicPr>
            <a:picLocks noChangeAspect="1" noChangeArrowheads="1"/>
          </p:cNvPicPr>
          <p:nvPr/>
        </p:nvPicPr>
        <p:blipFill>
          <a:blip r:embed="rId3" cstate="print"/>
          <a:srcRect l="10555" t="40889" r="25556" b="30667"/>
          <a:stretch>
            <a:fillRect/>
          </a:stretch>
        </p:blipFill>
        <p:spPr bwMode="auto">
          <a:xfrm>
            <a:off x="152400" y="2133599"/>
            <a:ext cx="8686800" cy="2481943"/>
          </a:xfrm>
          <a:prstGeom prst="rect">
            <a:avLst/>
          </a:prstGeom>
          <a:noFill/>
          <a:ln w="9525">
            <a:noFill/>
            <a:miter lim="800000"/>
            <a:headEnd/>
            <a:tailEnd/>
          </a:ln>
        </p:spPr>
      </p:pic>
      <p:graphicFrame>
        <p:nvGraphicFramePr>
          <p:cNvPr id="5" name="Object 4"/>
          <p:cNvGraphicFramePr>
            <a:graphicFrameLocks noChangeAspect="1"/>
          </p:cNvGraphicFramePr>
          <p:nvPr>
            <p:extLst>
              <p:ext uri="{D42A27DB-BD31-4B8C-83A1-F6EECF244321}">
                <p14:modId xmlns:p14="http://schemas.microsoft.com/office/powerpoint/2010/main" val="1782935936"/>
              </p:ext>
            </p:extLst>
          </p:nvPr>
        </p:nvGraphicFramePr>
        <p:xfrm>
          <a:off x="4114800" y="5486400"/>
          <a:ext cx="516905" cy="418170"/>
        </p:xfrm>
        <a:graphic>
          <a:graphicData uri="http://schemas.openxmlformats.org/presentationml/2006/ole">
            <mc:AlternateContent xmlns:mc="http://schemas.openxmlformats.org/markup-compatibility/2006">
              <mc:Choice xmlns:v="urn:schemas-microsoft-com:vml" Requires="v">
                <p:oleObj spid="_x0000_s67852" name="Vergelijking" r:id="rId4" imgW="126720" imgH="126720" progId="Equation.3">
                  <p:embed/>
                </p:oleObj>
              </mc:Choice>
              <mc:Fallback>
                <p:oleObj name="Vergelijking" r:id="rId4" imgW="126720" imgH="12672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5486400"/>
                        <a:ext cx="516905" cy="418170"/>
                      </a:xfrm>
                      <a:prstGeom prst="rect">
                        <a:avLst/>
                      </a:prstGeom>
                      <a:noFill/>
                    </p:spPr>
                  </p:pic>
                </p:oleObj>
              </mc:Fallback>
            </mc:AlternateContent>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smtClean="0">
                <a:ea typeface="ＭＳ Ｐゴシック" charset="-128"/>
              </a:rPr>
              <a:t>Documents as vectors</a:t>
            </a:r>
          </a:p>
        </p:txBody>
      </p:sp>
      <p:sp>
        <p:nvSpPr>
          <p:cNvPr id="28675" name="Content Placeholder 2"/>
          <p:cNvSpPr>
            <a:spLocks noGrp="1"/>
          </p:cNvSpPr>
          <p:nvPr>
            <p:ph sz="quarter" idx="1"/>
          </p:nvPr>
        </p:nvSpPr>
        <p:spPr/>
        <p:txBody>
          <a:bodyPr/>
          <a:lstStyle/>
          <a:p>
            <a:pPr eaLnBrk="1" hangingPunct="1"/>
            <a:r>
              <a:rPr lang="en-US" dirty="0" smtClean="0">
                <a:ea typeface="ＭＳ Ｐゴシック" charset="-128"/>
              </a:rPr>
              <a:t>So we have a |V|-dimensional vector space</a:t>
            </a:r>
          </a:p>
          <a:p>
            <a:pPr lvl="1" eaLnBrk="1" hangingPunct="1"/>
            <a:r>
              <a:rPr lang="en-US" dirty="0" smtClean="0">
                <a:ea typeface="ＭＳ Ｐゴシック" charset="-128"/>
              </a:rPr>
              <a:t>Terms are axes of the space</a:t>
            </a:r>
          </a:p>
          <a:p>
            <a:pPr lvl="1" eaLnBrk="1" hangingPunct="1"/>
            <a:r>
              <a:rPr lang="en-US" dirty="0" smtClean="0">
                <a:ea typeface="ＭＳ Ｐゴシック" charset="-128"/>
              </a:rPr>
              <a:t>Documents are points or vectors in this space</a:t>
            </a:r>
          </a:p>
          <a:p>
            <a:pPr eaLnBrk="1" hangingPunct="1"/>
            <a:endParaRPr lang="en-US" dirty="0" smtClean="0">
              <a:ea typeface="ＭＳ Ｐゴシック" charset="-128"/>
            </a:endParaRPr>
          </a:p>
          <a:p>
            <a:pPr eaLnBrk="1" hangingPunct="1"/>
            <a:r>
              <a:rPr lang="en-US" dirty="0" smtClean="0">
                <a:ea typeface="ＭＳ Ｐゴシック" charset="-128"/>
              </a:rPr>
              <a:t>Very high-dimensional: </a:t>
            </a:r>
          </a:p>
          <a:p>
            <a:pPr lvl="1" eaLnBrk="1" hangingPunct="1"/>
            <a:r>
              <a:rPr lang="en-US" dirty="0" smtClean="0">
                <a:ea typeface="ＭＳ Ｐゴシック" charset="-128"/>
              </a:rPr>
              <a:t>Tens of millions of dimensions when you apply this to a web search engine</a:t>
            </a:r>
          </a:p>
          <a:p>
            <a:pPr lvl="1" eaLnBrk="1" hangingPunct="1"/>
            <a:r>
              <a:rPr lang="en-US" dirty="0" smtClean="0">
                <a:ea typeface="ＭＳ Ｐゴシック" charset="-128"/>
              </a:rPr>
              <a:t>These are very sparse vectors - most entries are zero</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smtClean="0">
                <a:ea typeface="ＭＳ Ｐゴシック" charset="-128"/>
              </a:rPr>
              <a:t>Queries as vectors</a:t>
            </a:r>
          </a:p>
        </p:txBody>
      </p:sp>
      <p:sp>
        <p:nvSpPr>
          <p:cNvPr id="29699" name="Content Placeholder 2"/>
          <p:cNvSpPr>
            <a:spLocks noGrp="1"/>
          </p:cNvSpPr>
          <p:nvPr>
            <p:ph sz="quarter" idx="1"/>
          </p:nvPr>
        </p:nvSpPr>
        <p:spPr/>
        <p:txBody>
          <a:bodyPr/>
          <a:lstStyle/>
          <a:p>
            <a:pPr eaLnBrk="1" hangingPunct="1"/>
            <a:r>
              <a:rPr lang="en-US" b="1" dirty="0" smtClean="0">
                <a:ea typeface="ＭＳ Ｐゴシック" charset="-128"/>
              </a:rPr>
              <a:t>Key idea 1:</a:t>
            </a:r>
            <a:r>
              <a:rPr lang="en-US" dirty="0" smtClean="0">
                <a:ea typeface="ＭＳ Ｐゴシック" charset="-128"/>
              </a:rPr>
              <a:t> Do the same for queries: represent them as vectors in the space</a:t>
            </a:r>
          </a:p>
          <a:p>
            <a:pPr eaLnBrk="1" hangingPunct="1"/>
            <a:endParaRPr lang="en-US" u="sng" dirty="0" smtClean="0">
              <a:ea typeface="ＭＳ Ｐゴシック" charset="-128"/>
            </a:endParaRPr>
          </a:p>
          <a:p>
            <a:pPr eaLnBrk="1" hangingPunct="1"/>
            <a:r>
              <a:rPr lang="en-US" b="1" dirty="0" smtClean="0">
                <a:ea typeface="ＭＳ Ｐゴシック" charset="-128"/>
              </a:rPr>
              <a:t>Key idea 2</a:t>
            </a:r>
            <a:r>
              <a:rPr lang="en-US" dirty="0" smtClean="0">
                <a:ea typeface="ＭＳ Ｐゴシック" charset="-128"/>
              </a:rPr>
              <a:t>: Rank documents according to their proximity to the query in this space</a:t>
            </a:r>
          </a:p>
          <a:p>
            <a:pPr lvl="1" eaLnBrk="1" hangingPunct="1"/>
            <a:r>
              <a:rPr lang="en-US" dirty="0" smtClean="0">
                <a:ea typeface="ＭＳ Ｐゴシック" charset="-128"/>
              </a:rPr>
              <a:t>proximity = similarity of vectors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sz="quarter" idx="1"/>
          </p:nvPr>
        </p:nvSpPr>
        <p:spPr>
          <a:xfrm>
            <a:off x="533400" y="1905000"/>
            <a:ext cx="7467600" cy="3730752"/>
          </a:xfrm>
        </p:spPr>
        <p:txBody>
          <a:bodyPr/>
          <a:lstStyle/>
          <a:p>
            <a:pPr eaLnBrk="1" hangingPunct="1"/>
            <a:endParaRPr lang="en-US" dirty="0" smtClean="0">
              <a:ea typeface="ＭＳ Ｐゴシック" charset="-128"/>
            </a:endParaRPr>
          </a:p>
          <a:p>
            <a:pPr eaLnBrk="1" hangingPunct="1"/>
            <a:r>
              <a:rPr lang="en-US" dirty="0" smtClean="0">
                <a:ea typeface="ＭＳ Ｐゴシック" charset="-128"/>
              </a:rPr>
              <a:t>. . . because Euclidean distance is </a:t>
            </a:r>
            <a:r>
              <a:rPr lang="en-US" dirty="0" smtClean="0">
                <a:solidFill>
                  <a:srgbClr val="C00000"/>
                </a:solidFill>
                <a:ea typeface="ＭＳ Ｐゴシック" charset="-128"/>
              </a:rPr>
              <a:t>large</a:t>
            </a:r>
            <a:r>
              <a:rPr lang="en-US" dirty="0" smtClean="0">
                <a:solidFill>
                  <a:srgbClr val="357E69"/>
                </a:solidFill>
                <a:ea typeface="ＭＳ Ｐゴシック" charset="-128"/>
              </a:rPr>
              <a:t> </a:t>
            </a:r>
            <a:r>
              <a:rPr lang="en-US" dirty="0" smtClean="0">
                <a:ea typeface="ＭＳ Ｐゴシック" charset="-128"/>
              </a:rPr>
              <a:t>for vectors of </a:t>
            </a:r>
            <a:r>
              <a:rPr lang="en-US" dirty="0" smtClean="0">
                <a:solidFill>
                  <a:srgbClr val="C00000"/>
                </a:solidFill>
                <a:ea typeface="ＭＳ Ｐゴシック" charset="-128"/>
              </a:rPr>
              <a:t>different lengths</a:t>
            </a:r>
            <a:r>
              <a:rPr lang="en-US" dirty="0" smtClean="0">
                <a:ea typeface="ＭＳ Ｐゴシック" charset="-128"/>
              </a:rPr>
              <a:t>.</a:t>
            </a:r>
          </a:p>
        </p:txBody>
      </p:sp>
      <p:sp>
        <p:nvSpPr>
          <p:cNvPr id="2" name="Title 1"/>
          <p:cNvSpPr>
            <a:spLocks noGrp="1"/>
          </p:cNvSpPr>
          <p:nvPr>
            <p:ph type="title"/>
          </p:nvPr>
        </p:nvSpPr>
        <p:spPr/>
        <p:txBody>
          <a:bodyPr/>
          <a:lstStyle/>
          <a:p>
            <a:r>
              <a:rPr lang="en-US" dirty="0">
                <a:solidFill>
                  <a:schemeClr val="tx1"/>
                </a:solidFill>
                <a:ea typeface="ＭＳ Ｐゴシック" charset="-128"/>
              </a:rPr>
              <a:t>Quiz: why is Euclidean distance a bad estimator for proximity?</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Course Information (1)</a:t>
            </a:r>
          </a:p>
        </p:txBody>
      </p:sp>
      <p:sp>
        <p:nvSpPr>
          <p:cNvPr id="9219" name="Rectangle 3"/>
          <p:cNvSpPr>
            <a:spLocks noGrp="1" noChangeArrowheads="1"/>
          </p:cNvSpPr>
          <p:nvPr>
            <p:ph sz="quarter" idx="1"/>
          </p:nvPr>
        </p:nvSpPr>
        <p:spPr>
          <a:xfrm>
            <a:off x="304800" y="1600200"/>
            <a:ext cx="8686800" cy="4724400"/>
          </a:xfrm>
        </p:spPr>
        <p:txBody>
          <a:bodyPr>
            <a:normAutofit lnSpcReduction="10000"/>
          </a:bodyPr>
          <a:lstStyle/>
          <a:p>
            <a:pPr>
              <a:lnSpc>
                <a:spcPct val="110000"/>
              </a:lnSpc>
            </a:pPr>
            <a:r>
              <a:rPr lang="en-US" b="1" dirty="0" smtClean="0"/>
              <a:t>CS598</a:t>
            </a:r>
            <a:r>
              <a:rPr lang="en-US" dirty="0" smtClean="0"/>
              <a:t> Visual Information Retrieval</a:t>
            </a:r>
            <a:endParaRPr lang="en-US" dirty="0"/>
          </a:p>
          <a:p>
            <a:pPr>
              <a:lnSpc>
                <a:spcPct val="110000"/>
              </a:lnSpc>
            </a:pPr>
            <a:r>
              <a:rPr lang="en-US" b="1" dirty="0"/>
              <a:t>Term</a:t>
            </a:r>
            <a:r>
              <a:rPr lang="en-US" dirty="0"/>
              <a:t>: </a:t>
            </a:r>
            <a:r>
              <a:rPr lang="en-US" dirty="0" smtClean="0"/>
              <a:t>Spring 2014</a:t>
            </a:r>
            <a:endParaRPr lang="en-US" dirty="0"/>
          </a:p>
          <a:p>
            <a:pPr>
              <a:lnSpc>
                <a:spcPct val="110000"/>
              </a:lnSpc>
            </a:pPr>
            <a:r>
              <a:rPr lang="en-US" b="1" dirty="0"/>
              <a:t>Instructor</a:t>
            </a:r>
            <a:r>
              <a:rPr lang="en-US" dirty="0"/>
              <a:t>: Prof. Gang Hua</a:t>
            </a:r>
          </a:p>
          <a:p>
            <a:pPr>
              <a:lnSpc>
                <a:spcPct val="110000"/>
              </a:lnSpc>
            </a:pPr>
            <a:r>
              <a:rPr lang="en-US" b="1" dirty="0"/>
              <a:t>Class time</a:t>
            </a:r>
            <a:r>
              <a:rPr lang="en-US" dirty="0"/>
              <a:t>: </a:t>
            </a:r>
            <a:r>
              <a:rPr lang="en-US" dirty="0" smtClean="0"/>
              <a:t>Monday 6:15pm—8:40pm</a:t>
            </a:r>
            <a:endParaRPr lang="en-US" dirty="0"/>
          </a:p>
          <a:p>
            <a:pPr>
              <a:lnSpc>
                <a:spcPct val="110000"/>
              </a:lnSpc>
            </a:pPr>
            <a:r>
              <a:rPr lang="en-US" b="1" dirty="0"/>
              <a:t>Location</a:t>
            </a:r>
            <a:r>
              <a:rPr lang="en-US" dirty="0"/>
              <a:t>: McLean Chemical Sciences Building 414</a:t>
            </a:r>
          </a:p>
          <a:p>
            <a:pPr>
              <a:lnSpc>
                <a:spcPct val="110000"/>
              </a:lnSpc>
            </a:pPr>
            <a:r>
              <a:rPr lang="en-US" b="1" dirty="0"/>
              <a:t>Office Hour</a:t>
            </a:r>
            <a:r>
              <a:rPr lang="en-US" dirty="0"/>
              <a:t>: </a:t>
            </a:r>
            <a:r>
              <a:rPr lang="en-US" dirty="0" smtClean="0"/>
              <a:t>Wednesday 4:00pm—5:00pm </a:t>
            </a:r>
            <a:r>
              <a:rPr lang="en-US" dirty="0"/>
              <a:t>by </a:t>
            </a:r>
            <a:r>
              <a:rPr lang="en-US" dirty="0" smtClean="0"/>
              <a:t>appointment</a:t>
            </a:r>
          </a:p>
          <a:p>
            <a:pPr>
              <a:lnSpc>
                <a:spcPct val="110000"/>
              </a:lnSpc>
            </a:pPr>
            <a:r>
              <a:rPr lang="en-US" b="1" dirty="0" smtClean="0"/>
              <a:t>Office</a:t>
            </a:r>
            <a:r>
              <a:rPr lang="en-US" dirty="0" smtClean="0"/>
              <a:t>: </a:t>
            </a:r>
            <a:r>
              <a:rPr lang="en-US" dirty="0" err="1" smtClean="0"/>
              <a:t>Lieb</a:t>
            </a:r>
            <a:r>
              <a:rPr lang="en-US" dirty="0" smtClean="0"/>
              <a:t>/Room305</a:t>
            </a:r>
          </a:p>
          <a:p>
            <a:pPr>
              <a:lnSpc>
                <a:spcPct val="110000"/>
              </a:lnSpc>
            </a:pPr>
            <a:r>
              <a:rPr lang="en-US" b="1" dirty="0" smtClean="0"/>
              <a:t>Course Assistant</a:t>
            </a:r>
            <a:r>
              <a:rPr lang="en-US" dirty="0" smtClean="0"/>
              <a:t>: Haoxiang Li</a:t>
            </a:r>
          </a:p>
          <a:p>
            <a:pPr>
              <a:lnSpc>
                <a:spcPct val="110000"/>
              </a:lnSpc>
            </a:pPr>
            <a:r>
              <a:rPr lang="en-US" b="1" dirty="0" smtClean="0"/>
              <a:t>Course Website</a:t>
            </a:r>
            <a:r>
              <a:rPr lang="en-US" dirty="0" smtClean="0"/>
              <a:t>: </a:t>
            </a:r>
            <a:r>
              <a:rPr lang="en-US" sz="1800" dirty="0"/>
              <a:t>http://www.cs.stevens.edu/~</a:t>
            </a:r>
            <a:r>
              <a:rPr lang="en-US" sz="1800" dirty="0" smtClean="0"/>
              <a:t>ghua/ghweb/Teaching/CS598Spring2014.htm</a:t>
            </a:r>
            <a:endParaRPr lang="en-US" sz="1300" dirty="0"/>
          </a:p>
        </p:txBody>
      </p:sp>
    </p:spTree>
    <p:extLst>
      <p:ext uri="{BB962C8B-B14F-4D97-AF65-F5344CB8AC3E}">
        <p14:creationId xmlns:p14="http://schemas.microsoft.com/office/powerpoint/2010/main" val="26076346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685800" y="228600"/>
            <a:ext cx="7315200" cy="1054100"/>
          </a:xfrm>
        </p:spPr>
        <p:txBody>
          <a:bodyPr/>
          <a:lstStyle/>
          <a:p>
            <a:pPr eaLnBrk="1" hangingPunct="1"/>
            <a:r>
              <a:rPr lang="en-US" sz="4000" b="0" smtClean="0">
                <a:ea typeface="ＭＳ Ｐゴシック" charset="-128"/>
              </a:rPr>
              <a:t>Why distance is a bad idea</a:t>
            </a:r>
          </a:p>
        </p:txBody>
      </p:sp>
      <p:sp>
        <p:nvSpPr>
          <p:cNvPr id="49156" name="Text Placeholder 4"/>
          <p:cNvSpPr>
            <a:spLocks noGrp="1"/>
          </p:cNvSpPr>
          <p:nvPr>
            <p:ph type="body" idx="2"/>
          </p:nvPr>
        </p:nvSpPr>
        <p:spPr>
          <a:xfrm>
            <a:off x="496093" y="1676400"/>
            <a:ext cx="3008313" cy="4691062"/>
          </a:xfrm>
        </p:spPr>
        <p:txBody>
          <a:bodyPr/>
          <a:lstStyle/>
          <a:p>
            <a:pPr eaLnBrk="1" hangingPunct="1"/>
            <a:r>
              <a:rPr lang="en-US" sz="2400" dirty="0" smtClean="0">
                <a:ea typeface="ＭＳ Ｐゴシック" charset="-128"/>
              </a:rPr>
              <a:t>The Euclidean distance between </a:t>
            </a:r>
            <a:r>
              <a:rPr lang="en-US" sz="2400" i="1" dirty="0" smtClean="0">
                <a:solidFill>
                  <a:srgbClr val="0000FF"/>
                </a:solidFill>
                <a:ea typeface="ＭＳ Ｐゴシック" charset="-128"/>
              </a:rPr>
              <a:t>q</a:t>
            </a:r>
          </a:p>
          <a:p>
            <a:pPr eaLnBrk="1" hangingPunct="1"/>
            <a:r>
              <a:rPr lang="en-US" sz="2400" dirty="0" smtClean="0">
                <a:ea typeface="ＭＳ Ｐゴシック" charset="-128"/>
              </a:rPr>
              <a:t>and </a:t>
            </a:r>
            <a:r>
              <a:rPr lang="en-US" sz="2400" i="1" dirty="0" smtClean="0">
                <a:solidFill>
                  <a:srgbClr val="0000FF"/>
                </a:solidFill>
                <a:ea typeface="ＭＳ Ｐゴシック" charset="-128"/>
              </a:rPr>
              <a:t>d</a:t>
            </a:r>
            <a:r>
              <a:rPr lang="en-US" sz="2400" i="1" baseline="-25000" dirty="0" smtClean="0">
                <a:solidFill>
                  <a:srgbClr val="0000FF"/>
                </a:solidFill>
                <a:ea typeface="ＭＳ Ｐゴシック" charset="-128"/>
              </a:rPr>
              <a:t>2</a:t>
            </a:r>
            <a:r>
              <a:rPr lang="en-US" sz="2400" dirty="0" smtClean="0">
                <a:ea typeface="ＭＳ Ｐゴシック" charset="-128"/>
              </a:rPr>
              <a:t> is large even though the</a:t>
            </a:r>
          </a:p>
          <a:p>
            <a:pPr eaLnBrk="1" hangingPunct="1"/>
            <a:r>
              <a:rPr lang="en-US" sz="2400" dirty="0" smtClean="0">
                <a:ea typeface="ＭＳ Ｐゴシック" charset="-128"/>
              </a:rPr>
              <a:t>distribution of terms in the query </a:t>
            </a:r>
            <a:r>
              <a:rPr lang="en-US" sz="2400" i="1" dirty="0" smtClean="0">
                <a:solidFill>
                  <a:srgbClr val="0000FF"/>
                </a:solidFill>
                <a:ea typeface="ＭＳ Ｐゴシック" charset="-128"/>
              </a:rPr>
              <a:t>q</a:t>
            </a:r>
            <a:r>
              <a:rPr lang="en-US" sz="2400" i="1" dirty="0" smtClean="0">
                <a:ea typeface="ＭＳ Ｐゴシック" charset="-128"/>
              </a:rPr>
              <a:t> </a:t>
            </a:r>
            <a:r>
              <a:rPr lang="en-US" sz="2400" dirty="0" smtClean="0">
                <a:ea typeface="ＭＳ Ｐゴシック" charset="-128"/>
              </a:rPr>
              <a:t>and the distribution of</a:t>
            </a:r>
          </a:p>
          <a:p>
            <a:pPr eaLnBrk="1" hangingPunct="1"/>
            <a:r>
              <a:rPr lang="en-US" sz="2400" dirty="0" smtClean="0">
                <a:ea typeface="ＭＳ Ｐゴシック" charset="-128"/>
              </a:rPr>
              <a:t>terms in the document </a:t>
            </a:r>
            <a:r>
              <a:rPr lang="en-US" sz="2400" i="1" dirty="0" smtClean="0">
                <a:solidFill>
                  <a:srgbClr val="0000FF"/>
                </a:solidFill>
                <a:ea typeface="ＭＳ Ｐゴシック" charset="-128"/>
              </a:rPr>
              <a:t>d</a:t>
            </a:r>
            <a:r>
              <a:rPr lang="en-US" sz="2400" i="1" baseline="-25000" dirty="0" smtClean="0">
                <a:solidFill>
                  <a:srgbClr val="0000FF"/>
                </a:solidFill>
                <a:ea typeface="ＭＳ Ｐゴシック" charset="-128"/>
              </a:rPr>
              <a:t>2</a:t>
            </a:r>
            <a:r>
              <a:rPr lang="en-US" sz="2400" dirty="0" smtClean="0">
                <a:ea typeface="ＭＳ Ｐゴシック" charset="-128"/>
              </a:rPr>
              <a:t> are</a:t>
            </a:r>
            <a:br>
              <a:rPr lang="en-US" sz="2400" dirty="0" smtClean="0">
                <a:ea typeface="ＭＳ Ｐゴシック" charset="-128"/>
              </a:rPr>
            </a:br>
            <a:r>
              <a:rPr lang="en-US" sz="2400" dirty="0" smtClean="0">
                <a:ea typeface="ＭＳ Ｐゴシック" charset="-128"/>
              </a:rPr>
              <a:t>very similar.</a:t>
            </a:r>
          </a:p>
        </p:txBody>
      </p:sp>
      <p:cxnSp>
        <p:nvCxnSpPr>
          <p:cNvPr id="49157" name="Straight Arrow Connector 6"/>
          <p:cNvCxnSpPr>
            <a:cxnSpLocks noChangeShapeType="1"/>
          </p:cNvCxnSpPr>
          <p:nvPr/>
        </p:nvCxnSpPr>
        <p:spPr bwMode="auto">
          <a:xfrm>
            <a:off x="3048000" y="2781300"/>
            <a:ext cx="228600" cy="1588"/>
          </a:xfrm>
          <a:prstGeom prst="straightConnector1">
            <a:avLst/>
          </a:prstGeom>
          <a:noFill/>
          <a:ln w="9525">
            <a:solidFill>
              <a:schemeClr val="tx1"/>
            </a:solidFill>
            <a:miter lim="800000"/>
            <a:headEnd/>
            <a:tailEnd type="arrow" w="med" len="med"/>
          </a:ln>
        </p:spPr>
      </p:cxnSp>
      <p:cxnSp>
        <p:nvCxnSpPr>
          <p:cNvPr id="49158" name="Straight Arrow Connector 7"/>
          <p:cNvCxnSpPr>
            <a:cxnSpLocks noChangeShapeType="1"/>
          </p:cNvCxnSpPr>
          <p:nvPr/>
        </p:nvCxnSpPr>
        <p:spPr bwMode="auto">
          <a:xfrm>
            <a:off x="1162050" y="3294063"/>
            <a:ext cx="228600" cy="1587"/>
          </a:xfrm>
          <a:prstGeom prst="straightConnector1">
            <a:avLst/>
          </a:prstGeom>
          <a:noFill/>
          <a:ln w="9525">
            <a:solidFill>
              <a:schemeClr val="tx1"/>
            </a:solidFill>
            <a:miter lim="800000"/>
            <a:headEnd/>
            <a:tailEnd type="arrow" w="med" len="med"/>
          </a:ln>
        </p:spPr>
      </p:cxnSp>
      <p:cxnSp>
        <p:nvCxnSpPr>
          <p:cNvPr id="49159" name="Straight Arrow Connector 8"/>
          <p:cNvCxnSpPr>
            <a:cxnSpLocks noChangeShapeType="1"/>
          </p:cNvCxnSpPr>
          <p:nvPr/>
        </p:nvCxnSpPr>
        <p:spPr bwMode="auto">
          <a:xfrm>
            <a:off x="2117834" y="5562600"/>
            <a:ext cx="228600" cy="1587"/>
          </a:xfrm>
          <a:prstGeom prst="straightConnector1">
            <a:avLst/>
          </a:prstGeom>
          <a:noFill/>
          <a:ln w="9525">
            <a:solidFill>
              <a:schemeClr val="tx1"/>
            </a:solidFill>
            <a:miter lim="800000"/>
            <a:headEnd/>
            <a:tailEnd type="arrow" w="med" len="med"/>
          </a:ln>
        </p:spPr>
      </p:cxnSp>
      <p:pic>
        <p:nvPicPr>
          <p:cNvPr id="11" name="Content Placeholder 3" descr="vs1.gif"/>
          <p:cNvPicPr>
            <a:picLocks noChangeAspect="1"/>
          </p:cNvPicPr>
          <p:nvPr/>
        </p:nvPicPr>
        <p:blipFill>
          <a:blip r:embed="rId2" cstate="print"/>
          <a:srcRect/>
          <a:stretch>
            <a:fillRect/>
          </a:stretch>
        </p:blipFill>
        <p:spPr bwMode="auto">
          <a:xfrm>
            <a:off x="3657600" y="1981200"/>
            <a:ext cx="5126567" cy="4012096"/>
          </a:xfrm>
          <a:prstGeom prst="rect">
            <a:avLst/>
          </a:prstGeom>
          <a:noFill/>
          <a:ln w="9525" algn="ctr">
            <a:noFill/>
            <a:miter lim="800000"/>
            <a:headEnd/>
            <a:tailEnd/>
          </a:ln>
          <a:effectLst/>
        </p:spPr>
      </p:pic>
      <p:cxnSp>
        <p:nvCxnSpPr>
          <p:cNvPr id="9" name="Straight Arrow Connector 8"/>
          <p:cNvCxnSpPr>
            <a:cxnSpLocks noChangeShapeType="1"/>
          </p:cNvCxnSpPr>
          <p:nvPr/>
        </p:nvCxnSpPr>
        <p:spPr bwMode="auto">
          <a:xfrm>
            <a:off x="3108434" y="2180898"/>
            <a:ext cx="228600" cy="1587"/>
          </a:xfrm>
          <a:prstGeom prst="straightConnector1">
            <a:avLst/>
          </a:prstGeom>
          <a:noFill/>
          <a:ln w="9525">
            <a:solidFill>
              <a:schemeClr val="tx1"/>
            </a:solidFill>
            <a:miter lim="800000"/>
            <a:headEnd/>
            <a:tailEnd type="arrow" w="med" len="med"/>
          </a:ln>
        </p:spPr>
      </p:cxnSp>
      <p:cxnSp>
        <p:nvCxnSpPr>
          <p:cNvPr id="10" name="Straight Arrow Connector 8"/>
          <p:cNvCxnSpPr>
            <a:cxnSpLocks noChangeShapeType="1"/>
          </p:cNvCxnSpPr>
          <p:nvPr/>
        </p:nvCxnSpPr>
        <p:spPr bwMode="auto">
          <a:xfrm>
            <a:off x="1248102" y="2665413"/>
            <a:ext cx="228600" cy="1587"/>
          </a:xfrm>
          <a:prstGeom prst="straightConnector1">
            <a:avLst/>
          </a:prstGeom>
          <a:noFill/>
          <a:ln w="9525">
            <a:solidFill>
              <a:schemeClr val="tx1"/>
            </a:solidFill>
            <a:miter lim="800000"/>
            <a:headEnd/>
            <a:tailEnd type="arrow" w="med" len="med"/>
          </a:ln>
        </p:spPr>
      </p:cxnSp>
      <p:cxnSp>
        <p:nvCxnSpPr>
          <p:cNvPr id="12" name="Straight Arrow Connector 8"/>
          <p:cNvCxnSpPr>
            <a:cxnSpLocks noChangeShapeType="1"/>
          </p:cNvCxnSpPr>
          <p:nvPr/>
        </p:nvCxnSpPr>
        <p:spPr bwMode="auto">
          <a:xfrm>
            <a:off x="593834" y="4372302"/>
            <a:ext cx="228600" cy="1587"/>
          </a:xfrm>
          <a:prstGeom prst="straightConnector1">
            <a:avLst/>
          </a:prstGeom>
          <a:noFill/>
          <a:ln w="9525">
            <a:solidFill>
              <a:schemeClr val="tx1"/>
            </a:solidFill>
            <a:miter lim="800000"/>
            <a:headEnd/>
            <a:tailEnd type="arrow" w="med" len="med"/>
          </a:ln>
        </p:spPr>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title"/>
          </p:nvPr>
        </p:nvSpPr>
        <p:spPr/>
        <p:txBody>
          <a:bodyPr/>
          <a:lstStyle/>
          <a:p>
            <a:pPr eaLnBrk="1" hangingPunct="1"/>
            <a:r>
              <a:rPr lang="en-US" smtClean="0">
                <a:ea typeface="ＭＳ Ｐゴシック" charset="-128"/>
              </a:rPr>
              <a:t>Use angle instead of distance</a:t>
            </a:r>
          </a:p>
        </p:txBody>
      </p:sp>
      <p:sp>
        <p:nvSpPr>
          <p:cNvPr id="50179" name="Content Placeholder 5"/>
          <p:cNvSpPr>
            <a:spLocks noGrp="1"/>
          </p:cNvSpPr>
          <p:nvPr>
            <p:ph sz="quarter" idx="1"/>
          </p:nvPr>
        </p:nvSpPr>
        <p:spPr/>
        <p:txBody>
          <a:bodyPr/>
          <a:lstStyle/>
          <a:p>
            <a:pPr eaLnBrk="1" hangingPunct="1"/>
            <a:r>
              <a:rPr lang="en-US" dirty="0" smtClean="0">
                <a:ea typeface="ＭＳ Ｐゴシック" charset="-128"/>
              </a:rPr>
              <a:t>Thought experiment: take a document </a:t>
            </a:r>
            <a:r>
              <a:rPr lang="en-US" i="1" dirty="0" smtClean="0">
                <a:ea typeface="ＭＳ Ｐゴシック" charset="-128"/>
              </a:rPr>
              <a:t>d</a:t>
            </a:r>
            <a:r>
              <a:rPr lang="en-US" dirty="0" smtClean="0">
                <a:ea typeface="ＭＳ Ｐゴシック" charset="-128"/>
              </a:rPr>
              <a:t> and append it to itself. Call this document </a:t>
            </a:r>
            <a:r>
              <a:rPr lang="en-US" i="1" dirty="0" smtClean="0">
                <a:ea typeface="ＭＳ Ｐゴシック" charset="-128"/>
              </a:rPr>
              <a:t>d</a:t>
            </a:r>
            <a:r>
              <a:rPr lang="en-US" dirty="0" smtClean="0">
                <a:ea typeface="ＭＳ Ｐゴシック" charset="-128"/>
              </a:rPr>
              <a:t>’’.</a:t>
            </a:r>
          </a:p>
          <a:p>
            <a:pPr lvl="1" eaLnBrk="1" hangingPunct="1"/>
            <a:r>
              <a:rPr lang="en-US" dirty="0" smtClean="0">
                <a:ea typeface="ＭＳ Ｐゴシック" charset="-128"/>
              </a:rPr>
              <a:t>“Semantically” d and d′ have the same content</a:t>
            </a:r>
          </a:p>
          <a:p>
            <a:pPr eaLnBrk="1" hangingPunct="1"/>
            <a:r>
              <a:rPr lang="en-US" dirty="0" smtClean="0">
                <a:ea typeface="ＭＳ Ｐゴシック" charset="-128"/>
              </a:rPr>
              <a:t>The Euclidean distance between the two documents can be quite large</a:t>
            </a:r>
          </a:p>
          <a:p>
            <a:pPr lvl="1" eaLnBrk="1" hangingPunct="1"/>
            <a:r>
              <a:rPr lang="en-US" dirty="0" smtClean="0">
                <a:ea typeface="ＭＳ Ｐゴシック" charset="-128"/>
              </a:rPr>
              <a:t>The angle between the two documents is 0, corresponding to maximal similarity.</a:t>
            </a:r>
          </a:p>
          <a:p>
            <a:pPr eaLnBrk="1" hangingPunct="1"/>
            <a:r>
              <a:rPr lang="en-US" b="1" dirty="0" smtClean="0">
                <a:ea typeface="ＭＳ Ｐゴシック" charset="-128"/>
              </a:rPr>
              <a:t>Key idea</a:t>
            </a:r>
            <a:r>
              <a:rPr lang="en-US" dirty="0" smtClean="0">
                <a:ea typeface="ＭＳ Ｐゴシック" charset="-128"/>
              </a:rPr>
              <a:t>: Rank documents according to angle with query</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smtClean="0">
                <a:ea typeface="ＭＳ Ｐゴシック" charset="-128"/>
              </a:rPr>
              <a:t>From angles to cosines</a:t>
            </a:r>
          </a:p>
        </p:txBody>
      </p:sp>
      <p:sp>
        <p:nvSpPr>
          <p:cNvPr id="51203" name="Content Placeholder 2"/>
          <p:cNvSpPr>
            <a:spLocks noGrp="1"/>
          </p:cNvSpPr>
          <p:nvPr>
            <p:ph sz="quarter" idx="1"/>
          </p:nvPr>
        </p:nvSpPr>
        <p:spPr/>
        <p:txBody>
          <a:bodyPr/>
          <a:lstStyle/>
          <a:p>
            <a:pPr eaLnBrk="1" hangingPunct="1"/>
            <a:r>
              <a:rPr lang="en-US" smtClean="0">
                <a:ea typeface="ＭＳ Ｐゴシック" charset="-128"/>
              </a:rPr>
              <a:t>The following two notions are equivalent.</a:t>
            </a:r>
          </a:p>
          <a:p>
            <a:pPr lvl="1" eaLnBrk="1" hangingPunct="1"/>
            <a:r>
              <a:rPr lang="en-US" smtClean="0">
                <a:ea typeface="ＭＳ Ｐゴシック" charset="-128"/>
              </a:rPr>
              <a:t>Rank documents in </a:t>
            </a:r>
            <a:r>
              <a:rPr lang="en-US" u="sng" smtClean="0">
                <a:ea typeface="ＭＳ Ｐゴシック" charset="-128"/>
              </a:rPr>
              <a:t>decreasing</a:t>
            </a:r>
            <a:r>
              <a:rPr lang="en-US" smtClean="0">
                <a:ea typeface="ＭＳ Ｐゴシック" charset="-128"/>
              </a:rPr>
              <a:t> order of the angle between query and document</a:t>
            </a:r>
          </a:p>
          <a:p>
            <a:pPr lvl="1" eaLnBrk="1" hangingPunct="1"/>
            <a:r>
              <a:rPr lang="en-US" smtClean="0">
                <a:ea typeface="ＭＳ Ｐゴシック" charset="-128"/>
              </a:rPr>
              <a:t>Rank documents in </a:t>
            </a:r>
            <a:r>
              <a:rPr lang="en-US" u="sng" smtClean="0">
                <a:ea typeface="ＭＳ Ｐゴシック" charset="-128"/>
              </a:rPr>
              <a:t>increasing</a:t>
            </a:r>
            <a:r>
              <a:rPr lang="en-US" smtClean="0">
                <a:ea typeface="ＭＳ Ｐゴシック" charset="-128"/>
              </a:rPr>
              <a:t> order  of cosine(query,document)</a:t>
            </a:r>
          </a:p>
          <a:p>
            <a:pPr eaLnBrk="1" hangingPunct="1"/>
            <a:r>
              <a:rPr lang="en-US" smtClean="0">
                <a:ea typeface="ＭＳ Ｐゴシック" charset="-128"/>
              </a:rPr>
              <a:t>Cosine is a monotonically decreasing function for the interval [0</a:t>
            </a:r>
            <a:r>
              <a:rPr lang="en-US" baseline="30000" smtClean="0">
                <a:ea typeface="ＭＳ Ｐゴシック" charset="-128"/>
              </a:rPr>
              <a:t>o</a:t>
            </a:r>
            <a:r>
              <a:rPr lang="en-US" smtClean="0">
                <a:ea typeface="ＭＳ Ｐゴシック" charset="-128"/>
              </a:rPr>
              <a:t>, 180</a:t>
            </a:r>
            <a:r>
              <a:rPr lang="en-US" baseline="30000" smtClean="0">
                <a:ea typeface="ＭＳ Ｐゴシック" charset="-128"/>
              </a:rPr>
              <a:t>o</a:t>
            </a:r>
            <a:r>
              <a:rPr lang="en-US" smtClean="0">
                <a:ea typeface="ＭＳ Ｐゴシック" charset="-128"/>
              </a:rPr>
              <a:t>]</a:t>
            </a:r>
          </a:p>
        </p:txBody>
      </p:sp>
      <p:pic>
        <p:nvPicPr>
          <p:cNvPr id="5" name="Picture 4"/>
          <p:cNvPicPr>
            <a:picLocks noChangeAspect="1"/>
          </p:cNvPicPr>
          <p:nvPr/>
        </p:nvPicPr>
        <p:blipFill>
          <a:blip r:embed="rId2" cstate="print"/>
          <a:srcRect t="17661" r="49254" b="16666"/>
          <a:stretch>
            <a:fillRect/>
          </a:stretch>
        </p:blipFill>
        <p:spPr bwMode="auto">
          <a:xfrm>
            <a:off x="3958020" y="3886200"/>
            <a:ext cx="40640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1"/>
          <p:cNvSpPr>
            <a:spLocks noGrp="1"/>
          </p:cNvSpPr>
          <p:nvPr>
            <p:ph type="title"/>
          </p:nvPr>
        </p:nvSpPr>
        <p:spPr/>
        <p:txBody>
          <a:bodyPr/>
          <a:lstStyle/>
          <a:p>
            <a:pPr eaLnBrk="1" hangingPunct="1"/>
            <a:r>
              <a:rPr lang="en-US" dirty="0" smtClean="0">
                <a:ea typeface="ＭＳ Ｐゴシック" charset="-128"/>
              </a:rPr>
              <a:t>Length normalization</a:t>
            </a:r>
          </a:p>
        </p:txBody>
      </p:sp>
      <p:sp>
        <p:nvSpPr>
          <p:cNvPr id="53252" name="Content Placeholder 2"/>
          <p:cNvSpPr>
            <a:spLocks noGrp="1"/>
          </p:cNvSpPr>
          <p:nvPr>
            <p:ph sz="quarter" idx="1"/>
          </p:nvPr>
        </p:nvSpPr>
        <p:spPr/>
        <p:txBody>
          <a:bodyPr/>
          <a:lstStyle/>
          <a:p>
            <a:pPr eaLnBrk="1" hangingPunct="1"/>
            <a:r>
              <a:rPr lang="en-US" dirty="0" smtClean="0">
                <a:ea typeface="ＭＳ Ｐゴシック" charset="-128"/>
              </a:rPr>
              <a:t>A vector can be (length-) normalized by dividing each of its components by its length – for this we use the </a:t>
            </a:r>
            <a:r>
              <a:rPr lang="en-US" i="1" dirty="0" smtClean="0">
                <a:ea typeface="ＭＳ Ｐゴシック" charset="-128"/>
              </a:rPr>
              <a:t>L</a:t>
            </a:r>
            <a:r>
              <a:rPr lang="en-US" i="1" baseline="-25000" dirty="0" smtClean="0">
                <a:ea typeface="ＭＳ Ｐゴシック" charset="-128"/>
              </a:rPr>
              <a:t>2</a:t>
            </a:r>
            <a:r>
              <a:rPr lang="en-US" dirty="0" smtClean="0">
                <a:ea typeface="ＭＳ Ｐゴシック" charset="-128"/>
              </a:rPr>
              <a:t> norm:</a:t>
            </a:r>
          </a:p>
          <a:p>
            <a:pPr eaLnBrk="1" hangingPunct="1"/>
            <a:endParaRPr lang="en-US" dirty="0" smtClean="0">
              <a:ea typeface="ＭＳ Ｐゴシック" charset="-128"/>
            </a:endParaRPr>
          </a:p>
          <a:p>
            <a:pPr eaLnBrk="1" hangingPunct="1"/>
            <a:endParaRPr lang="en-US" dirty="0" smtClean="0">
              <a:solidFill>
                <a:srgbClr val="C00000"/>
              </a:solidFill>
              <a:ea typeface="ＭＳ Ｐゴシック" charset="-128"/>
            </a:endParaRPr>
          </a:p>
          <a:p>
            <a:pPr eaLnBrk="1" hangingPunct="1"/>
            <a:endParaRPr lang="en-US" dirty="0" smtClean="0">
              <a:ea typeface="ＭＳ Ｐゴシック" charset="-128"/>
            </a:endParaRPr>
          </a:p>
          <a:p>
            <a:pPr eaLnBrk="1" hangingPunct="1"/>
            <a:r>
              <a:rPr lang="en-US" dirty="0" smtClean="0">
                <a:ea typeface="ＭＳ Ｐゴシック" charset="-128"/>
              </a:rPr>
              <a:t>Dividing a vector by its </a:t>
            </a:r>
            <a:r>
              <a:rPr lang="en-US" i="1" dirty="0" smtClean="0">
                <a:ea typeface="ＭＳ Ｐゴシック" charset="-128"/>
              </a:rPr>
              <a:t>L</a:t>
            </a:r>
            <a:r>
              <a:rPr lang="en-US" i="1" baseline="-25000" dirty="0" smtClean="0">
                <a:ea typeface="ＭＳ Ｐゴシック" charset="-128"/>
              </a:rPr>
              <a:t>2</a:t>
            </a:r>
            <a:r>
              <a:rPr lang="en-US" dirty="0" smtClean="0">
                <a:ea typeface="ＭＳ Ｐゴシック" charset="-128"/>
              </a:rPr>
              <a:t> norm makes it a unit (length) vector </a:t>
            </a:r>
          </a:p>
          <a:p>
            <a:pPr lvl="1" eaLnBrk="1" hangingPunct="1"/>
            <a:r>
              <a:rPr lang="en-US" dirty="0" smtClean="0">
                <a:ea typeface="ＭＳ Ｐゴシック" charset="-128"/>
              </a:rPr>
              <a:t>on surface of unit </a:t>
            </a:r>
            <a:r>
              <a:rPr lang="en-US" dirty="0" err="1" smtClean="0">
                <a:ea typeface="ＭＳ Ｐゴシック" charset="-128"/>
              </a:rPr>
              <a:t>hypersphere</a:t>
            </a:r>
            <a:endParaRPr lang="en-US" dirty="0" smtClean="0">
              <a:ea typeface="ＭＳ Ｐゴシック" charset="-128"/>
            </a:endParaRPr>
          </a:p>
        </p:txBody>
      </p:sp>
      <p:graphicFrame>
        <p:nvGraphicFramePr>
          <p:cNvPr id="53250" name="Object 2"/>
          <p:cNvGraphicFramePr>
            <a:graphicFrameLocks noChangeAspect="1"/>
          </p:cNvGraphicFramePr>
          <p:nvPr>
            <p:extLst>
              <p:ext uri="{D42A27DB-BD31-4B8C-83A1-F6EECF244321}">
                <p14:modId xmlns:p14="http://schemas.microsoft.com/office/powerpoint/2010/main" val="81387757"/>
              </p:ext>
            </p:extLst>
          </p:nvPr>
        </p:nvGraphicFramePr>
        <p:xfrm>
          <a:off x="2749764" y="2971800"/>
          <a:ext cx="2736636" cy="990600"/>
        </p:xfrm>
        <a:graphic>
          <a:graphicData uri="http://schemas.openxmlformats.org/presentationml/2006/ole">
            <mc:AlternateContent xmlns:mc="http://schemas.openxmlformats.org/markup-compatibility/2006">
              <mc:Choice xmlns:v="urn:schemas-microsoft-com:vml" Requires="v">
                <p:oleObj spid="_x0000_s61708" name="Equation" r:id="rId3" imgW="876240" imgH="317160" progId="Equation.3">
                  <p:embed/>
                </p:oleObj>
              </mc:Choice>
              <mc:Fallback>
                <p:oleObj name="Equation" r:id="rId3" imgW="876240" imgH="31716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9764" y="2971800"/>
                        <a:ext cx="2736636" cy="990600"/>
                      </a:xfrm>
                      <a:prstGeom prst="rect">
                        <a:avLst/>
                      </a:prstGeom>
                      <a:noFill/>
                    </p:spPr>
                  </p:pic>
                </p:oleObj>
              </mc:Fallback>
            </mc:AlternateContent>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charset="-128"/>
              </a:rPr>
              <a:t>Length normalization </a:t>
            </a:r>
            <a:r>
              <a:rPr lang="en-US" sz="2400" dirty="0" smtClean="0">
                <a:ea typeface="ＭＳ Ｐゴシック" charset="-128"/>
              </a:rPr>
              <a:t>(cont’d)</a:t>
            </a:r>
            <a:endParaRPr lang="en-US" sz="2400" dirty="0"/>
          </a:p>
        </p:txBody>
      </p:sp>
      <p:sp>
        <p:nvSpPr>
          <p:cNvPr id="3" name="Content Placeholder 2"/>
          <p:cNvSpPr>
            <a:spLocks noGrp="1"/>
          </p:cNvSpPr>
          <p:nvPr>
            <p:ph sz="quarter" idx="1"/>
          </p:nvPr>
        </p:nvSpPr>
        <p:spPr>
          <a:xfrm>
            <a:off x="533400" y="2286000"/>
            <a:ext cx="8229600" cy="3657600"/>
          </a:xfrm>
        </p:spPr>
        <p:txBody>
          <a:bodyPr/>
          <a:lstStyle/>
          <a:p>
            <a:pPr eaLnBrk="1" hangingPunct="1"/>
            <a:r>
              <a:rPr lang="en-US" dirty="0" smtClean="0">
                <a:ea typeface="ＭＳ Ｐゴシック" charset="-128"/>
              </a:rPr>
              <a:t>Effect on the two documents d and d′ (d appended to itself) from earlier slide: </a:t>
            </a:r>
          </a:p>
          <a:p>
            <a:pPr lvl="1" eaLnBrk="1" hangingPunct="1"/>
            <a:r>
              <a:rPr lang="en-US" dirty="0" smtClean="0">
                <a:ea typeface="ＭＳ Ｐゴシック" charset="-128"/>
              </a:rPr>
              <a:t>they have identical vectors after length-normalization</a:t>
            </a:r>
          </a:p>
          <a:p>
            <a:pPr eaLnBrk="1" hangingPunct="1"/>
            <a:endParaRPr lang="en-US" dirty="0" smtClean="0">
              <a:ea typeface="ＭＳ Ｐゴシック" charset="-128"/>
            </a:endParaRPr>
          </a:p>
          <a:p>
            <a:pPr eaLnBrk="1" hangingPunct="1"/>
            <a:r>
              <a:rPr lang="en-US" dirty="0" smtClean="0">
                <a:ea typeface="ＭＳ Ｐゴシック" charset="-128"/>
              </a:rPr>
              <a:t>Long and short documents now have comparable weights</a:t>
            </a:r>
          </a:p>
          <a:p>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4800" y="274638"/>
            <a:ext cx="8153400" cy="1143000"/>
          </a:xfrm>
        </p:spPr>
        <p:txBody>
          <a:bodyPr rtlCol="0">
            <a:normAutofit/>
          </a:bodyPr>
          <a:lstStyle/>
          <a:p>
            <a:pPr fontAlgn="auto">
              <a:spcAft>
                <a:spcPts val="0"/>
              </a:spcAft>
              <a:defRPr/>
            </a:pPr>
            <a:r>
              <a:rPr lang="nl-NL" dirty="0" smtClean="0">
                <a:ea typeface="+mj-ea"/>
              </a:rPr>
              <a:t>Cosine similarity </a:t>
            </a:r>
            <a:br>
              <a:rPr lang="nl-NL" dirty="0" smtClean="0">
                <a:ea typeface="+mj-ea"/>
              </a:rPr>
            </a:br>
            <a:r>
              <a:rPr lang="nl-NL" dirty="0" smtClean="0">
                <a:ea typeface="+mj-ea"/>
              </a:rPr>
              <a:t>between query and document</a:t>
            </a:r>
          </a:p>
        </p:txBody>
      </p:sp>
      <p:sp>
        <p:nvSpPr>
          <p:cNvPr id="25603" name="Tijdelijke aanduiding voor inhoud 2"/>
          <p:cNvSpPr>
            <a:spLocks noGrp="1"/>
          </p:cNvSpPr>
          <p:nvPr>
            <p:ph sz="quarter" idx="1"/>
          </p:nvPr>
        </p:nvSpPr>
        <p:spPr>
          <a:xfrm>
            <a:off x="381000" y="3819667"/>
            <a:ext cx="7162800" cy="1597152"/>
          </a:xfrm>
        </p:spPr>
        <p:txBody>
          <a:bodyPr anchor="b"/>
          <a:lstStyle/>
          <a:p>
            <a:r>
              <a:rPr lang="nl-NL" i="1" dirty="0" smtClean="0"/>
              <a:t>q</a:t>
            </a:r>
            <a:r>
              <a:rPr lang="nl-NL" i="1" baseline="-25000" dirty="0" smtClean="0"/>
              <a:t>i </a:t>
            </a:r>
            <a:r>
              <a:rPr lang="nl-NL" dirty="0" smtClean="0"/>
              <a:t>is the tf-idf weight of term </a:t>
            </a:r>
            <a:r>
              <a:rPr lang="nl-NL" i="1" dirty="0" smtClean="0"/>
              <a:t>i</a:t>
            </a:r>
            <a:r>
              <a:rPr lang="nl-NL" dirty="0" smtClean="0"/>
              <a:t> in the query</a:t>
            </a:r>
          </a:p>
          <a:p>
            <a:r>
              <a:rPr lang="nl-NL" i="1" dirty="0" smtClean="0"/>
              <a:t>d</a:t>
            </a:r>
            <a:r>
              <a:rPr lang="nl-NL" i="1" baseline="-25000" dirty="0" smtClean="0"/>
              <a:t>i </a:t>
            </a:r>
            <a:r>
              <a:rPr lang="nl-NL" dirty="0" smtClean="0"/>
              <a:t>is the tf-idf weight of term </a:t>
            </a:r>
            <a:r>
              <a:rPr lang="nl-NL" i="1" dirty="0" smtClean="0"/>
              <a:t>i</a:t>
            </a:r>
            <a:r>
              <a:rPr lang="nl-NL" dirty="0" smtClean="0"/>
              <a:t> in the document</a:t>
            </a:r>
          </a:p>
          <a:p>
            <a:r>
              <a:rPr lang="nl-NL" dirty="0" smtClean="0"/>
              <a:t>This the cosine similarlity of </a:t>
            </a:r>
            <a:r>
              <a:rPr lang="nl-NL" i="1" dirty="0" smtClean="0"/>
              <a:t>q</a:t>
            </a:r>
            <a:r>
              <a:rPr lang="nl-NL" dirty="0" smtClean="0"/>
              <a:t> and </a:t>
            </a:r>
            <a:r>
              <a:rPr lang="nl-NL" i="1" dirty="0" smtClean="0"/>
              <a:t>d</a:t>
            </a:r>
            <a:endParaRPr lang="nl-NL" dirty="0" smtClean="0"/>
          </a:p>
        </p:txBody>
      </p:sp>
      <p:pic>
        <p:nvPicPr>
          <p:cNvPr id="25604" name="Afbeelding 3" descr="Screen shot 2010-09-01 at 16.19.09.pdf"/>
          <p:cNvPicPr>
            <a:picLocks noChangeAspect="1"/>
          </p:cNvPicPr>
          <p:nvPr/>
        </p:nvPicPr>
        <p:blipFill>
          <a:blip r:embed="rId2" cstate="print"/>
          <a:srcRect/>
          <a:stretch>
            <a:fillRect/>
          </a:stretch>
        </p:blipFill>
        <p:spPr bwMode="auto">
          <a:xfrm>
            <a:off x="152400" y="1905000"/>
            <a:ext cx="8458200" cy="19146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ea typeface="ＭＳ Ｐゴシック" charset="-128"/>
              </a:rPr>
              <a:t>Cosine similarity illustrated</a:t>
            </a:r>
          </a:p>
        </p:txBody>
      </p:sp>
      <p:sp>
        <p:nvSpPr>
          <p:cNvPr id="57347" name="Content Placeholder 2"/>
          <p:cNvSpPr>
            <a:spLocks noGrp="1"/>
          </p:cNvSpPr>
          <p:nvPr>
            <p:ph sz="quarter" idx="1"/>
          </p:nvPr>
        </p:nvSpPr>
        <p:spPr/>
        <p:txBody>
          <a:bodyPr/>
          <a:lstStyle/>
          <a:p>
            <a:endParaRPr lang="en-US" smtClean="0">
              <a:ea typeface="ＭＳ Ｐゴシック" charset="-128"/>
            </a:endParaRPr>
          </a:p>
        </p:txBody>
      </p:sp>
      <p:sp>
        <p:nvSpPr>
          <p:cNvPr id="57348" name="Slide Number Placeholder 3"/>
          <p:cNvSpPr>
            <a:spLocks noGrp="1"/>
          </p:cNvSpPr>
          <p:nvPr>
            <p:ph type="sldNum" sz="quarter" idx="15"/>
          </p:nvPr>
        </p:nvSpPr>
        <p:spPr bwMode="auto">
          <a:noFill/>
          <a:ln>
            <a:miter lim="800000"/>
            <a:headEnd/>
            <a:tailEnd/>
          </a:ln>
        </p:spPr>
        <p:txBody>
          <a:bodyPr/>
          <a:lstStyle/>
          <a:p>
            <a:fld id="{9AC2A1CA-7228-4178-8E4E-0B5B8DEAE838}" type="slidenum">
              <a:rPr lang="en-US"/>
              <a:pPr/>
              <a:t>66</a:t>
            </a:fld>
            <a:endParaRPr lang="en-US"/>
          </a:p>
        </p:txBody>
      </p:sp>
      <p:pic>
        <p:nvPicPr>
          <p:cNvPr id="57349" name="Picture 4"/>
          <p:cNvPicPr>
            <a:picLocks noChangeAspect="1"/>
          </p:cNvPicPr>
          <p:nvPr/>
        </p:nvPicPr>
        <p:blipFill>
          <a:blip r:embed="rId2" cstate="print"/>
          <a:srcRect/>
          <a:stretch>
            <a:fillRect/>
          </a:stretch>
        </p:blipFill>
        <p:spPr bwMode="auto">
          <a:xfrm>
            <a:off x="762000" y="1524000"/>
            <a:ext cx="6934200" cy="51704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dirty="0" smtClean="0">
                <a:ea typeface="ＭＳ Ｐゴシック" charset="-128"/>
              </a:rPr>
              <a:t>tf.idf weighting has many variants</a:t>
            </a:r>
          </a:p>
        </p:txBody>
      </p:sp>
      <p:pic>
        <p:nvPicPr>
          <p:cNvPr id="61443" name="Content Placeholder 7" descr="table1.gif"/>
          <p:cNvPicPr>
            <a:picLocks noGrp="1" noChangeAspect="1"/>
          </p:cNvPicPr>
          <p:nvPr>
            <p:ph sz="quarter" idx="1"/>
          </p:nvPr>
        </p:nvPicPr>
        <p:blipFill>
          <a:blip r:embed="rId3" cstate="print"/>
          <a:srcRect/>
          <a:stretch>
            <a:fillRect/>
          </a:stretch>
        </p:blipFill>
        <p:spPr>
          <a:xfrm>
            <a:off x="152400" y="1981200"/>
            <a:ext cx="8534400" cy="2641563"/>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228600" y="533400"/>
            <a:ext cx="8763000" cy="685800"/>
          </a:xfrm>
        </p:spPr>
        <p:txBody>
          <a:bodyPr/>
          <a:lstStyle/>
          <a:p>
            <a:pPr eaLnBrk="1" hangingPunct="1"/>
            <a:r>
              <a:rPr lang="en-US" dirty="0" smtClean="0">
                <a:ea typeface="ＭＳ Ｐゴシック" charset="-128"/>
              </a:rPr>
              <a:t>Summary – vector space model and ranking</a:t>
            </a:r>
          </a:p>
        </p:txBody>
      </p:sp>
      <p:sp>
        <p:nvSpPr>
          <p:cNvPr id="66563" name="Content Placeholder 2"/>
          <p:cNvSpPr>
            <a:spLocks noGrp="1"/>
          </p:cNvSpPr>
          <p:nvPr>
            <p:ph sz="quarter" idx="1"/>
          </p:nvPr>
        </p:nvSpPr>
        <p:spPr>
          <a:xfrm>
            <a:off x="304800" y="1600200"/>
            <a:ext cx="8305800" cy="3124200"/>
          </a:xfrm>
        </p:spPr>
        <p:txBody>
          <a:bodyPr/>
          <a:lstStyle/>
          <a:p>
            <a:pPr eaLnBrk="1" hangingPunct="1"/>
            <a:r>
              <a:rPr lang="en-US" dirty="0" smtClean="0">
                <a:ea typeface="ＭＳ Ｐゴシック" charset="-128"/>
              </a:rPr>
              <a:t>Represent the query as a weighted tf.idf vector</a:t>
            </a:r>
          </a:p>
          <a:p>
            <a:pPr eaLnBrk="1" hangingPunct="1"/>
            <a:r>
              <a:rPr lang="en-US" dirty="0" smtClean="0">
                <a:ea typeface="ＭＳ Ｐゴシック" charset="-128"/>
              </a:rPr>
              <a:t>Represent each document as a weighted tf.idf vector</a:t>
            </a:r>
          </a:p>
          <a:p>
            <a:pPr eaLnBrk="1" hangingPunct="1"/>
            <a:r>
              <a:rPr lang="en-US" dirty="0" smtClean="0">
                <a:ea typeface="ＭＳ Ｐゴシック" charset="-128"/>
              </a:rPr>
              <a:t>Compute the cosine similarity score for the query vector and each document vector</a:t>
            </a:r>
          </a:p>
          <a:p>
            <a:pPr eaLnBrk="1" hangingPunct="1"/>
            <a:r>
              <a:rPr lang="en-US" dirty="0" smtClean="0">
                <a:ea typeface="ＭＳ Ｐゴシック" charset="-128"/>
              </a:rPr>
              <a:t>Rank documents with respect to the query by score</a:t>
            </a:r>
          </a:p>
          <a:p>
            <a:pPr eaLnBrk="1" hangingPunct="1"/>
            <a:r>
              <a:rPr lang="en-US" dirty="0" smtClean="0">
                <a:ea typeface="ＭＳ Ｐゴシック" charset="-128"/>
              </a:rPr>
              <a:t>Return the top </a:t>
            </a:r>
            <a:r>
              <a:rPr lang="en-US" i="1" dirty="0" smtClean="0">
                <a:ea typeface="ＭＳ Ｐゴシック" charset="-128"/>
              </a:rPr>
              <a:t>K</a:t>
            </a:r>
            <a:r>
              <a:rPr lang="en-US" dirty="0" smtClean="0">
                <a:ea typeface="ＭＳ Ｐゴシック" charset="-128"/>
              </a:rPr>
              <a:t> (e.g., </a:t>
            </a:r>
            <a:r>
              <a:rPr lang="en-US" i="1" dirty="0" smtClean="0">
                <a:ea typeface="ＭＳ Ｐゴシック" charset="-128"/>
              </a:rPr>
              <a:t>K</a:t>
            </a:r>
            <a:r>
              <a:rPr lang="en-US" dirty="0" smtClean="0">
                <a:ea typeface="ＭＳ Ｐゴシック" charset="-128"/>
              </a:rPr>
              <a:t> = 10) to the user</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p:cNvSpPr>
            <a:spLocks noGrp="1"/>
          </p:cNvSpPr>
          <p:nvPr>
            <p:ph type="title"/>
          </p:nvPr>
        </p:nvSpPr>
        <p:spPr/>
        <p:txBody>
          <a:bodyPr/>
          <a:lstStyle/>
          <a:p>
            <a:r>
              <a:rPr lang="nl-NL" dirty="0" err="1" smtClean="0"/>
              <a:t>An</a:t>
            </a:r>
            <a:r>
              <a:rPr lang="nl-NL" dirty="0" smtClean="0"/>
              <a:t> </a:t>
            </a:r>
            <a:r>
              <a:rPr lang="nl-NL" dirty="0" err="1" smtClean="0"/>
              <a:t>alternative</a:t>
            </a:r>
            <a:r>
              <a:rPr lang="nl-NL" dirty="0" smtClean="0"/>
              <a:t>: Okapi/BM25</a:t>
            </a:r>
          </a:p>
        </p:txBody>
      </p:sp>
      <p:sp>
        <p:nvSpPr>
          <p:cNvPr id="26627" name="Tijdelijke aanduiding voor inhoud 2"/>
          <p:cNvSpPr>
            <a:spLocks noGrp="1"/>
          </p:cNvSpPr>
          <p:nvPr>
            <p:ph sz="quarter" idx="1"/>
          </p:nvPr>
        </p:nvSpPr>
        <p:spPr>
          <a:xfrm>
            <a:off x="533400" y="1905000"/>
            <a:ext cx="7848600" cy="4419600"/>
          </a:xfrm>
        </p:spPr>
        <p:txBody>
          <a:bodyPr/>
          <a:lstStyle/>
          <a:p>
            <a:r>
              <a:rPr lang="nl-NL" dirty="0" err="1" smtClean="0"/>
              <a:t>Not</a:t>
            </a:r>
            <a:r>
              <a:rPr lang="nl-NL" dirty="0" smtClean="0"/>
              <a:t> the full </a:t>
            </a:r>
            <a:r>
              <a:rPr lang="nl-NL" dirty="0" err="1" smtClean="0"/>
              <a:t>theory</a:t>
            </a:r>
            <a:endParaRPr lang="nl-NL" dirty="0" smtClean="0"/>
          </a:p>
          <a:p>
            <a:r>
              <a:rPr lang="nl-NL" dirty="0" err="1" smtClean="0"/>
              <a:t>From</a:t>
            </a:r>
            <a:r>
              <a:rPr lang="nl-NL" dirty="0" smtClean="0"/>
              <a:t> </a:t>
            </a:r>
            <a:r>
              <a:rPr lang="nl-NL" dirty="0" err="1" smtClean="0"/>
              <a:t>idf</a:t>
            </a:r>
            <a:r>
              <a:rPr lang="nl-NL" dirty="0" smtClean="0"/>
              <a:t> </a:t>
            </a:r>
            <a:r>
              <a:rPr lang="nl-NL" dirty="0" err="1" smtClean="0"/>
              <a:t>weighting</a:t>
            </a:r>
            <a:r>
              <a:rPr lang="nl-NL" dirty="0" smtClean="0"/>
              <a:t> to BM25 in a few steps</a:t>
            </a:r>
          </a:p>
          <a:p>
            <a:r>
              <a:rPr lang="nl-NL" dirty="0" err="1" smtClean="0"/>
              <a:t>Simplest</a:t>
            </a:r>
            <a:r>
              <a:rPr lang="nl-NL" dirty="0" smtClean="0"/>
              <a:t> score </a:t>
            </a:r>
            <a:r>
              <a:rPr lang="nl-NL" dirty="0" err="1" smtClean="0"/>
              <a:t>for</a:t>
            </a:r>
            <a:r>
              <a:rPr lang="nl-NL" dirty="0" smtClean="0"/>
              <a:t> </a:t>
            </a:r>
            <a:r>
              <a:rPr lang="nl-NL" dirty="0" err="1" smtClean="0"/>
              <a:t>doc</a:t>
            </a:r>
            <a:r>
              <a:rPr lang="nl-NL" dirty="0" smtClean="0"/>
              <a:t> </a:t>
            </a:r>
            <a:r>
              <a:rPr lang="nl-NL" i="1" dirty="0" smtClean="0"/>
              <a:t>d</a:t>
            </a:r>
            <a:r>
              <a:rPr lang="nl-NL" dirty="0" smtClean="0"/>
              <a:t> is </a:t>
            </a:r>
            <a:r>
              <a:rPr lang="nl-NL" dirty="0" err="1" smtClean="0"/>
              <a:t>idf</a:t>
            </a:r>
            <a:r>
              <a:rPr lang="nl-NL" dirty="0" smtClean="0"/>
              <a:t> </a:t>
            </a:r>
            <a:r>
              <a:rPr lang="nl-NL" dirty="0" err="1" smtClean="0"/>
              <a:t>weighting</a:t>
            </a:r>
            <a:r>
              <a:rPr lang="nl-NL" dirty="0" smtClean="0"/>
              <a:t> of the query </a:t>
            </a:r>
            <a:r>
              <a:rPr lang="nl-NL" dirty="0" err="1" smtClean="0"/>
              <a:t>terms</a:t>
            </a:r>
            <a:r>
              <a:rPr lang="nl-NL" dirty="0" smtClean="0"/>
              <a:t> present:</a:t>
            </a:r>
          </a:p>
          <a:p>
            <a:endParaRPr lang="nl-NL" dirty="0" smtClean="0"/>
          </a:p>
          <a:p>
            <a:pPr lvl="1"/>
            <a:endParaRPr lang="nl-NL" dirty="0" smtClean="0"/>
          </a:p>
          <a:p>
            <a:pPr lvl="1"/>
            <a:r>
              <a:rPr lang="nl-NL" dirty="0" smtClean="0"/>
              <a:t>(RSV: retrieval status value, the “score”)</a:t>
            </a:r>
          </a:p>
          <a:p>
            <a:endParaRPr lang="nl-NL" dirty="0" smtClean="0"/>
          </a:p>
          <a:p>
            <a:r>
              <a:rPr lang="nl-NL" dirty="0" smtClean="0"/>
              <a:t>Next step, factoring in frequency of each term and document length:</a:t>
            </a:r>
          </a:p>
        </p:txBody>
      </p:sp>
      <p:pic>
        <p:nvPicPr>
          <p:cNvPr id="26628" name="Afbeelding 3"/>
          <p:cNvPicPr>
            <a:picLocks noChangeAspect="1"/>
          </p:cNvPicPr>
          <p:nvPr/>
        </p:nvPicPr>
        <p:blipFill>
          <a:blip r:embed="rId2" cstate="print"/>
          <a:srcRect/>
          <a:stretch>
            <a:fillRect/>
          </a:stretch>
        </p:blipFill>
        <p:spPr bwMode="auto">
          <a:xfrm>
            <a:off x="2777359" y="3568699"/>
            <a:ext cx="2286000" cy="886047"/>
          </a:xfrm>
          <a:prstGeom prst="rect">
            <a:avLst/>
          </a:prstGeom>
          <a:noFill/>
          <a:ln w="9525">
            <a:noFill/>
            <a:miter lim="800000"/>
            <a:headEnd/>
            <a:tailEnd/>
          </a:ln>
        </p:spPr>
      </p:pic>
      <p:sp>
        <p:nvSpPr>
          <p:cNvPr id="5" name="Text Box 21"/>
          <p:cNvSpPr txBox="1">
            <a:spLocks noChangeArrowheads="1"/>
          </p:cNvSpPr>
          <p:nvPr/>
        </p:nvSpPr>
        <p:spPr bwMode="auto">
          <a:xfrm>
            <a:off x="4870136" y="-47625"/>
            <a:ext cx="4221477" cy="369332"/>
          </a:xfrm>
          <a:prstGeom prst="rect">
            <a:avLst/>
          </a:prstGeom>
          <a:noFill/>
          <a:ln w="12700" algn="ctr">
            <a:noFill/>
            <a:miter lim="800000"/>
            <a:headEnd/>
            <a:tailEnd/>
          </a:ln>
        </p:spPr>
        <p:txBody>
          <a:bodyPr wrap="none">
            <a:spAutoFit/>
          </a:bodyPr>
          <a:lstStyle/>
          <a:p>
            <a:pPr algn="r" eaLnBrk="0" fontAlgn="base" hangingPunct="0">
              <a:spcBef>
                <a:spcPct val="20000"/>
              </a:spcBef>
              <a:spcAft>
                <a:spcPct val="0"/>
              </a:spcAft>
            </a:pPr>
            <a:r>
              <a:rPr kumimoji="1" lang="en-GB" dirty="0" smtClean="0">
                <a:solidFill>
                  <a:srgbClr val="3399FF"/>
                </a:solidFill>
              </a:rPr>
              <a:t>Slide credit from here: M. de </a:t>
            </a:r>
            <a:r>
              <a:rPr kumimoji="1" lang="en-GB" dirty="0" err="1" smtClean="0">
                <a:solidFill>
                  <a:srgbClr val="3399FF"/>
                </a:solidFill>
              </a:rPr>
              <a:t>Rijke</a:t>
            </a:r>
            <a:r>
              <a:rPr kumimoji="1" lang="en-GB" dirty="0" smtClean="0">
                <a:solidFill>
                  <a:srgbClr val="3399FF"/>
                </a:solidFill>
              </a:rPr>
              <a:t>, </a:t>
            </a:r>
            <a:r>
              <a:rPr kumimoji="1" lang="en-GB" dirty="0" err="1" smtClean="0">
                <a:solidFill>
                  <a:srgbClr val="3399FF"/>
                </a:solidFill>
              </a:rPr>
              <a:t>UvA</a:t>
            </a:r>
            <a:endParaRPr kumimoji="1" lang="en-US" dirty="0">
              <a:solidFill>
                <a:srgbClr val="3399FF"/>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dirty="0" smtClean="0"/>
              <a:t>Course Information (2)</a:t>
            </a:r>
            <a:endParaRPr lang="en-US" dirty="0"/>
          </a:p>
        </p:txBody>
      </p:sp>
      <p:sp>
        <p:nvSpPr>
          <p:cNvPr id="10243" name="Rectangle 3"/>
          <p:cNvSpPr>
            <a:spLocks noGrp="1" noChangeArrowheads="1"/>
          </p:cNvSpPr>
          <p:nvPr>
            <p:ph sz="quarter" idx="1"/>
          </p:nvPr>
        </p:nvSpPr>
        <p:spPr>
          <a:xfrm>
            <a:off x="457200" y="1539240"/>
            <a:ext cx="8534400" cy="4937760"/>
          </a:xfrm>
        </p:spPr>
        <p:txBody>
          <a:bodyPr>
            <a:normAutofit lnSpcReduction="10000"/>
          </a:bodyPr>
          <a:lstStyle/>
          <a:p>
            <a:r>
              <a:rPr lang="en-US" b="1" dirty="0" smtClean="0"/>
              <a:t>Text Book</a:t>
            </a:r>
            <a:r>
              <a:rPr lang="en-US" dirty="0" smtClean="0"/>
              <a:t>: </a:t>
            </a:r>
          </a:p>
          <a:p>
            <a:pPr lvl="1"/>
            <a:r>
              <a:rPr lang="en-US" dirty="0" smtClean="0"/>
              <a:t>No required text book</a:t>
            </a:r>
          </a:p>
          <a:p>
            <a:r>
              <a:rPr lang="en-US" dirty="0" smtClean="0"/>
              <a:t>Recommended Reading</a:t>
            </a:r>
          </a:p>
          <a:p>
            <a:pPr lvl="1"/>
            <a:r>
              <a:rPr lang="en-US" dirty="0" smtClean="0"/>
              <a:t>See course website for recommended </a:t>
            </a:r>
          </a:p>
          <a:p>
            <a:r>
              <a:rPr lang="en-US" b="1" dirty="0" smtClean="0"/>
              <a:t>Grading</a:t>
            </a:r>
            <a:r>
              <a:rPr lang="en-US" dirty="0" smtClean="0"/>
              <a:t>: </a:t>
            </a:r>
          </a:p>
          <a:p>
            <a:pPr lvl="1"/>
            <a:r>
              <a:rPr lang="en-US" dirty="0" smtClean="0"/>
              <a:t>Class participation: 10%</a:t>
            </a:r>
          </a:p>
          <a:p>
            <a:pPr lvl="1"/>
            <a:r>
              <a:rPr lang="en-US" dirty="0" smtClean="0"/>
              <a:t>One written homework: 10%</a:t>
            </a:r>
          </a:p>
          <a:p>
            <a:pPr lvl="1"/>
            <a:r>
              <a:rPr lang="en-US" dirty="0" smtClean="0"/>
              <a:t>4 course project: </a:t>
            </a:r>
          </a:p>
          <a:p>
            <a:pPr lvl="2"/>
            <a:r>
              <a:rPr lang="en-US" dirty="0" smtClean="0"/>
              <a:t>Project #1(10%), Project #2(10%), Project #3 (15%), Project #4 (15%)</a:t>
            </a:r>
          </a:p>
          <a:p>
            <a:pPr lvl="1"/>
            <a:r>
              <a:rPr lang="en-US" dirty="0" smtClean="0"/>
              <a:t>Final Project &amp; Presentation: (15% System demo and presentation, 15% final report)</a:t>
            </a:r>
          </a:p>
          <a:p>
            <a:pPr lvl="1"/>
            <a:r>
              <a:rPr lang="en-US" dirty="0" smtClean="0"/>
              <a:t>Final grade: A-- 90% to 100%; B--80% to 89%; C-- 65% to 79%; F -- &lt; 65% .</a:t>
            </a:r>
          </a:p>
        </p:txBody>
      </p:sp>
    </p:spTree>
    <p:extLst>
      <p:ext uri="{BB962C8B-B14F-4D97-AF65-F5344CB8AC3E}">
        <p14:creationId xmlns:p14="http://schemas.microsoft.com/office/powerpoint/2010/main" val="19380824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r>
              <a:rPr lang="nl-NL" smtClean="0"/>
              <a:t>Okapi/BM25</a:t>
            </a:r>
          </a:p>
        </p:txBody>
      </p:sp>
      <p:sp>
        <p:nvSpPr>
          <p:cNvPr id="27651" name="Tijdelijke aanduiding voor inhoud 2"/>
          <p:cNvSpPr>
            <a:spLocks noGrp="1"/>
          </p:cNvSpPr>
          <p:nvPr>
            <p:ph sz="quarter" idx="1"/>
          </p:nvPr>
        </p:nvSpPr>
        <p:spPr>
          <a:xfrm>
            <a:off x="582706" y="2133600"/>
            <a:ext cx="7467600" cy="3810000"/>
          </a:xfrm>
        </p:spPr>
        <p:txBody>
          <a:bodyPr/>
          <a:lstStyle/>
          <a:p>
            <a:endParaRPr lang="nl-NL" dirty="0" smtClean="0"/>
          </a:p>
          <a:p>
            <a:endParaRPr lang="nl-NL" dirty="0" smtClean="0"/>
          </a:p>
          <a:p>
            <a:r>
              <a:rPr lang="nl-NL" dirty="0" err="1" smtClean="0"/>
              <a:t>Here</a:t>
            </a:r>
            <a:r>
              <a:rPr lang="nl-NL" dirty="0" smtClean="0"/>
              <a:t>, </a:t>
            </a:r>
            <a:r>
              <a:rPr lang="nl-NL" i="1" dirty="0" err="1" smtClean="0"/>
              <a:t>tf</a:t>
            </a:r>
            <a:r>
              <a:rPr lang="nl-NL" i="1" baseline="-25000" dirty="0" err="1" smtClean="0"/>
              <a:t>td</a:t>
            </a:r>
            <a:r>
              <a:rPr lang="nl-NL" i="1" baseline="-25000" dirty="0" smtClean="0"/>
              <a:t> </a:t>
            </a:r>
            <a:r>
              <a:rPr lang="nl-NL" dirty="0" smtClean="0"/>
              <a:t> is the </a:t>
            </a:r>
            <a:r>
              <a:rPr lang="nl-NL" i="1" dirty="0" err="1" smtClean="0"/>
              <a:t>tf</a:t>
            </a:r>
            <a:r>
              <a:rPr lang="nl-NL" dirty="0" smtClean="0"/>
              <a:t> of </a:t>
            </a:r>
            <a:r>
              <a:rPr lang="nl-NL" i="1" dirty="0" smtClean="0"/>
              <a:t>t</a:t>
            </a:r>
            <a:r>
              <a:rPr lang="nl-NL" dirty="0" smtClean="0"/>
              <a:t> in </a:t>
            </a:r>
            <a:r>
              <a:rPr lang="nl-NL" i="1" dirty="0" smtClean="0"/>
              <a:t>d</a:t>
            </a:r>
            <a:r>
              <a:rPr lang="nl-NL" dirty="0" smtClean="0"/>
              <a:t> and </a:t>
            </a:r>
            <a:r>
              <a:rPr lang="nl-NL" i="1" dirty="0" smtClean="0"/>
              <a:t>L</a:t>
            </a:r>
            <a:r>
              <a:rPr lang="nl-NL" i="1" baseline="-25000" dirty="0" smtClean="0"/>
              <a:t>d</a:t>
            </a:r>
            <a:r>
              <a:rPr lang="nl-NL" i="1" dirty="0" smtClean="0"/>
              <a:t> </a:t>
            </a:r>
            <a:r>
              <a:rPr lang="nl-NL" dirty="0" smtClean="0"/>
              <a:t>and </a:t>
            </a:r>
            <a:r>
              <a:rPr lang="nl-NL" i="1" dirty="0" err="1" smtClean="0"/>
              <a:t>L</a:t>
            </a:r>
            <a:r>
              <a:rPr lang="nl-NL" i="1" baseline="-25000" dirty="0" err="1" smtClean="0"/>
              <a:t>ave</a:t>
            </a:r>
            <a:r>
              <a:rPr lang="nl-NL" i="1" dirty="0" smtClean="0"/>
              <a:t> </a:t>
            </a:r>
            <a:r>
              <a:rPr lang="nl-NL" dirty="0" smtClean="0"/>
              <a:t>are the </a:t>
            </a:r>
            <a:r>
              <a:rPr lang="nl-NL" dirty="0" err="1" smtClean="0"/>
              <a:t>length</a:t>
            </a:r>
            <a:r>
              <a:rPr lang="nl-NL" dirty="0" smtClean="0"/>
              <a:t> of </a:t>
            </a:r>
            <a:r>
              <a:rPr lang="nl-NL" i="1" dirty="0" smtClean="0"/>
              <a:t>d</a:t>
            </a:r>
            <a:r>
              <a:rPr lang="nl-NL" dirty="0" smtClean="0"/>
              <a:t> and the average </a:t>
            </a:r>
            <a:r>
              <a:rPr lang="nl-NL" dirty="0" err="1" smtClean="0"/>
              <a:t>doc</a:t>
            </a:r>
            <a:r>
              <a:rPr lang="nl-NL" dirty="0" smtClean="0"/>
              <a:t> </a:t>
            </a:r>
            <a:r>
              <a:rPr lang="nl-NL" dirty="0" err="1" smtClean="0"/>
              <a:t>length</a:t>
            </a:r>
            <a:r>
              <a:rPr lang="nl-NL" dirty="0" smtClean="0"/>
              <a:t> </a:t>
            </a:r>
            <a:r>
              <a:rPr lang="nl-NL" dirty="0" err="1" smtClean="0"/>
              <a:t>for</a:t>
            </a:r>
            <a:r>
              <a:rPr lang="nl-NL" dirty="0" smtClean="0"/>
              <a:t> the </a:t>
            </a:r>
            <a:r>
              <a:rPr lang="nl-NL" dirty="0" err="1" smtClean="0"/>
              <a:t>whole</a:t>
            </a:r>
            <a:r>
              <a:rPr lang="nl-NL" dirty="0" smtClean="0"/>
              <a:t> </a:t>
            </a:r>
            <a:r>
              <a:rPr lang="nl-NL" dirty="0" err="1" smtClean="0"/>
              <a:t>collection</a:t>
            </a:r>
            <a:endParaRPr lang="nl-NL" dirty="0" smtClean="0"/>
          </a:p>
          <a:p>
            <a:r>
              <a:rPr lang="nl-NL" dirty="0" smtClean="0"/>
              <a:t>Parameters</a:t>
            </a:r>
          </a:p>
          <a:p>
            <a:pPr lvl="1"/>
            <a:r>
              <a:rPr lang="nl-NL" i="1" dirty="0" smtClean="0"/>
              <a:t>k</a:t>
            </a:r>
            <a:r>
              <a:rPr lang="nl-NL" baseline="-25000" dirty="0" smtClean="0"/>
              <a:t>1</a:t>
            </a:r>
            <a:r>
              <a:rPr lang="nl-NL" dirty="0" smtClean="0"/>
              <a:t> is a </a:t>
            </a:r>
            <a:r>
              <a:rPr lang="nl-NL" dirty="0" err="1" smtClean="0"/>
              <a:t>positive</a:t>
            </a:r>
            <a:r>
              <a:rPr lang="nl-NL" dirty="0" smtClean="0"/>
              <a:t> </a:t>
            </a:r>
            <a:r>
              <a:rPr lang="nl-NL" dirty="0" err="1" smtClean="0"/>
              <a:t>tuning</a:t>
            </a:r>
            <a:r>
              <a:rPr lang="nl-NL" dirty="0" smtClean="0"/>
              <a:t> parameter </a:t>
            </a:r>
            <a:r>
              <a:rPr lang="nl-NL" dirty="0" err="1" smtClean="0"/>
              <a:t>that</a:t>
            </a:r>
            <a:r>
              <a:rPr lang="nl-NL" dirty="0" smtClean="0"/>
              <a:t> </a:t>
            </a:r>
            <a:r>
              <a:rPr lang="nl-NL" dirty="0" err="1" smtClean="0"/>
              <a:t>calibrates</a:t>
            </a:r>
            <a:r>
              <a:rPr lang="nl-NL" dirty="0" smtClean="0"/>
              <a:t> the </a:t>
            </a:r>
            <a:r>
              <a:rPr lang="nl-NL" dirty="0" err="1" smtClean="0"/>
              <a:t>doc</a:t>
            </a:r>
            <a:r>
              <a:rPr lang="nl-NL" dirty="0" smtClean="0"/>
              <a:t> term </a:t>
            </a:r>
            <a:r>
              <a:rPr lang="nl-NL" dirty="0" err="1" smtClean="0"/>
              <a:t>frequency</a:t>
            </a:r>
            <a:r>
              <a:rPr lang="nl-NL" dirty="0" smtClean="0"/>
              <a:t> </a:t>
            </a:r>
            <a:r>
              <a:rPr lang="nl-NL" dirty="0" err="1" smtClean="0"/>
              <a:t>scaling</a:t>
            </a:r>
            <a:endParaRPr lang="nl-NL" dirty="0" smtClean="0"/>
          </a:p>
          <a:p>
            <a:pPr lvl="1"/>
            <a:r>
              <a:rPr lang="nl-NL" i="1" dirty="0" smtClean="0"/>
              <a:t>b</a:t>
            </a:r>
            <a:r>
              <a:rPr lang="nl-NL" dirty="0" smtClean="0"/>
              <a:t> </a:t>
            </a:r>
            <a:r>
              <a:rPr lang="nl-NL" dirty="0" err="1" smtClean="0"/>
              <a:t>calibrates</a:t>
            </a:r>
            <a:r>
              <a:rPr lang="nl-NL" dirty="0" smtClean="0"/>
              <a:t> the </a:t>
            </a:r>
            <a:r>
              <a:rPr lang="nl-NL" dirty="0" err="1" smtClean="0"/>
              <a:t>doc</a:t>
            </a:r>
            <a:r>
              <a:rPr lang="nl-NL" dirty="0" smtClean="0"/>
              <a:t> </a:t>
            </a:r>
            <a:r>
              <a:rPr lang="nl-NL" dirty="0" err="1" smtClean="0"/>
              <a:t>length</a:t>
            </a:r>
            <a:r>
              <a:rPr lang="nl-NL" dirty="0" smtClean="0"/>
              <a:t> </a:t>
            </a:r>
            <a:r>
              <a:rPr lang="nl-NL" dirty="0" err="1" smtClean="0"/>
              <a:t>scaling</a:t>
            </a:r>
            <a:endParaRPr lang="nl-NL" dirty="0" smtClean="0"/>
          </a:p>
        </p:txBody>
      </p:sp>
      <p:pic>
        <p:nvPicPr>
          <p:cNvPr id="27652" name="Afbeelding 3"/>
          <p:cNvPicPr>
            <a:picLocks noChangeAspect="1"/>
          </p:cNvPicPr>
          <p:nvPr/>
        </p:nvPicPr>
        <p:blipFill>
          <a:blip r:embed="rId2" cstate="print"/>
          <a:srcRect/>
          <a:stretch>
            <a:fillRect/>
          </a:stretch>
        </p:blipFill>
        <p:spPr bwMode="auto">
          <a:xfrm>
            <a:off x="784412" y="1752600"/>
            <a:ext cx="7064188"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1"/>
          <p:cNvSpPr>
            <a:spLocks noGrp="1"/>
          </p:cNvSpPr>
          <p:nvPr>
            <p:ph type="title"/>
          </p:nvPr>
        </p:nvSpPr>
        <p:spPr/>
        <p:txBody>
          <a:bodyPr/>
          <a:lstStyle/>
          <a:p>
            <a:r>
              <a:rPr lang="nl-NL" smtClean="0"/>
              <a:t>Okapi/BM25</a:t>
            </a:r>
          </a:p>
        </p:txBody>
      </p:sp>
      <p:sp>
        <p:nvSpPr>
          <p:cNvPr id="28675" name="Tijdelijke aanduiding voor inhoud 2"/>
          <p:cNvSpPr>
            <a:spLocks noGrp="1"/>
          </p:cNvSpPr>
          <p:nvPr>
            <p:ph sz="quarter" idx="1"/>
          </p:nvPr>
        </p:nvSpPr>
        <p:spPr>
          <a:xfrm>
            <a:off x="457200" y="2590800"/>
            <a:ext cx="7467600" cy="1676400"/>
          </a:xfrm>
        </p:spPr>
        <p:txBody>
          <a:bodyPr/>
          <a:lstStyle/>
          <a:p>
            <a:r>
              <a:rPr lang="nl-NL" dirty="0" smtClean="0"/>
              <a:t>If the query is long use weighting for query terms</a:t>
            </a:r>
          </a:p>
          <a:p>
            <a:pPr lvl="1"/>
            <a:r>
              <a:rPr lang="nl-NL" i="1" dirty="0" err="1" smtClean="0"/>
              <a:t>tf</a:t>
            </a:r>
            <a:r>
              <a:rPr lang="nl-NL" i="1" baseline="-25000" dirty="0" err="1" smtClean="0"/>
              <a:t>tq</a:t>
            </a:r>
            <a:r>
              <a:rPr lang="nl-NL" dirty="0" smtClean="0"/>
              <a:t>: </a:t>
            </a:r>
            <a:r>
              <a:rPr lang="nl-NL" dirty="0" err="1" smtClean="0"/>
              <a:t>frequency</a:t>
            </a:r>
            <a:r>
              <a:rPr lang="nl-NL" dirty="0" smtClean="0"/>
              <a:t> of </a:t>
            </a:r>
            <a:r>
              <a:rPr lang="nl-NL" i="1" dirty="0" smtClean="0"/>
              <a:t>t</a:t>
            </a:r>
            <a:r>
              <a:rPr lang="nl-NL" dirty="0" smtClean="0"/>
              <a:t> in </a:t>
            </a:r>
            <a:r>
              <a:rPr lang="nl-NL" i="1" dirty="0" smtClean="0"/>
              <a:t>q</a:t>
            </a:r>
          </a:p>
          <a:p>
            <a:pPr lvl="1"/>
            <a:r>
              <a:rPr lang="nl-NL" i="1" dirty="0" smtClean="0"/>
              <a:t>k</a:t>
            </a:r>
            <a:r>
              <a:rPr lang="nl-NL" baseline="-25000" dirty="0" smtClean="0"/>
              <a:t>3</a:t>
            </a:r>
            <a:r>
              <a:rPr lang="nl-NL" dirty="0" smtClean="0"/>
              <a:t>: </a:t>
            </a:r>
            <a:r>
              <a:rPr lang="nl-NL" dirty="0" err="1" smtClean="0"/>
              <a:t>tuning</a:t>
            </a:r>
            <a:r>
              <a:rPr lang="nl-NL" dirty="0" smtClean="0"/>
              <a:t> </a:t>
            </a:r>
            <a:r>
              <a:rPr lang="nl-NL" dirty="0" err="1" smtClean="0"/>
              <a:t>frequency</a:t>
            </a:r>
            <a:r>
              <a:rPr lang="nl-NL" dirty="0" smtClean="0"/>
              <a:t> </a:t>
            </a:r>
            <a:r>
              <a:rPr lang="nl-NL" dirty="0" err="1" smtClean="0"/>
              <a:t>scaling</a:t>
            </a:r>
            <a:r>
              <a:rPr lang="nl-NL" dirty="0" smtClean="0"/>
              <a:t> of query</a:t>
            </a:r>
          </a:p>
        </p:txBody>
      </p:sp>
      <p:pic>
        <p:nvPicPr>
          <p:cNvPr id="28676" name="Afbeelding 3"/>
          <p:cNvPicPr>
            <a:picLocks noChangeAspect="1"/>
          </p:cNvPicPr>
          <p:nvPr/>
        </p:nvPicPr>
        <p:blipFill>
          <a:blip r:embed="rId2" cstate="print"/>
          <a:srcRect/>
          <a:stretch>
            <a:fillRect/>
          </a:stretch>
        </p:blipFill>
        <p:spPr bwMode="auto">
          <a:xfrm>
            <a:off x="788377" y="1676400"/>
            <a:ext cx="7136423"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quarter" idx="1"/>
          </p:nvPr>
        </p:nvSpPr>
        <p:spPr>
          <a:xfrm>
            <a:off x="457200" y="1828800"/>
            <a:ext cx="7543800" cy="4724400"/>
          </a:xfrm>
        </p:spPr>
        <p:txBody>
          <a:bodyPr>
            <a:normAutofit fontScale="92500" lnSpcReduction="20000"/>
          </a:bodyPr>
          <a:lstStyle/>
          <a:p>
            <a:pPr>
              <a:lnSpc>
                <a:spcPct val="90000"/>
              </a:lnSpc>
            </a:pPr>
            <a:r>
              <a:rPr lang="nl-NL" sz="2700" dirty="0" err="1" smtClean="0"/>
              <a:t>Many</a:t>
            </a:r>
            <a:r>
              <a:rPr lang="nl-NL" sz="2700" dirty="0" smtClean="0"/>
              <a:t> “document </a:t>
            </a:r>
            <a:r>
              <a:rPr lang="nl-NL" sz="2700" dirty="0" err="1" smtClean="0"/>
              <a:t>retrieval</a:t>
            </a:r>
            <a:r>
              <a:rPr lang="nl-NL" sz="2700" dirty="0" smtClean="0"/>
              <a:t> models” </a:t>
            </a:r>
            <a:r>
              <a:rPr lang="nl-NL" sz="2700" dirty="0" err="1" smtClean="0"/>
              <a:t>share</a:t>
            </a:r>
            <a:r>
              <a:rPr lang="nl-NL" sz="2700" dirty="0" smtClean="0"/>
              <a:t> </a:t>
            </a:r>
            <a:r>
              <a:rPr lang="nl-NL" sz="2700" dirty="0" err="1" smtClean="0"/>
              <a:t>three</a:t>
            </a:r>
            <a:r>
              <a:rPr lang="nl-NL" sz="2700" dirty="0" smtClean="0"/>
              <a:t> </a:t>
            </a:r>
            <a:r>
              <a:rPr lang="nl-NL" sz="2700" dirty="0" err="1" smtClean="0"/>
              <a:t>key</a:t>
            </a:r>
            <a:r>
              <a:rPr lang="nl-NL" sz="2700" dirty="0" smtClean="0"/>
              <a:t> </a:t>
            </a:r>
            <a:r>
              <a:rPr lang="nl-NL" sz="2700" dirty="0" err="1" smtClean="0"/>
              <a:t>ingredients</a:t>
            </a:r>
            <a:r>
              <a:rPr lang="nl-NL" sz="2700" dirty="0" smtClean="0"/>
              <a:t>:</a:t>
            </a:r>
          </a:p>
          <a:p>
            <a:pPr>
              <a:lnSpc>
                <a:spcPct val="90000"/>
              </a:lnSpc>
            </a:pPr>
            <a:endParaRPr lang="nl-NL" sz="2700" b="1" dirty="0" smtClean="0"/>
          </a:p>
          <a:p>
            <a:pPr>
              <a:lnSpc>
                <a:spcPct val="90000"/>
              </a:lnSpc>
            </a:pPr>
            <a:r>
              <a:rPr lang="nl-NL" sz="2700" b="1" dirty="0" smtClean="0"/>
              <a:t>Term frequency</a:t>
            </a:r>
            <a:endParaRPr lang="nl-NL" sz="2700" dirty="0" smtClean="0"/>
          </a:p>
          <a:p>
            <a:pPr lvl="1">
              <a:lnSpc>
                <a:spcPct val="90000"/>
              </a:lnSpc>
            </a:pPr>
            <a:r>
              <a:rPr lang="nl-NL" sz="2400" dirty="0" smtClean="0"/>
              <a:t>A term is a </a:t>
            </a:r>
            <a:r>
              <a:rPr lang="nl-NL" sz="2400" dirty="0" err="1" smtClean="0"/>
              <a:t>better</a:t>
            </a:r>
            <a:r>
              <a:rPr lang="nl-NL" sz="2400" dirty="0" smtClean="0"/>
              <a:t> indicator of the contents of a document </a:t>
            </a:r>
            <a:r>
              <a:rPr lang="nl-NL" sz="2400" dirty="0" err="1" smtClean="0"/>
              <a:t>if</a:t>
            </a:r>
            <a:r>
              <a:rPr lang="nl-NL" sz="2400" dirty="0" smtClean="0"/>
              <a:t> </a:t>
            </a:r>
            <a:r>
              <a:rPr lang="nl-NL" sz="2400" dirty="0" err="1" smtClean="0"/>
              <a:t>it</a:t>
            </a:r>
            <a:r>
              <a:rPr lang="nl-NL" sz="2400" dirty="0" smtClean="0"/>
              <a:t> </a:t>
            </a:r>
            <a:r>
              <a:rPr lang="nl-NL" sz="2400" dirty="0" err="1" smtClean="0"/>
              <a:t>occurs</a:t>
            </a:r>
            <a:r>
              <a:rPr lang="nl-NL" sz="2400" dirty="0" smtClean="0"/>
              <a:t> more </a:t>
            </a:r>
            <a:r>
              <a:rPr lang="nl-NL" sz="2400" dirty="0" err="1" smtClean="0"/>
              <a:t>frequently</a:t>
            </a:r>
            <a:r>
              <a:rPr lang="nl-NL" sz="2400" dirty="0" smtClean="0"/>
              <a:t> in </a:t>
            </a:r>
            <a:r>
              <a:rPr lang="nl-NL" sz="2400" dirty="0" err="1" smtClean="0"/>
              <a:t>that</a:t>
            </a:r>
            <a:r>
              <a:rPr lang="nl-NL" sz="2400" dirty="0" smtClean="0"/>
              <a:t> document</a:t>
            </a:r>
          </a:p>
          <a:p>
            <a:pPr>
              <a:lnSpc>
                <a:spcPct val="90000"/>
              </a:lnSpc>
            </a:pPr>
            <a:endParaRPr lang="nl-NL" sz="2700" b="1" dirty="0" smtClean="0"/>
          </a:p>
          <a:p>
            <a:pPr>
              <a:lnSpc>
                <a:spcPct val="90000"/>
              </a:lnSpc>
            </a:pPr>
            <a:r>
              <a:rPr lang="nl-NL" sz="2700" b="1" dirty="0" smtClean="0"/>
              <a:t>Document frequency</a:t>
            </a:r>
          </a:p>
          <a:p>
            <a:pPr lvl="1">
              <a:lnSpc>
                <a:spcPct val="90000"/>
              </a:lnSpc>
            </a:pPr>
            <a:r>
              <a:rPr lang="nl-NL" sz="2400" dirty="0" err="1" smtClean="0"/>
              <a:t>Terms</a:t>
            </a:r>
            <a:r>
              <a:rPr lang="nl-NL" sz="2400" dirty="0" smtClean="0"/>
              <a:t> </a:t>
            </a:r>
            <a:r>
              <a:rPr lang="nl-NL" sz="2400" dirty="0" err="1" smtClean="0"/>
              <a:t>that</a:t>
            </a:r>
            <a:r>
              <a:rPr lang="nl-NL" sz="2400" dirty="0" smtClean="0"/>
              <a:t> </a:t>
            </a:r>
            <a:r>
              <a:rPr lang="nl-NL" sz="2400" dirty="0" err="1" smtClean="0"/>
              <a:t>occur</a:t>
            </a:r>
            <a:r>
              <a:rPr lang="nl-NL" sz="2400" dirty="0" smtClean="0"/>
              <a:t> in </a:t>
            </a:r>
            <a:r>
              <a:rPr lang="nl-NL" sz="2400" dirty="0" err="1" smtClean="0"/>
              <a:t>many</a:t>
            </a:r>
            <a:r>
              <a:rPr lang="nl-NL" sz="2400" dirty="0" smtClean="0"/>
              <a:t> </a:t>
            </a:r>
            <a:r>
              <a:rPr lang="nl-NL" sz="2400" dirty="0" err="1" smtClean="0"/>
              <a:t>documents</a:t>
            </a:r>
            <a:r>
              <a:rPr lang="nl-NL" sz="2400" dirty="0" smtClean="0"/>
              <a:t> are </a:t>
            </a:r>
            <a:r>
              <a:rPr lang="nl-NL" sz="2400" dirty="0" err="1" smtClean="0"/>
              <a:t>not</a:t>
            </a:r>
            <a:r>
              <a:rPr lang="nl-NL" sz="2400" dirty="0" smtClean="0"/>
              <a:t> </a:t>
            </a:r>
            <a:r>
              <a:rPr lang="nl-NL" sz="2400" dirty="0" err="1" smtClean="0"/>
              <a:t>good</a:t>
            </a:r>
            <a:r>
              <a:rPr lang="nl-NL" sz="2400" dirty="0" smtClean="0"/>
              <a:t> </a:t>
            </a:r>
            <a:r>
              <a:rPr lang="nl-NL" sz="2400" dirty="0" err="1" smtClean="0"/>
              <a:t>discriminators</a:t>
            </a:r>
            <a:endParaRPr lang="nl-NL" sz="2400" dirty="0" smtClean="0"/>
          </a:p>
          <a:p>
            <a:pPr>
              <a:lnSpc>
                <a:spcPct val="90000"/>
              </a:lnSpc>
            </a:pPr>
            <a:endParaRPr lang="nl-NL" sz="2700" b="1" dirty="0" smtClean="0"/>
          </a:p>
          <a:p>
            <a:pPr>
              <a:lnSpc>
                <a:spcPct val="90000"/>
              </a:lnSpc>
            </a:pPr>
            <a:r>
              <a:rPr lang="nl-NL" sz="2700" b="1" dirty="0" smtClean="0"/>
              <a:t>Document length normalization</a:t>
            </a:r>
          </a:p>
          <a:p>
            <a:pPr lvl="1">
              <a:lnSpc>
                <a:spcPct val="90000"/>
              </a:lnSpc>
            </a:pPr>
            <a:r>
              <a:rPr lang="nl-NL" sz="2400" dirty="0" err="1" smtClean="0"/>
              <a:t>Longer</a:t>
            </a:r>
            <a:r>
              <a:rPr lang="nl-NL" sz="2400" dirty="0" smtClean="0"/>
              <a:t> </a:t>
            </a:r>
            <a:r>
              <a:rPr lang="nl-NL" sz="2400" dirty="0" err="1" smtClean="0"/>
              <a:t>documents</a:t>
            </a:r>
            <a:r>
              <a:rPr lang="nl-NL" sz="2400" dirty="0" smtClean="0"/>
              <a:t> are more </a:t>
            </a:r>
            <a:r>
              <a:rPr lang="nl-NL" sz="2400" dirty="0" err="1" smtClean="0"/>
              <a:t>likely</a:t>
            </a:r>
            <a:r>
              <a:rPr lang="nl-NL" sz="2400" dirty="0" smtClean="0"/>
              <a:t> to </a:t>
            </a:r>
            <a:r>
              <a:rPr lang="nl-NL" sz="2400" dirty="0" err="1" smtClean="0"/>
              <a:t>contain</a:t>
            </a:r>
            <a:r>
              <a:rPr lang="nl-NL" sz="2400" dirty="0" smtClean="0"/>
              <a:t> a term (without </a:t>
            </a:r>
            <a:r>
              <a:rPr lang="nl-NL" sz="2400" dirty="0" err="1" smtClean="0"/>
              <a:t>necessarily</a:t>
            </a:r>
            <a:r>
              <a:rPr lang="nl-NL" sz="2400" dirty="0" smtClean="0"/>
              <a:t> </a:t>
            </a:r>
            <a:r>
              <a:rPr lang="nl-NL" sz="2400" dirty="0" err="1" smtClean="0"/>
              <a:t>being</a:t>
            </a:r>
            <a:r>
              <a:rPr lang="nl-NL" sz="2400" dirty="0" smtClean="0"/>
              <a:t> “</a:t>
            </a:r>
            <a:r>
              <a:rPr lang="nl-NL" sz="2400" dirty="0" err="1" smtClean="0"/>
              <a:t>about</a:t>
            </a:r>
            <a:r>
              <a:rPr lang="nl-NL" sz="2400" dirty="0" smtClean="0"/>
              <a:t>” the term)</a:t>
            </a:r>
          </a:p>
        </p:txBody>
      </p:sp>
      <p:sp>
        <p:nvSpPr>
          <p:cNvPr id="2" name="Title 1"/>
          <p:cNvSpPr>
            <a:spLocks noGrp="1"/>
          </p:cNvSpPr>
          <p:nvPr>
            <p:ph type="title"/>
          </p:nvPr>
        </p:nvSpPr>
        <p:spPr/>
        <p:txBody>
          <a:bodyPr/>
          <a:lstStyle/>
          <a:p>
            <a:r>
              <a:rPr lang="en-US" dirty="0" smtClean="0"/>
              <a:t>Quiz: three key notions?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independent ranking</a:t>
            </a:r>
            <a:endParaRPr lang="en-US" dirty="0"/>
          </a:p>
        </p:txBody>
      </p:sp>
      <p:sp>
        <p:nvSpPr>
          <p:cNvPr id="3" name="Content Placeholder 2"/>
          <p:cNvSpPr>
            <a:spLocks noGrp="1"/>
          </p:cNvSpPr>
          <p:nvPr>
            <p:ph sz="quarter" idx="1"/>
          </p:nvPr>
        </p:nvSpPr>
        <p:spPr>
          <a:xfrm>
            <a:off x="457200" y="1828800"/>
            <a:ext cx="8305800" cy="4873752"/>
          </a:xfrm>
        </p:spPr>
        <p:txBody>
          <a:bodyPr/>
          <a:lstStyle/>
          <a:p>
            <a:pPr>
              <a:lnSpc>
                <a:spcPct val="80000"/>
              </a:lnSpc>
            </a:pPr>
            <a:r>
              <a:rPr lang="nl-NL" dirty="0" smtClean="0"/>
              <a:t>PageRank (named after Larry Page)</a:t>
            </a:r>
          </a:p>
          <a:p>
            <a:pPr lvl="1">
              <a:lnSpc>
                <a:spcPct val="80000"/>
              </a:lnSpc>
            </a:pPr>
            <a:r>
              <a:rPr lang="nl-NL" dirty="0" smtClean="0"/>
              <a:t>http</a:t>
            </a:r>
            <a:r>
              <a:rPr lang="nl-NL" dirty="0"/>
              <a:t>://ilpubs.stanford.edu:8090/422/1/1999-66.pdf</a:t>
            </a:r>
            <a:endParaRPr lang="nl-NL" dirty="0" smtClean="0"/>
          </a:p>
          <a:p>
            <a:pPr>
              <a:lnSpc>
                <a:spcPct val="80000"/>
              </a:lnSpc>
            </a:pPr>
            <a:endParaRPr lang="nl-NL" dirty="0" smtClean="0"/>
          </a:p>
          <a:p>
            <a:pPr>
              <a:lnSpc>
                <a:spcPct val="80000"/>
              </a:lnSpc>
            </a:pPr>
            <a:r>
              <a:rPr lang="nl-NL" dirty="0" smtClean="0"/>
              <a:t>Citation analysis: analysis of citations in the scientific literature</a:t>
            </a:r>
          </a:p>
          <a:p>
            <a:pPr lvl="1">
              <a:lnSpc>
                <a:spcPct val="80000"/>
              </a:lnSpc>
            </a:pPr>
            <a:r>
              <a:rPr lang="nl-NL" sz="2400" dirty="0" err="1" smtClean="0"/>
              <a:t>Example</a:t>
            </a:r>
            <a:r>
              <a:rPr lang="nl-NL" sz="2400" dirty="0" smtClean="0"/>
              <a:t> </a:t>
            </a:r>
            <a:r>
              <a:rPr lang="nl-NL" sz="2400" dirty="0" err="1" smtClean="0"/>
              <a:t>citation</a:t>
            </a:r>
            <a:r>
              <a:rPr lang="nl-NL" sz="2400" dirty="0" smtClean="0"/>
              <a:t>: “Miller (2001) has </a:t>
            </a:r>
            <a:r>
              <a:rPr lang="nl-NL" sz="2400" dirty="0" err="1" smtClean="0"/>
              <a:t>shown</a:t>
            </a:r>
            <a:r>
              <a:rPr lang="nl-NL" sz="2400" dirty="0" smtClean="0"/>
              <a:t> </a:t>
            </a:r>
            <a:r>
              <a:rPr lang="nl-NL" sz="2400" dirty="0" err="1" smtClean="0"/>
              <a:t>that</a:t>
            </a:r>
            <a:r>
              <a:rPr lang="nl-NL" sz="2400" dirty="0" smtClean="0"/>
              <a:t> </a:t>
            </a:r>
            <a:r>
              <a:rPr lang="nl-NL" sz="2400" dirty="0" err="1" smtClean="0"/>
              <a:t>physical</a:t>
            </a:r>
            <a:r>
              <a:rPr lang="nl-NL" sz="2400" dirty="0" smtClean="0"/>
              <a:t> </a:t>
            </a:r>
            <a:r>
              <a:rPr lang="nl-NL" sz="2400" dirty="0" err="1" smtClean="0"/>
              <a:t>activity</a:t>
            </a:r>
            <a:r>
              <a:rPr lang="nl-NL" sz="2400" dirty="0" smtClean="0"/>
              <a:t> </a:t>
            </a:r>
            <a:r>
              <a:rPr lang="nl-NL" sz="2400" dirty="0" err="1" smtClean="0"/>
              <a:t>alters</a:t>
            </a:r>
            <a:r>
              <a:rPr lang="nl-NL" sz="2400" dirty="0" smtClean="0"/>
              <a:t> the </a:t>
            </a:r>
            <a:r>
              <a:rPr lang="nl-NL" sz="2400" dirty="0" err="1" smtClean="0"/>
              <a:t>metabolism</a:t>
            </a:r>
            <a:r>
              <a:rPr lang="nl-NL" sz="2400" dirty="0" smtClean="0"/>
              <a:t> of </a:t>
            </a:r>
            <a:r>
              <a:rPr lang="nl-NL" sz="2400" dirty="0" err="1" smtClean="0"/>
              <a:t>estrogens</a:t>
            </a:r>
            <a:r>
              <a:rPr lang="nl-NL" sz="2400" dirty="0" smtClean="0"/>
              <a:t>.”</a:t>
            </a:r>
          </a:p>
          <a:p>
            <a:pPr lvl="1">
              <a:lnSpc>
                <a:spcPct val="80000"/>
              </a:lnSpc>
            </a:pPr>
            <a:r>
              <a:rPr lang="nl-NL" sz="2400" dirty="0" smtClean="0"/>
              <a:t>“Miller (2001)” is a hyperlink </a:t>
            </a:r>
            <a:r>
              <a:rPr lang="nl-NL" sz="2400" dirty="0" err="1" smtClean="0"/>
              <a:t>linking</a:t>
            </a:r>
            <a:r>
              <a:rPr lang="nl-NL" sz="2400" dirty="0" smtClean="0"/>
              <a:t> </a:t>
            </a:r>
            <a:r>
              <a:rPr lang="nl-NL" sz="2400" dirty="0" err="1" smtClean="0"/>
              <a:t>two</a:t>
            </a:r>
            <a:r>
              <a:rPr lang="nl-NL" sz="2400" dirty="0" smtClean="0"/>
              <a:t> </a:t>
            </a:r>
            <a:r>
              <a:rPr lang="nl-NL" sz="2400" dirty="0" err="1" smtClean="0"/>
              <a:t>scientific</a:t>
            </a:r>
            <a:r>
              <a:rPr lang="nl-NL" sz="2400" dirty="0" smtClean="0"/>
              <a:t> </a:t>
            </a:r>
            <a:r>
              <a:rPr lang="nl-NL" sz="2400" dirty="0" err="1" smtClean="0"/>
              <a:t>articles</a:t>
            </a:r>
            <a:r>
              <a:rPr lang="nl-NL" sz="2400" dirty="0" smtClean="0"/>
              <a:t>.</a:t>
            </a:r>
          </a:p>
          <a:p>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independent ranking</a:t>
            </a:r>
            <a:endParaRPr lang="en-US" dirty="0"/>
          </a:p>
        </p:txBody>
      </p:sp>
      <p:sp>
        <p:nvSpPr>
          <p:cNvPr id="3" name="Content Placeholder 2"/>
          <p:cNvSpPr>
            <a:spLocks noGrp="1"/>
          </p:cNvSpPr>
          <p:nvPr>
            <p:ph sz="quarter" idx="1"/>
          </p:nvPr>
        </p:nvSpPr>
        <p:spPr>
          <a:xfrm>
            <a:off x="457200" y="1905000"/>
            <a:ext cx="7467600" cy="4568952"/>
          </a:xfrm>
        </p:spPr>
        <p:txBody>
          <a:bodyPr/>
          <a:lstStyle/>
          <a:p>
            <a:pPr>
              <a:lnSpc>
                <a:spcPct val="80000"/>
              </a:lnSpc>
            </a:pPr>
            <a:r>
              <a:rPr lang="nl-NL" sz="2800" dirty="0" err="1" smtClean="0"/>
              <a:t>One</a:t>
            </a:r>
            <a:r>
              <a:rPr lang="nl-NL" sz="2800" dirty="0" smtClean="0"/>
              <a:t> </a:t>
            </a:r>
            <a:r>
              <a:rPr lang="nl-NL" sz="2800" dirty="0" err="1" smtClean="0"/>
              <a:t>application</a:t>
            </a:r>
            <a:r>
              <a:rPr lang="nl-NL" sz="2800" dirty="0" smtClean="0"/>
              <a:t> of these “hyperlinks” in the </a:t>
            </a:r>
            <a:r>
              <a:rPr lang="nl-NL" sz="2800" dirty="0" err="1" smtClean="0"/>
              <a:t>scientific</a:t>
            </a:r>
            <a:r>
              <a:rPr lang="nl-NL" sz="2800" dirty="0" smtClean="0"/>
              <a:t> </a:t>
            </a:r>
            <a:r>
              <a:rPr lang="nl-NL" sz="2800" dirty="0" err="1" smtClean="0"/>
              <a:t>literature</a:t>
            </a:r>
            <a:r>
              <a:rPr lang="nl-NL" sz="2800" dirty="0" smtClean="0"/>
              <a:t>:</a:t>
            </a:r>
          </a:p>
          <a:p>
            <a:pPr lvl="1">
              <a:lnSpc>
                <a:spcPct val="80000"/>
              </a:lnSpc>
            </a:pPr>
            <a:r>
              <a:rPr lang="nl-NL" sz="2400" dirty="0" err="1" smtClean="0"/>
              <a:t>Measure</a:t>
            </a:r>
            <a:r>
              <a:rPr lang="nl-NL" sz="2400" dirty="0" smtClean="0"/>
              <a:t> the </a:t>
            </a:r>
            <a:r>
              <a:rPr lang="nl-NL" sz="2400" dirty="0" err="1" smtClean="0"/>
              <a:t>similarity</a:t>
            </a:r>
            <a:r>
              <a:rPr lang="nl-NL" sz="2400" dirty="0" smtClean="0"/>
              <a:t> of </a:t>
            </a:r>
            <a:r>
              <a:rPr lang="nl-NL" sz="2400" dirty="0" err="1" smtClean="0"/>
              <a:t>two</a:t>
            </a:r>
            <a:r>
              <a:rPr lang="nl-NL" sz="2400" dirty="0" smtClean="0"/>
              <a:t> </a:t>
            </a:r>
            <a:r>
              <a:rPr lang="nl-NL" sz="2400" dirty="0" err="1" smtClean="0"/>
              <a:t>articles</a:t>
            </a:r>
            <a:r>
              <a:rPr lang="nl-NL" sz="2400" dirty="0" smtClean="0"/>
              <a:t> </a:t>
            </a:r>
            <a:r>
              <a:rPr lang="nl-NL" sz="2400" dirty="0" err="1" smtClean="0"/>
              <a:t>by</a:t>
            </a:r>
            <a:r>
              <a:rPr lang="nl-NL" sz="2400" dirty="0" smtClean="0"/>
              <a:t> the overlap of </a:t>
            </a:r>
            <a:r>
              <a:rPr lang="nl-NL" sz="2400" dirty="0" err="1" smtClean="0"/>
              <a:t>other</a:t>
            </a:r>
            <a:r>
              <a:rPr lang="nl-NL" sz="2400" dirty="0" smtClean="0"/>
              <a:t> </a:t>
            </a:r>
            <a:r>
              <a:rPr lang="nl-NL" sz="2400" dirty="0" err="1" smtClean="0"/>
              <a:t>articles</a:t>
            </a:r>
            <a:r>
              <a:rPr lang="nl-NL" sz="2400" dirty="0" smtClean="0"/>
              <a:t> </a:t>
            </a:r>
            <a:r>
              <a:rPr lang="nl-NL" sz="2400" dirty="0" err="1" smtClean="0"/>
              <a:t>citing</a:t>
            </a:r>
            <a:r>
              <a:rPr lang="nl-NL" sz="2400" dirty="0" smtClean="0"/>
              <a:t> </a:t>
            </a:r>
            <a:r>
              <a:rPr lang="nl-NL" sz="2400" dirty="0" err="1" smtClean="0"/>
              <a:t>them</a:t>
            </a:r>
            <a:endParaRPr lang="nl-NL" sz="2400" dirty="0" smtClean="0"/>
          </a:p>
          <a:p>
            <a:pPr lvl="1">
              <a:lnSpc>
                <a:spcPct val="80000"/>
              </a:lnSpc>
            </a:pPr>
            <a:r>
              <a:rPr lang="nl-NL" sz="2400" dirty="0" err="1" smtClean="0"/>
              <a:t>This</a:t>
            </a:r>
            <a:r>
              <a:rPr lang="nl-NL" sz="2400" dirty="0" smtClean="0"/>
              <a:t> is </a:t>
            </a:r>
            <a:r>
              <a:rPr lang="nl-NL" sz="2400" dirty="0" err="1" smtClean="0"/>
              <a:t>called</a:t>
            </a:r>
            <a:r>
              <a:rPr lang="nl-NL" sz="2400" dirty="0" smtClean="0"/>
              <a:t> </a:t>
            </a:r>
            <a:r>
              <a:rPr lang="nl-NL" sz="2400" dirty="0" err="1" smtClean="0"/>
              <a:t>cocitation</a:t>
            </a:r>
            <a:r>
              <a:rPr lang="nl-NL" sz="2400" dirty="0" smtClean="0"/>
              <a:t> </a:t>
            </a:r>
            <a:r>
              <a:rPr lang="nl-NL" sz="2400" dirty="0" err="1" smtClean="0"/>
              <a:t>similarity</a:t>
            </a:r>
            <a:endParaRPr lang="nl-NL" sz="2400" dirty="0" smtClean="0"/>
          </a:p>
          <a:p>
            <a:pPr lvl="1">
              <a:lnSpc>
                <a:spcPct val="80000"/>
              </a:lnSpc>
            </a:pPr>
            <a:endParaRPr lang="nl-NL" sz="2400" dirty="0" smtClean="0"/>
          </a:p>
          <a:p>
            <a:pPr>
              <a:lnSpc>
                <a:spcPct val="80000"/>
              </a:lnSpc>
            </a:pPr>
            <a:endParaRPr lang="nl-NL" sz="2800" b="1" dirty="0" smtClean="0"/>
          </a:p>
          <a:p>
            <a:pPr>
              <a:lnSpc>
                <a:spcPct val="80000"/>
              </a:lnSpc>
            </a:pPr>
            <a:r>
              <a:rPr lang="nl-NL" sz="2800" b="1" dirty="0" smtClean="0"/>
              <a:t>Key idea:</a:t>
            </a:r>
            <a:r>
              <a:rPr lang="nl-NL" sz="2800" dirty="0" smtClean="0"/>
              <a:t> Cocitation similarity on the web?</a:t>
            </a:r>
          </a:p>
          <a:p>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p:nvPr>
        </p:nvSpPr>
        <p:spPr>
          <a:xfrm>
            <a:off x="685800" y="609600"/>
            <a:ext cx="8458200" cy="1143000"/>
          </a:xfrm>
        </p:spPr>
        <p:txBody>
          <a:bodyPr/>
          <a:lstStyle/>
          <a:p>
            <a:r>
              <a:rPr lang="nl-NL" dirty="0" err="1" smtClean="0"/>
              <a:t>Link-based</a:t>
            </a:r>
            <a:r>
              <a:rPr lang="nl-NL" dirty="0" smtClean="0"/>
              <a:t> </a:t>
            </a:r>
            <a:r>
              <a:rPr lang="nl-NL" dirty="0" err="1" smtClean="0"/>
              <a:t>ranking</a:t>
            </a:r>
            <a:r>
              <a:rPr lang="nl-NL" dirty="0" smtClean="0"/>
              <a:t> </a:t>
            </a:r>
            <a:r>
              <a:rPr lang="nl-NL" dirty="0" err="1" smtClean="0"/>
              <a:t>for</a:t>
            </a:r>
            <a:r>
              <a:rPr lang="nl-NL" dirty="0" smtClean="0"/>
              <a:t> web search</a:t>
            </a:r>
          </a:p>
        </p:txBody>
      </p:sp>
      <p:pic>
        <p:nvPicPr>
          <p:cNvPr id="30723" name="Afbeelding 3" descr="Screen shot 2010-09-01 at 16.45.21.pdf"/>
          <p:cNvPicPr>
            <a:picLocks noChangeAspect="1"/>
          </p:cNvPicPr>
          <p:nvPr/>
        </p:nvPicPr>
        <p:blipFill>
          <a:blip r:embed="rId2" cstate="print"/>
          <a:srcRect t="20290" b="33333"/>
          <a:stretch>
            <a:fillRect/>
          </a:stretch>
        </p:blipFill>
        <p:spPr bwMode="auto">
          <a:xfrm>
            <a:off x="152400" y="1905000"/>
            <a:ext cx="8234353" cy="26289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a:xfrm>
            <a:off x="304800" y="274638"/>
            <a:ext cx="7467600" cy="1143000"/>
          </a:xfrm>
        </p:spPr>
        <p:txBody>
          <a:bodyPr/>
          <a:lstStyle/>
          <a:p>
            <a:r>
              <a:rPr lang="nl-NL" dirty="0" err="1" smtClean="0"/>
              <a:t>PageRank</a:t>
            </a:r>
            <a:r>
              <a:rPr lang="nl-NL" dirty="0" smtClean="0"/>
              <a:t> basis: random walk</a:t>
            </a:r>
          </a:p>
        </p:txBody>
      </p:sp>
      <p:pic>
        <p:nvPicPr>
          <p:cNvPr id="31747" name="Afbeelding 3" descr="Screen shot 2010-09-01 at 16.46.11.pdf"/>
          <p:cNvPicPr>
            <a:picLocks noChangeAspect="1"/>
          </p:cNvPicPr>
          <p:nvPr/>
        </p:nvPicPr>
        <p:blipFill>
          <a:blip r:embed="rId2" cstate="print"/>
          <a:srcRect/>
          <a:stretch>
            <a:fillRect/>
          </a:stretch>
        </p:blipFill>
        <p:spPr bwMode="auto">
          <a:xfrm>
            <a:off x="236538" y="1722437"/>
            <a:ext cx="8450262" cy="3382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p:txBody>
          <a:bodyPr/>
          <a:lstStyle/>
          <a:p>
            <a:r>
              <a:rPr lang="nl-NL" smtClean="0"/>
              <a:t>Markov chains</a:t>
            </a:r>
          </a:p>
        </p:txBody>
      </p:sp>
      <p:pic>
        <p:nvPicPr>
          <p:cNvPr id="32771" name="Afbeelding 3" descr="Screen shot 2010-09-01 at 16.47.10.pdf"/>
          <p:cNvPicPr>
            <a:picLocks noChangeAspect="1"/>
          </p:cNvPicPr>
          <p:nvPr/>
        </p:nvPicPr>
        <p:blipFill>
          <a:blip r:embed="rId2" cstate="print"/>
          <a:srcRect/>
          <a:stretch>
            <a:fillRect/>
          </a:stretch>
        </p:blipFill>
        <p:spPr bwMode="auto">
          <a:xfrm>
            <a:off x="457200" y="1600200"/>
            <a:ext cx="8110537" cy="3635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el 1"/>
          <p:cNvSpPr>
            <a:spLocks noGrp="1"/>
          </p:cNvSpPr>
          <p:nvPr>
            <p:ph type="title"/>
          </p:nvPr>
        </p:nvSpPr>
        <p:spPr/>
        <p:txBody>
          <a:bodyPr/>
          <a:lstStyle/>
          <a:p>
            <a:r>
              <a:rPr lang="nl-NL" smtClean="0"/>
              <a:t>Markov chains</a:t>
            </a:r>
          </a:p>
        </p:txBody>
      </p:sp>
      <p:pic>
        <p:nvPicPr>
          <p:cNvPr id="33795" name="Afbeelding 3" descr="Screen shot 2010-09-01 at 16.47.50.pdf"/>
          <p:cNvPicPr>
            <a:picLocks noChangeAspect="1"/>
          </p:cNvPicPr>
          <p:nvPr/>
        </p:nvPicPr>
        <p:blipFill>
          <a:blip r:embed="rId2" cstate="print"/>
          <a:srcRect t="22673" b="29936"/>
          <a:stretch>
            <a:fillRect/>
          </a:stretch>
        </p:blipFill>
        <p:spPr bwMode="auto">
          <a:xfrm>
            <a:off x="533400" y="1600200"/>
            <a:ext cx="8264525"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p:txBody>
          <a:bodyPr/>
          <a:lstStyle/>
          <a:p>
            <a:r>
              <a:rPr lang="nl-NL" smtClean="0"/>
              <a:t>Example web graph</a:t>
            </a:r>
          </a:p>
        </p:txBody>
      </p:sp>
      <p:pic>
        <p:nvPicPr>
          <p:cNvPr id="34819" name="Afbeelding 3" descr="Screen shot 2010-09-01 at 16.48.32.pdf"/>
          <p:cNvPicPr>
            <a:picLocks noChangeAspect="1"/>
          </p:cNvPicPr>
          <p:nvPr/>
        </p:nvPicPr>
        <p:blipFill>
          <a:blip r:embed="rId2" cstate="print"/>
          <a:srcRect/>
          <a:stretch>
            <a:fillRect/>
          </a:stretch>
        </p:blipFill>
        <p:spPr bwMode="auto">
          <a:xfrm>
            <a:off x="574128" y="1600199"/>
            <a:ext cx="7274472" cy="49408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information (3)</a:t>
            </a:r>
            <a:endParaRPr lang="en-US" dirty="0"/>
          </a:p>
        </p:txBody>
      </p:sp>
      <p:sp>
        <p:nvSpPr>
          <p:cNvPr id="3" name="Content Placeholder 2"/>
          <p:cNvSpPr>
            <a:spLocks noGrp="1"/>
          </p:cNvSpPr>
          <p:nvPr>
            <p:ph sz="quarter" idx="1"/>
          </p:nvPr>
        </p:nvSpPr>
        <p:spPr>
          <a:xfrm>
            <a:off x="457200" y="1600200"/>
            <a:ext cx="8305800" cy="4873752"/>
          </a:xfrm>
        </p:spPr>
        <p:txBody>
          <a:bodyPr/>
          <a:lstStyle/>
          <a:p>
            <a:r>
              <a:rPr lang="en-US" dirty="0" smtClean="0"/>
              <a:t>Projects are all group project</a:t>
            </a:r>
          </a:p>
          <a:p>
            <a:pPr lvl="1"/>
            <a:r>
              <a:rPr lang="en-US" dirty="0" smtClean="0"/>
              <a:t>You will be grouped into a team with 5-6 members</a:t>
            </a:r>
          </a:p>
          <a:p>
            <a:endParaRPr lang="en-US" dirty="0" smtClean="0"/>
          </a:p>
          <a:p>
            <a:r>
              <a:rPr lang="en-US" dirty="0" smtClean="0"/>
              <a:t>Your final project will be integrating your first four project into an end-to-end image search system</a:t>
            </a:r>
          </a:p>
          <a:p>
            <a:endParaRPr lang="en-US" dirty="0"/>
          </a:p>
          <a:p>
            <a:r>
              <a:rPr lang="en-US" dirty="0" smtClean="0"/>
              <a:t>So it is important that you don’t lag behind!!</a:t>
            </a:r>
          </a:p>
          <a:p>
            <a:endParaRPr lang="en-US" dirty="0"/>
          </a:p>
          <a:p>
            <a:r>
              <a:rPr lang="en-US" dirty="0" smtClean="0"/>
              <a:t>Program language is not specified, pick up your favorite one with the team!</a:t>
            </a:r>
          </a:p>
        </p:txBody>
      </p:sp>
    </p:spTree>
    <p:extLst>
      <p:ext uri="{BB962C8B-B14F-4D97-AF65-F5344CB8AC3E}">
        <p14:creationId xmlns:p14="http://schemas.microsoft.com/office/powerpoint/2010/main" val="181033787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p:cNvSpPr>
            <a:spLocks noGrp="1"/>
          </p:cNvSpPr>
          <p:nvPr>
            <p:ph type="title"/>
          </p:nvPr>
        </p:nvSpPr>
        <p:spPr/>
        <p:txBody>
          <a:bodyPr/>
          <a:lstStyle/>
          <a:p>
            <a:r>
              <a:rPr lang="nl-NL" smtClean="0"/>
              <a:t>Link matrix for example</a:t>
            </a:r>
          </a:p>
        </p:txBody>
      </p:sp>
      <p:pic>
        <p:nvPicPr>
          <p:cNvPr id="35843" name="Afbeelding 3" descr="Screen shot 2010-09-01 at 16.49.24.pdf"/>
          <p:cNvPicPr>
            <a:picLocks noChangeAspect="1"/>
          </p:cNvPicPr>
          <p:nvPr/>
        </p:nvPicPr>
        <p:blipFill>
          <a:blip r:embed="rId2" cstate="print"/>
          <a:srcRect/>
          <a:stretch>
            <a:fillRect/>
          </a:stretch>
        </p:blipFill>
        <p:spPr bwMode="auto">
          <a:xfrm>
            <a:off x="914400" y="2425700"/>
            <a:ext cx="6116638" cy="3975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p:nvPr>
        </p:nvSpPr>
        <p:spPr/>
        <p:txBody>
          <a:bodyPr/>
          <a:lstStyle/>
          <a:p>
            <a:r>
              <a:rPr lang="nl-NL" smtClean="0"/>
              <a:t>Transition matric for example</a:t>
            </a:r>
          </a:p>
        </p:txBody>
      </p:sp>
      <p:pic>
        <p:nvPicPr>
          <p:cNvPr id="36867" name="Afbeelding 3" descr="Screen shot 2010-09-01 at 16.50.16.pdf"/>
          <p:cNvPicPr>
            <a:picLocks noChangeAspect="1"/>
          </p:cNvPicPr>
          <p:nvPr/>
        </p:nvPicPr>
        <p:blipFill>
          <a:blip r:embed="rId2" cstate="print"/>
          <a:srcRect/>
          <a:stretch>
            <a:fillRect/>
          </a:stretch>
        </p:blipFill>
        <p:spPr bwMode="auto">
          <a:xfrm>
            <a:off x="1219200" y="2419350"/>
            <a:ext cx="6308725" cy="3041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el 1"/>
          <p:cNvSpPr>
            <a:spLocks noGrp="1"/>
          </p:cNvSpPr>
          <p:nvPr>
            <p:ph type="title"/>
          </p:nvPr>
        </p:nvSpPr>
        <p:spPr/>
        <p:txBody>
          <a:bodyPr/>
          <a:lstStyle/>
          <a:p>
            <a:r>
              <a:rPr lang="nl-NL" smtClean="0"/>
              <a:t>Long-term visit rate</a:t>
            </a:r>
          </a:p>
        </p:txBody>
      </p:sp>
      <p:pic>
        <p:nvPicPr>
          <p:cNvPr id="37891" name="Afbeelding 3" descr="Screen shot 2010-09-01 at 16.51.07.pdf"/>
          <p:cNvPicPr>
            <a:picLocks noChangeAspect="1"/>
          </p:cNvPicPr>
          <p:nvPr/>
        </p:nvPicPr>
        <p:blipFill>
          <a:blip r:embed="rId2" cstate="print"/>
          <a:srcRect/>
          <a:stretch>
            <a:fillRect/>
          </a:stretch>
        </p:blipFill>
        <p:spPr bwMode="auto">
          <a:xfrm>
            <a:off x="762000" y="2272019"/>
            <a:ext cx="8077200" cy="26809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p:txBody>
          <a:bodyPr/>
          <a:lstStyle/>
          <a:p>
            <a:r>
              <a:rPr lang="nl-NL" smtClean="0"/>
              <a:t>Dead ends</a:t>
            </a:r>
          </a:p>
        </p:txBody>
      </p:sp>
      <p:pic>
        <p:nvPicPr>
          <p:cNvPr id="38915" name="Afbeelding 3" descr="Screen shot 2010-09-01 at 16.51.48.pdf"/>
          <p:cNvPicPr>
            <a:picLocks noChangeAspect="1"/>
          </p:cNvPicPr>
          <p:nvPr/>
        </p:nvPicPr>
        <p:blipFill>
          <a:blip r:embed="rId2" cstate="print"/>
          <a:srcRect/>
          <a:stretch>
            <a:fillRect/>
          </a:stretch>
        </p:blipFill>
        <p:spPr bwMode="auto">
          <a:xfrm>
            <a:off x="685800" y="2193925"/>
            <a:ext cx="8004175" cy="1844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2895600"/>
            <a:ext cx="7086600" cy="1143000"/>
          </a:xfrm>
        </p:spPr>
        <p:txBody>
          <a:bodyPr/>
          <a:lstStyle/>
          <a:p>
            <a:r>
              <a:rPr lang="en-US" dirty="0">
                <a:solidFill>
                  <a:schemeClr val="tx1"/>
                </a:solidFill>
              </a:rPr>
              <a:t>Quiz: How to cope with dead ends?</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p:cNvSpPr>
            <a:spLocks noGrp="1"/>
          </p:cNvSpPr>
          <p:nvPr>
            <p:ph type="title"/>
          </p:nvPr>
        </p:nvSpPr>
        <p:spPr/>
        <p:txBody>
          <a:bodyPr/>
          <a:lstStyle/>
          <a:p>
            <a:r>
              <a:rPr lang="nl-NL" smtClean="0"/>
              <a:t>Teleporting</a:t>
            </a:r>
          </a:p>
        </p:txBody>
      </p:sp>
      <p:pic>
        <p:nvPicPr>
          <p:cNvPr id="39939" name="Afbeelding 3" descr="Screen shot 2010-09-01 at 16.52.21.pdf"/>
          <p:cNvPicPr>
            <a:picLocks noChangeAspect="1"/>
          </p:cNvPicPr>
          <p:nvPr/>
        </p:nvPicPr>
        <p:blipFill>
          <a:blip r:embed="rId2" cstate="print"/>
          <a:srcRect/>
          <a:stretch>
            <a:fillRect/>
          </a:stretch>
        </p:blipFill>
        <p:spPr bwMode="auto">
          <a:xfrm>
            <a:off x="685800" y="2381250"/>
            <a:ext cx="7767638" cy="2546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p:cNvSpPr>
          <p:nvPr>
            <p:ph type="title"/>
          </p:nvPr>
        </p:nvSpPr>
        <p:spPr/>
        <p:txBody>
          <a:bodyPr/>
          <a:lstStyle/>
          <a:p>
            <a:r>
              <a:rPr lang="nl-NL" smtClean="0"/>
              <a:t>Result of teleporting</a:t>
            </a:r>
          </a:p>
        </p:txBody>
      </p:sp>
      <p:pic>
        <p:nvPicPr>
          <p:cNvPr id="40963" name="Afbeelding 3" descr="Screen shot 2010-09-01 at 16.52.58.pdf"/>
          <p:cNvPicPr>
            <a:picLocks noChangeAspect="1"/>
          </p:cNvPicPr>
          <p:nvPr/>
        </p:nvPicPr>
        <p:blipFill>
          <a:blip r:embed="rId2" cstate="print"/>
          <a:srcRect/>
          <a:stretch>
            <a:fillRect/>
          </a:stretch>
        </p:blipFill>
        <p:spPr bwMode="auto">
          <a:xfrm>
            <a:off x="457200" y="1981200"/>
            <a:ext cx="7931150" cy="2049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p:txBody>
          <a:bodyPr/>
          <a:lstStyle/>
          <a:p>
            <a:r>
              <a:rPr lang="nl-NL" smtClean="0"/>
              <a:t>Ergodic Markov chains</a:t>
            </a:r>
          </a:p>
        </p:txBody>
      </p:sp>
      <p:pic>
        <p:nvPicPr>
          <p:cNvPr id="41987" name="Afbeelding 3" descr="Screen shot 2010-09-01 at 16.54.18.pdf"/>
          <p:cNvPicPr>
            <a:picLocks noChangeAspect="1"/>
          </p:cNvPicPr>
          <p:nvPr/>
        </p:nvPicPr>
        <p:blipFill>
          <a:blip r:embed="rId2" cstate="print"/>
          <a:srcRect/>
          <a:stretch>
            <a:fillRect/>
          </a:stretch>
        </p:blipFill>
        <p:spPr bwMode="auto">
          <a:xfrm>
            <a:off x="381000" y="2362200"/>
            <a:ext cx="8077200" cy="19940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p:txBody>
          <a:bodyPr/>
          <a:lstStyle/>
          <a:p>
            <a:r>
              <a:rPr lang="nl-NL" smtClean="0"/>
              <a:t>Ergodic Markov chains</a:t>
            </a:r>
          </a:p>
        </p:txBody>
      </p:sp>
      <p:pic>
        <p:nvPicPr>
          <p:cNvPr id="43011" name="Afbeelding 3" descr="Screen shot 2010-09-01 at 16.55.11.pdf"/>
          <p:cNvPicPr>
            <a:picLocks noChangeAspect="1"/>
          </p:cNvPicPr>
          <p:nvPr/>
        </p:nvPicPr>
        <p:blipFill>
          <a:blip r:embed="rId2" cstate="print"/>
          <a:srcRect/>
          <a:stretch>
            <a:fillRect/>
          </a:stretch>
        </p:blipFill>
        <p:spPr bwMode="auto">
          <a:xfrm>
            <a:off x="381000" y="2229300"/>
            <a:ext cx="8153400" cy="257907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304800" y="304800"/>
            <a:ext cx="7467600" cy="1143000"/>
          </a:xfrm>
        </p:spPr>
        <p:txBody>
          <a:bodyPr/>
          <a:lstStyle/>
          <a:p>
            <a:r>
              <a:rPr lang="nl-NL" dirty="0" smtClean="0"/>
              <a:t>Formalization of “visit”</a:t>
            </a:r>
          </a:p>
        </p:txBody>
      </p:sp>
      <p:pic>
        <p:nvPicPr>
          <p:cNvPr id="44035" name="Afbeelding 3" descr="Screen shot 2010-09-01 at 16.55.50.pdf"/>
          <p:cNvPicPr>
            <a:picLocks noChangeAspect="1"/>
          </p:cNvPicPr>
          <p:nvPr/>
        </p:nvPicPr>
        <p:blipFill>
          <a:blip r:embed="rId2" cstate="print"/>
          <a:srcRect/>
          <a:stretch>
            <a:fillRect/>
          </a:stretch>
        </p:blipFill>
        <p:spPr bwMode="auto">
          <a:xfrm>
            <a:off x="304800" y="1752600"/>
            <a:ext cx="8382000" cy="3649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Rules</a:t>
            </a:r>
            <a:endParaRPr lang="en-US" dirty="0"/>
          </a:p>
        </p:txBody>
      </p:sp>
      <p:sp>
        <p:nvSpPr>
          <p:cNvPr id="3" name="Content Placeholder 2"/>
          <p:cNvSpPr>
            <a:spLocks noGrp="1"/>
          </p:cNvSpPr>
          <p:nvPr>
            <p:ph sz="quarter" idx="1"/>
          </p:nvPr>
        </p:nvSpPr>
        <p:spPr>
          <a:xfrm>
            <a:off x="457200" y="1646237"/>
            <a:ext cx="8534400" cy="4526280"/>
          </a:xfrm>
        </p:spPr>
        <p:txBody>
          <a:bodyPr>
            <a:normAutofit/>
          </a:bodyPr>
          <a:lstStyle/>
          <a:p>
            <a:r>
              <a:rPr lang="en-US" b="1" dirty="0" smtClean="0"/>
              <a:t>Need to be absent from class?</a:t>
            </a:r>
          </a:p>
          <a:p>
            <a:pPr lvl="1"/>
            <a:r>
              <a:rPr lang="en-US" dirty="0" smtClean="0"/>
              <a:t>1 point per class: please send notification and justification at least 2 days before the class</a:t>
            </a:r>
          </a:p>
          <a:p>
            <a:r>
              <a:rPr lang="en-US" b="1" dirty="0" smtClean="0"/>
              <a:t>Late submission of homework?</a:t>
            </a:r>
            <a:endParaRPr lang="en-US" dirty="0" smtClean="0"/>
          </a:p>
          <a:p>
            <a:pPr lvl="1"/>
            <a:r>
              <a:rPr lang="en-US" dirty="0" smtClean="0"/>
              <a:t>The maximum grade you can get from your late homework decreases 50% per day</a:t>
            </a:r>
            <a:endParaRPr lang="en-US" b="1" dirty="0" smtClean="0"/>
          </a:p>
          <a:p>
            <a:r>
              <a:rPr lang="en-US" b="1" dirty="0" smtClean="0"/>
              <a:t>Zero tolerance on plagiarism</a:t>
            </a:r>
            <a:r>
              <a:rPr lang="en-US" dirty="0" smtClean="0"/>
              <a:t>!!</a:t>
            </a:r>
          </a:p>
          <a:p>
            <a:pPr lvl="1"/>
            <a:r>
              <a:rPr lang="en-US" dirty="0" smtClean="0"/>
              <a:t>The first time you receive zero grade for the assignment </a:t>
            </a:r>
          </a:p>
          <a:p>
            <a:pPr lvl="1"/>
            <a:r>
              <a:rPr lang="en-US" dirty="0" smtClean="0"/>
              <a:t>The second time you get “F” in your final grade</a:t>
            </a:r>
          </a:p>
          <a:p>
            <a:pPr lvl="1"/>
            <a:r>
              <a:rPr lang="en-US" dirty="0" smtClean="0"/>
              <a:t>Refer to Stevens honor system for your behavior</a:t>
            </a:r>
          </a:p>
        </p:txBody>
      </p:sp>
    </p:spTree>
    <p:extLst>
      <p:ext uri="{BB962C8B-B14F-4D97-AF65-F5344CB8AC3E}">
        <p14:creationId xmlns:p14="http://schemas.microsoft.com/office/powerpoint/2010/main" val="28510676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el 1"/>
          <p:cNvSpPr>
            <a:spLocks noGrp="1"/>
          </p:cNvSpPr>
          <p:nvPr>
            <p:ph type="title"/>
          </p:nvPr>
        </p:nvSpPr>
        <p:spPr/>
        <p:txBody>
          <a:bodyPr/>
          <a:lstStyle/>
          <a:p>
            <a:r>
              <a:rPr lang="nl-NL" smtClean="0"/>
              <a:t>Change in probability vector</a:t>
            </a:r>
          </a:p>
        </p:txBody>
      </p:sp>
      <p:pic>
        <p:nvPicPr>
          <p:cNvPr id="45059" name="Afbeelding 3" descr="Screen shot 2010-09-01 at 16.56.44.pdf"/>
          <p:cNvPicPr>
            <a:picLocks noChangeAspect="1"/>
          </p:cNvPicPr>
          <p:nvPr/>
        </p:nvPicPr>
        <p:blipFill>
          <a:blip r:embed="rId2" cstate="print"/>
          <a:srcRect/>
          <a:stretch>
            <a:fillRect/>
          </a:stretch>
        </p:blipFill>
        <p:spPr bwMode="auto">
          <a:xfrm>
            <a:off x="381000" y="1905000"/>
            <a:ext cx="8305800" cy="28118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a:xfrm>
            <a:off x="381000" y="304800"/>
            <a:ext cx="8229600" cy="1143000"/>
          </a:xfrm>
        </p:spPr>
        <p:txBody>
          <a:bodyPr/>
          <a:lstStyle/>
          <a:p>
            <a:r>
              <a:rPr lang="nl-NL" dirty="0" err="1" smtClean="0"/>
              <a:t>Steady</a:t>
            </a:r>
            <a:r>
              <a:rPr lang="nl-NL" dirty="0" smtClean="0"/>
              <a:t> state in vector </a:t>
            </a:r>
            <a:r>
              <a:rPr lang="nl-NL" dirty="0" err="1" smtClean="0"/>
              <a:t>notation</a:t>
            </a:r>
            <a:endParaRPr lang="nl-NL" dirty="0" smtClean="0"/>
          </a:p>
        </p:txBody>
      </p:sp>
      <p:pic>
        <p:nvPicPr>
          <p:cNvPr id="46083" name="Afbeelding 3" descr="Screen shot 2010-09-01 at 16.57.14.pdf"/>
          <p:cNvPicPr>
            <a:picLocks noChangeAspect="1"/>
          </p:cNvPicPr>
          <p:nvPr/>
        </p:nvPicPr>
        <p:blipFill>
          <a:blip r:embed="rId2" cstate="print"/>
          <a:srcRect/>
          <a:stretch>
            <a:fillRect/>
          </a:stretch>
        </p:blipFill>
        <p:spPr bwMode="auto">
          <a:xfrm>
            <a:off x="228600" y="1905000"/>
            <a:ext cx="8382000" cy="28318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ormAutofit/>
          </a:bodyPr>
          <a:lstStyle/>
          <a:p>
            <a:pPr fontAlgn="auto">
              <a:spcAft>
                <a:spcPts val="0"/>
              </a:spcAft>
              <a:defRPr/>
            </a:pPr>
            <a:r>
              <a:rPr lang="nl-NL" dirty="0" err="1" smtClean="0">
                <a:ea typeface="+mj-ea"/>
              </a:rPr>
              <a:t>How</a:t>
            </a:r>
            <a:r>
              <a:rPr lang="nl-NL" dirty="0" smtClean="0">
                <a:ea typeface="+mj-ea"/>
              </a:rPr>
              <a:t> do we </a:t>
            </a:r>
            <a:r>
              <a:rPr lang="nl-NL" dirty="0" err="1" smtClean="0">
                <a:ea typeface="+mj-ea"/>
              </a:rPr>
              <a:t>compute</a:t>
            </a:r>
            <a:r>
              <a:rPr lang="nl-NL" dirty="0" smtClean="0">
                <a:ea typeface="+mj-ea"/>
              </a:rPr>
              <a:t> the </a:t>
            </a:r>
            <a:r>
              <a:rPr lang="nl-NL" dirty="0" err="1" smtClean="0">
                <a:ea typeface="+mj-ea"/>
              </a:rPr>
              <a:t>steady</a:t>
            </a:r>
            <a:r>
              <a:rPr lang="nl-NL" dirty="0" smtClean="0">
                <a:ea typeface="+mj-ea"/>
              </a:rPr>
              <a:t> state vector?</a:t>
            </a:r>
          </a:p>
        </p:txBody>
      </p:sp>
      <p:pic>
        <p:nvPicPr>
          <p:cNvPr id="47107" name="Afbeelding 3" descr="Screen shot 2010-09-01 at 16.58.04.pdf"/>
          <p:cNvPicPr>
            <a:picLocks noChangeAspect="1"/>
          </p:cNvPicPr>
          <p:nvPr/>
        </p:nvPicPr>
        <p:blipFill>
          <a:blip r:embed="rId2" cstate="print"/>
          <a:srcRect/>
          <a:stretch>
            <a:fillRect/>
          </a:stretch>
        </p:blipFill>
        <p:spPr bwMode="auto">
          <a:xfrm>
            <a:off x="457200" y="1524000"/>
            <a:ext cx="8305800" cy="40750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ormAutofit/>
          </a:bodyPr>
          <a:lstStyle/>
          <a:p>
            <a:pPr fontAlgn="auto">
              <a:spcAft>
                <a:spcPts val="0"/>
              </a:spcAft>
              <a:defRPr/>
            </a:pPr>
            <a:r>
              <a:rPr lang="nl-NL" dirty="0" err="1" smtClean="0">
                <a:ea typeface="+mj-ea"/>
              </a:rPr>
              <a:t>One</a:t>
            </a:r>
            <a:r>
              <a:rPr lang="nl-NL" dirty="0" smtClean="0">
                <a:ea typeface="+mj-ea"/>
              </a:rPr>
              <a:t> </a:t>
            </a:r>
            <a:r>
              <a:rPr lang="nl-NL" dirty="0" err="1" smtClean="0">
                <a:ea typeface="+mj-ea"/>
              </a:rPr>
              <a:t>way</a:t>
            </a:r>
            <a:r>
              <a:rPr lang="nl-NL" dirty="0" smtClean="0">
                <a:ea typeface="+mj-ea"/>
              </a:rPr>
              <a:t> of </a:t>
            </a:r>
            <a:r>
              <a:rPr lang="nl-NL" dirty="0" err="1" smtClean="0">
                <a:ea typeface="+mj-ea"/>
              </a:rPr>
              <a:t>computing</a:t>
            </a:r>
            <a:r>
              <a:rPr lang="nl-NL" dirty="0" smtClean="0">
                <a:ea typeface="+mj-ea"/>
              </a:rPr>
              <a:t> the </a:t>
            </a:r>
            <a:r>
              <a:rPr lang="nl-NL" dirty="0" err="1" smtClean="0">
                <a:ea typeface="+mj-ea"/>
              </a:rPr>
              <a:t>PageRank</a:t>
            </a:r>
            <a:endParaRPr lang="nl-NL" dirty="0" smtClean="0">
              <a:ea typeface="+mj-ea"/>
            </a:endParaRPr>
          </a:p>
        </p:txBody>
      </p:sp>
      <p:pic>
        <p:nvPicPr>
          <p:cNvPr id="48131" name="Afbeelding 3" descr="Screen shot 2010-09-01 at 16.59.05.pdf"/>
          <p:cNvPicPr>
            <a:picLocks noChangeAspect="1"/>
          </p:cNvPicPr>
          <p:nvPr/>
        </p:nvPicPr>
        <p:blipFill>
          <a:blip r:embed="rId2" cstate="print"/>
          <a:srcRect/>
          <a:stretch>
            <a:fillRect/>
          </a:stretch>
        </p:blipFill>
        <p:spPr bwMode="auto">
          <a:xfrm>
            <a:off x="457200" y="1905000"/>
            <a:ext cx="7543800" cy="32676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p:txBody>
          <a:bodyPr/>
          <a:lstStyle/>
          <a:p>
            <a:r>
              <a:rPr lang="nl-NL" smtClean="0"/>
              <a:t>Power method: Example</a:t>
            </a:r>
          </a:p>
        </p:txBody>
      </p:sp>
      <p:pic>
        <p:nvPicPr>
          <p:cNvPr id="49155" name="Afbeelding 3" descr="Screen shot 2010-09-01 at 16.59.50.pdf"/>
          <p:cNvPicPr>
            <a:picLocks noChangeAspect="1"/>
          </p:cNvPicPr>
          <p:nvPr/>
        </p:nvPicPr>
        <p:blipFill>
          <a:blip r:embed="rId2" cstate="print"/>
          <a:srcRect/>
          <a:stretch>
            <a:fillRect/>
          </a:stretch>
        </p:blipFill>
        <p:spPr bwMode="auto">
          <a:xfrm>
            <a:off x="533400" y="2286000"/>
            <a:ext cx="8001000" cy="228361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quarter" idx="1"/>
          </p:nvPr>
        </p:nvSpPr>
        <p:spPr>
          <a:xfrm>
            <a:off x="488732" y="1752600"/>
            <a:ext cx="7467600" cy="4187952"/>
          </a:xfrm>
        </p:spPr>
        <p:txBody>
          <a:bodyPr/>
          <a:lstStyle/>
          <a:p>
            <a:r>
              <a:rPr lang="en-US" dirty="0" smtClean="0"/>
              <a:t>Why is website C’s page rank higher than E’s? </a:t>
            </a:r>
            <a:endParaRPr lang="en-US" dirty="0"/>
          </a:p>
        </p:txBody>
      </p:sp>
      <p:pic>
        <p:nvPicPr>
          <p:cNvPr id="4" name="Afbeelding 3" descr="744px-PageRanks-Example.svg.png"/>
          <p:cNvPicPr>
            <a:picLocks noChangeAspect="1"/>
          </p:cNvPicPr>
          <p:nvPr/>
        </p:nvPicPr>
        <p:blipFill>
          <a:blip r:embed="rId2" cstate="print"/>
          <a:stretch>
            <a:fillRect/>
          </a:stretch>
        </p:blipFill>
        <p:spPr>
          <a:xfrm>
            <a:off x="928662" y="2514600"/>
            <a:ext cx="4938738" cy="3982852"/>
          </a:xfrm>
          <a:prstGeom prst="rect">
            <a:avLst/>
          </a:prstGeom>
        </p:spPr>
      </p:pic>
      <p:sp>
        <p:nvSpPr>
          <p:cNvPr id="5" name="Title 4"/>
          <p:cNvSpPr>
            <a:spLocks noGrp="1"/>
          </p:cNvSpPr>
          <p:nvPr>
            <p:ph type="title"/>
          </p:nvPr>
        </p:nvSpPr>
        <p:spPr/>
        <p:txBody>
          <a:bodyPr/>
          <a:lstStyle/>
          <a:p>
            <a:r>
              <a:rPr lang="en-US" dirty="0" smtClean="0"/>
              <a:t>Quiz: page rank</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p:cNvSpPr>
            <a:spLocks noGrp="1"/>
          </p:cNvSpPr>
          <p:nvPr>
            <p:ph type="title"/>
          </p:nvPr>
        </p:nvSpPr>
        <p:spPr/>
        <p:txBody>
          <a:bodyPr/>
          <a:lstStyle/>
          <a:p>
            <a:r>
              <a:rPr lang="nl-NL" smtClean="0"/>
              <a:t>PageRank summary</a:t>
            </a:r>
          </a:p>
        </p:txBody>
      </p:sp>
      <p:pic>
        <p:nvPicPr>
          <p:cNvPr id="50179" name="Afbeelding 3" descr="Screen shot 2010-09-01 at 17.00.18.pdf"/>
          <p:cNvPicPr>
            <a:picLocks noChangeAspect="1"/>
          </p:cNvPicPr>
          <p:nvPr/>
        </p:nvPicPr>
        <p:blipFill>
          <a:blip r:embed="rId2" cstate="print"/>
          <a:srcRect t="353" r="23333"/>
          <a:stretch>
            <a:fillRect/>
          </a:stretch>
        </p:blipFill>
        <p:spPr bwMode="auto">
          <a:xfrm>
            <a:off x="509752" y="1752600"/>
            <a:ext cx="70104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el 1"/>
          <p:cNvSpPr>
            <a:spLocks noGrp="1"/>
          </p:cNvSpPr>
          <p:nvPr>
            <p:ph type="title"/>
          </p:nvPr>
        </p:nvSpPr>
        <p:spPr>
          <a:xfrm>
            <a:off x="304800" y="274638"/>
            <a:ext cx="7467600" cy="1143000"/>
          </a:xfrm>
        </p:spPr>
        <p:txBody>
          <a:bodyPr/>
          <a:lstStyle/>
          <a:p>
            <a:r>
              <a:rPr lang="nl-NL" dirty="0" smtClean="0"/>
              <a:t>PageRank issues</a:t>
            </a:r>
          </a:p>
        </p:txBody>
      </p:sp>
      <p:pic>
        <p:nvPicPr>
          <p:cNvPr id="51203" name="Afbeelding 3" descr="Screen shot 2010-09-01 at 17.01.16.pdf"/>
          <p:cNvPicPr>
            <a:picLocks noChangeAspect="1"/>
          </p:cNvPicPr>
          <p:nvPr/>
        </p:nvPicPr>
        <p:blipFill>
          <a:blip r:embed="rId2" cstate="print"/>
          <a:srcRect/>
          <a:stretch>
            <a:fillRect/>
          </a:stretch>
        </p:blipFill>
        <p:spPr bwMode="auto">
          <a:xfrm>
            <a:off x="228600" y="1568668"/>
            <a:ext cx="8488393" cy="5076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p:cNvSpPr>
            <a:spLocks noGrp="1"/>
          </p:cNvSpPr>
          <p:nvPr>
            <p:ph type="title"/>
          </p:nvPr>
        </p:nvSpPr>
        <p:spPr>
          <a:xfrm>
            <a:off x="365234" y="274638"/>
            <a:ext cx="7467600" cy="1143000"/>
          </a:xfrm>
        </p:spPr>
        <p:txBody>
          <a:bodyPr/>
          <a:lstStyle/>
          <a:p>
            <a:r>
              <a:rPr lang="nl-NL" dirty="0" smtClean="0"/>
              <a:t>How important is PageRank?</a:t>
            </a:r>
          </a:p>
        </p:txBody>
      </p:sp>
      <p:pic>
        <p:nvPicPr>
          <p:cNvPr id="52227" name="Afbeelding 3" descr="Screen shot 2010-09-01 at 17.02.41.pdf"/>
          <p:cNvPicPr>
            <a:picLocks noChangeAspect="1"/>
          </p:cNvPicPr>
          <p:nvPr/>
        </p:nvPicPr>
        <p:blipFill>
          <a:blip r:embed="rId2" cstate="print"/>
          <a:srcRect/>
          <a:stretch>
            <a:fillRect/>
          </a:stretch>
        </p:blipFill>
        <p:spPr bwMode="auto">
          <a:xfrm>
            <a:off x="381000" y="1600200"/>
            <a:ext cx="8305800" cy="32415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US" dirty="0"/>
          </a:p>
        </p:txBody>
      </p:sp>
      <p:sp>
        <p:nvSpPr>
          <p:cNvPr id="3" name="Content Placeholder 2"/>
          <p:cNvSpPr>
            <a:spLocks noGrp="1"/>
          </p:cNvSpPr>
          <p:nvPr>
            <p:ph sz="quarter" idx="1"/>
          </p:nvPr>
        </p:nvSpPr>
        <p:spPr/>
        <p:txBody>
          <a:bodyPr/>
          <a:lstStyle/>
          <a:p>
            <a:r>
              <a:rPr lang="en-US" dirty="0" smtClean="0"/>
              <a:t>We will start from simple visual representations of an image</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3504</TotalTime>
  <Words>3105</Words>
  <Application>Microsoft Office PowerPoint</Application>
  <PresentationFormat>On-screen Show (4:3)</PresentationFormat>
  <Paragraphs>557</Paragraphs>
  <Slides>100</Slides>
  <Notes>8</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100</vt:i4>
      </vt:variant>
    </vt:vector>
  </HeadingPairs>
  <TitlesOfParts>
    <vt:vector size="105" baseType="lpstr">
      <vt:lpstr>Oriel</vt:lpstr>
      <vt:lpstr>Photo Editor Photo</vt:lpstr>
      <vt:lpstr>Worksheet</vt:lpstr>
      <vt:lpstr>Equation</vt:lpstr>
      <vt:lpstr>Vergelijking</vt:lpstr>
      <vt:lpstr>Visual Information Retrieval</vt:lpstr>
      <vt:lpstr>CS598 Visual information Retrieval</vt:lpstr>
      <vt:lpstr>Who am I?</vt:lpstr>
      <vt:lpstr>And now, who are you?</vt:lpstr>
      <vt:lpstr>Course promise</vt:lpstr>
      <vt:lpstr>Course Information (1)</vt:lpstr>
      <vt:lpstr>Course Information (2)</vt:lpstr>
      <vt:lpstr>Course information (3)</vt:lpstr>
      <vt:lpstr>Rules</vt:lpstr>
      <vt:lpstr>Prerequisites</vt:lpstr>
      <vt:lpstr>What is a visual Information retrieval?</vt:lpstr>
      <vt:lpstr>Why needed?</vt:lpstr>
      <vt:lpstr>Why bother?</vt:lpstr>
      <vt:lpstr>Still not convinced?</vt:lpstr>
      <vt:lpstr>Quiz: How big is the problem?</vt:lpstr>
      <vt:lpstr>Statistics from Facebook</vt:lpstr>
      <vt:lpstr>Statistics from YouTube</vt:lpstr>
      <vt:lpstr>Answer from the Netherlands</vt:lpstr>
      <vt:lpstr>Latest update from Wired (the web is dying!)</vt:lpstr>
      <vt:lpstr>visual information retrieval: Three cues</vt:lpstr>
      <vt:lpstr>Expert driven search</vt:lpstr>
      <vt:lpstr>Crowd-driven search</vt:lpstr>
      <vt:lpstr>Quiz: What’s the limitations of meta data based search?</vt:lpstr>
      <vt:lpstr>Content-driven search</vt:lpstr>
      <vt:lpstr>What are the challenges?</vt:lpstr>
      <vt:lpstr>Problem 1: Visual Variation </vt:lpstr>
      <vt:lpstr>PowerPoint Presentation</vt:lpstr>
      <vt:lpstr>Problem 3: Many things in the world</vt:lpstr>
      <vt:lpstr>Problem 4: Query variation</vt:lpstr>
      <vt:lpstr>Problem 5: Use is open-ended</vt:lpstr>
      <vt:lpstr>Summary on problems</vt:lpstr>
      <vt:lpstr>PowerPoint Presentation</vt:lpstr>
      <vt:lpstr>CS598 Visual Information Retrieval</vt:lpstr>
      <vt:lpstr>Information Retrieval (IR)</vt:lpstr>
      <vt:lpstr>Basic assumptions of IR</vt:lpstr>
      <vt:lpstr>How good are the retrieved docs?</vt:lpstr>
      <vt:lpstr>Information retrieval in 1680</vt:lpstr>
      <vt:lpstr>Term-document incidence</vt:lpstr>
      <vt:lpstr>Boolean query solving for dummies</vt:lpstr>
      <vt:lpstr>Quiz</vt:lpstr>
      <vt:lpstr>Inverted index</vt:lpstr>
      <vt:lpstr>Query processing: AND</vt:lpstr>
      <vt:lpstr>Boolean retrieval model</vt:lpstr>
      <vt:lpstr>Ranked retrieval models</vt:lpstr>
      <vt:lpstr>Scoring as the basis of ranked retrieval</vt:lpstr>
      <vt:lpstr>Term-document frequency matrices</vt:lpstr>
      <vt:lpstr>Bag of words model</vt:lpstr>
      <vt:lpstr>Term frequency (tf)</vt:lpstr>
      <vt:lpstr>Log frequency weighting</vt:lpstr>
      <vt:lpstr>Document frequency (df)</vt:lpstr>
      <vt:lpstr>Document frequency (cont’d)</vt:lpstr>
      <vt:lpstr>idf weight</vt:lpstr>
      <vt:lpstr>IDF example (N=1million)</vt:lpstr>
      <vt:lpstr>tf.idf weighting</vt:lpstr>
      <vt:lpstr>Final ranking of documents for a query</vt:lpstr>
      <vt:lpstr>Binary → count → weight matrix</vt:lpstr>
      <vt:lpstr>Documents as vectors</vt:lpstr>
      <vt:lpstr>Queries as vectors</vt:lpstr>
      <vt:lpstr>Quiz: why is Euclidean distance a bad estimator for proximity?</vt:lpstr>
      <vt:lpstr>Why distance is a bad idea</vt:lpstr>
      <vt:lpstr>Use angle instead of distance</vt:lpstr>
      <vt:lpstr>From angles to cosines</vt:lpstr>
      <vt:lpstr>Length normalization</vt:lpstr>
      <vt:lpstr>Length normalization (cont’d)</vt:lpstr>
      <vt:lpstr>Cosine similarity  between query and document</vt:lpstr>
      <vt:lpstr>Cosine similarity illustrated</vt:lpstr>
      <vt:lpstr>tf.idf weighting has many variants</vt:lpstr>
      <vt:lpstr>Summary – vector space model and ranking</vt:lpstr>
      <vt:lpstr>An alternative: Okapi/BM25</vt:lpstr>
      <vt:lpstr>Okapi/BM25</vt:lpstr>
      <vt:lpstr>Okapi/BM25</vt:lpstr>
      <vt:lpstr>Quiz: three key notions?</vt:lpstr>
      <vt:lpstr>Query independent ranking</vt:lpstr>
      <vt:lpstr>Query independent ranking</vt:lpstr>
      <vt:lpstr>Link-based ranking for web search</vt:lpstr>
      <vt:lpstr>PageRank basis: random walk</vt:lpstr>
      <vt:lpstr>Markov chains</vt:lpstr>
      <vt:lpstr>Markov chains</vt:lpstr>
      <vt:lpstr>Example web graph</vt:lpstr>
      <vt:lpstr>Link matrix for example</vt:lpstr>
      <vt:lpstr>Transition matric for example</vt:lpstr>
      <vt:lpstr>Long-term visit rate</vt:lpstr>
      <vt:lpstr>Dead ends</vt:lpstr>
      <vt:lpstr>Quiz: How to cope with dead ends?</vt:lpstr>
      <vt:lpstr>Teleporting</vt:lpstr>
      <vt:lpstr>Result of teleporting</vt:lpstr>
      <vt:lpstr>Ergodic Markov chains</vt:lpstr>
      <vt:lpstr>Ergodic Markov chains</vt:lpstr>
      <vt:lpstr>Formalization of “visit”</vt:lpstr>
      <vt:lpstr>Change in probability vector</vt:lpstr>
      <vt:lpstr>Steady state in vector notation</vt:lpstr>
      <vt:lpstr>How do we compute the steady state vector?</vt:lpstr>
      <vt:lpstr>One way of computing the PageRank</vt:lpstr>
      <vt:lpstr>Power method: Example</vt:lpstr>
      <vt:lpstr>Quiz: page rank</vt:lpstr>
      <vt:lpstr>PageRank summary</vt:lpstr>
      <vt:lpstr>PageRank issues</vt:lpstr>
      <vt:lpstr>How important is PageRank?</vt:lpstr>
      <vt:lpstr>Next week</vt:lpstr>
      <vt:lpstr>Acknowledgements</vt:lpstr>
    </vt:vector>
  </TitlesOfParts>
  <Company>Universiteit van Amsterdam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Search Engines</dc:title>
  <dc:creator>Cees Snoek</dc:creator>
  <cp:lastModifiedBy>Gang Hua</cp:lastModifiedBy>
  <cp:revision>340</cp:revision>
  <dcterms:created xsi:type="dcterms:W3CDTF">2010-08-30T18:20:11Z</dcterms:created>
  <dcterms:modified xsi:type="dcterms:W3CDTF">2014-01-22T21:52:56Z</dcterms:modified>
</cp:coreProperties>
</file>