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7" r:id="rId4"/>
  </p:sldMasterIdLst>
  <p:notesMasterIdLst>
    <p:notesMasterId r:id="rId104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91" r:id="rId73"/>
    <p:sldId id="361" r:id="rId74"/>
    <p:sldId id="362" r:id="rId75"/>
    <p:sldId id="363" r:id="rId76"/>
    <p:sldId id="364" r:id="rId77"/>
    <p:sldId id="365" r:id="rId78"/>
    <p:sldId id="366" r:id="rId79"/>
    <p:sldId id="367" r:id="rId80"/>
    <p:sldId id="368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79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389" r:id="rId102"/>
    <p:sldId id="390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E3579-5321-479A-840A-F75B512B2A67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E392E-27D6-4C0E-B4AB-3CB933AE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32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So, translating french to english is very similar to our problem, where we want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To translate visual data into words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After having the basic idea, now we can go in detail.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To exploit the analogy with machine translation we replaced the image regions with tokens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To do this,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applied k-means to cluster our feature space,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and then we chose the closest center for each region to find its blob token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One of them is Corel database which  is a very large collection of stock photographs taken by professional photographers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have about 40000 images and each image is associated with a few keywords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segment the images into regions using Normalized Cuts software developed in Berkeley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Then, we represent the 8 largest regions in each image by 40 futures including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Size, position, color, texture and shape.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Our choice of features are arbitrary. We expect better or worse behavior would be available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Using different sets of features.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In order to this, we  apply EM which alternates between two activities 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Now we will look in detail.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So, after EM we have translation table.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Now, let’s look how we can use it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When we have a new image from the held out, we can apply a similar process.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segment the image and then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find the blob token for each region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Then, we look at the posteriors for the given blob using the translation table.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So, after EM we have translation table.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Now, let’s look how we can use it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When we have a new image from the held out, we can apply a similar process.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segment the image and then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find the blob token for each region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Then, we look at the posteriors for the given blob using the translation table.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Now, let’s choose the maximal probable word for each blob and write it on the blob.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And, what about this image. This a sculpture of an elephant. All the words that we predicted are wrong.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tree for the ears, buildings, water.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But, we don’t expect to solve it for a while.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C7E9C0C-BFE5-4AC3-B792-C1429A1EFFFC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32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nice to look at the images, but we need some numbers to understand how well we are doing.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But, how can we measure?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One strategy is scoring by hand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And the other is doing it automatically using annotation performance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To score by hand means, looking the images, and checking the ones which are correct.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For example, in this image we have predicted tiger, cat and grass correctly.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need to answer two questions.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-do I predict the right words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-are they in the right place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Scoring by hand answers but of those questions.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But, it is very hard to do this with a large volume.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So, we need a better way to do it automatically.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can use our annotation results for that.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Now, we predict words for the images, so we cannot answer the second question.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it is automatic, and we can score lots of results.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In our previous work, we predicted words for the images.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This process, which we called auto-annotation is useful itself,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 because it is common to index images using manual annotations, and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If one can predict these annotations then one can save considerable work.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However, there is a big difference between annotation and recognition.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doesn’t tell us which image structure give rise to which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That is we don’t know where the word goes.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This follows our previous work, where we predict words for the images.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suggestive of recognition but it is not.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However, there is a big difference between annotation and recognition.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doesn’t tell us which image structure give rise to which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That is we don’t know where the word goes.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know that tiger, cat and grass are in the image,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we don’t know which region gets tiger, which gets cat, and which gets grass.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hard to tell this with one picture.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Butt if we have other pictures where we have tiger blob without green blobs, then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would be able to tell that orange stripy blob is tiger, not the green one.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However, there is a big difference between annotation and recognition.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doesn’t tell us which image structure give rise to which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That is we don’t know where the word goes.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know that tiger, cat and grass are in the image,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we don’t know which region gets tiger, which gets cat, and which gets grass.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hard to tell this with one picture.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Butt if we have other pictures where we have tiger blob without green blobs, then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would be able to tell that orange stripy blob is tiger, not the green one.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EBAA4FA-55A8-475A-873A-F658B7E9E0DC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71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B30122-668E-4A4E-8289-BC4CFFFB27FF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72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05C1C9-3864-4AEA-9F8A-D32B6CE6B091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78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22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633" tIns="45817" rIns="91633" bIns="4581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8229" name="灯片编号占位符 3"/>
          <p:cNvSpPr txBox="1">
            <a:spLocks noGrp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33" tIns="45817" rIns="91633" bIns="45817" anchor="b"/>
          <a:lstStyle>
            <a:lvl1pPr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D08E16C-6B87-48F9-9169-E1896C7BCAA3}" type="slidenum">
              <a:rPr lang="en-US" altLang="zh-CN" sz="12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zh-CN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However, there is a big difference between annotation and recognition.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doesn’t tell us which image structure give rise to which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That is we don’t know where the word goes.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know that tiger, cat and grass are in the image,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we don’t know which region gets tiger, which gets cat, and which gets grass.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hard to tell this with one picture.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Butt if we have other pictures where we have tiger blob without green blobs, then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would be able to tell that orange stripy blob is tiger, not the green one.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http://node443.das3.science.uva.nl:10001/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D4599D8-32A1-4A15-85AB-4C7E339DF6B2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97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However, there is a big difference between annotation and recognition.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doesn’t tell us which image structure give rise to which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That is we don’t know where the word goes.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know that tiger, cat and grass are in the image,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we don’t know which region gets tiger, which gets cat, and which gets grass.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hard to tell this with one picture.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Butt if we have other pictures where we have tiger blob without green blobs, then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would be able to tell that orange stripy blob is tiger, not the green one.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However, there is a big difference between annotation and recognition.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doesn’t tell us which image structure give rise to which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That is we don’t know where the word goes.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know that tiger, cat and grass are in the image,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we don’t know which region gets tiger, which gets cat, and which gets grass.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It is hard to tell this with one picture.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Butt if we have other pictures where we have tiger blob without green blobs, then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we would be able to tell that orange stripy blob is tiger, not the green one.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This problem is very similar to building a dictionary for machine translation. We have bunch of aligned english and french sentences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But we don’t know which english word is the translation of which french word.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With one sentence we cannot say anything. But if we have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 beautiful sun, beautiful dog, beautiful girl…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Then, we can learn that beautiful goes to beau not to soleil or le.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79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7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806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7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28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5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7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8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210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8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84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871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51000"/>
            <a:ext cx="38100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51000"/>
            <a:ext cx="38100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49700"/>
            <a:ext cx="38100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9700"/>
            <a:ext cx="38100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4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71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1000"/>
            <a:ext cx="77724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49700"/>
            <a:ext cx="77724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2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71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77724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949700"/>
            <a:ext cx="7772400" cy="214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58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2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altLang="en-US" sz="3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altLang="en-US" sz="3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64008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BD680C35-72DA-494B-9E03-700D63C8C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150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B8493654-13E0-4143-BCC9-16B00133FC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40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29337F9-7449-4C6B-87CB-DD5CDC601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36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28FE3FE2-3984-4512-8FF3-C9AB664EE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33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B863E69-6CD3-4C5B-9031-1E6AA5D44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525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2B0A86D-874E-4877-9C30-EDB9E7EA6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991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F67255F6-D49D-4357-ADF5-A2BF1A811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901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A17D918F-69AB-4CBB-B9E0-6543B39D60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823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EB5136E-949E-4FFF-A29F-F97FDA3E0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290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AA64975-DE4C-499E-8E1E-86AFF3E58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5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1885950" cy="5334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505450" cy="5334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B6B2323F-0933-47F8-A0DB-71191845F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649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62500" y="2286000"/>
            <a:ext cx="3695700" cy="365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993D7DF2-01EE-4301-A717-1354D217E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174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8888" y="228600"/>
            <a:ext cx="7561262" cy="103981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1258888" y="1412875"/>
            <a:ext cx="7561262" cy="4968875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1901825" cy="457200"/>
          </a:xfrm>
        </p:spPr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457200"/>
          </a:xfrm>
        </p:spPr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204075" y="6597650"/>
            <a:ext cx="1905000" cy="252413"/>
          </a:xfrm>
        </p:spPr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C16033C-2EFF-480C-8F1B-824C83500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25742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4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6220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2400">
              <a:solidFill>
                <a:srgbClr val="000000"/>
              </a:solidFill>
              <a:ea typeface="SimSun" charset="-122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6229350"/>
            <a:ext cx="5667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AC9C5B-8BC8-41EB-96FE-0EDFD867865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8081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5903C9-08A3-4E33-900C-CEE1F54E2BF5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45646-3567-480C-8FE2-F592B2E16B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7430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016C07-3AF5-4D6C-896C-B7DB7A9483C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2E808-ABDD-46F5-9571-F3D0573C5D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5270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12534D-645D-427E-B13C-5CA5FCFE9E2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66960-10AA-432E-85E5-F147BEE3D57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9464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B43EC7-2009-4694-B39B-B6E560176766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9CCD2-E4D4-45C7-9A29-35C0EE8F1E2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9522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3F9487-EF88-4CCE-B74E-9BED0A5C6D8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A9F7C-F111-4186-A320-0F05F48D2AA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0242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0A6E13-A3E5-4AC7-B1BC-B63635CA392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2DEEC-2303-43D8-B9D0-F7B9C12F36E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26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C2DB41-D0DA-4846-B694-561A8B16D5D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348FD-1277-424E-98FE-FECB7775074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5962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86F03F-0EC9-41B9-8002-8BDD09925E5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A8362-0C68-46B4-B4BE-C8BBF1D0FC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842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C6A8FE-A2AB-48E8-AF2D-8B6470D2F5E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96734-EC7D-4CF4-BE55-A82EB78EAE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17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5D0A00-0867-4C70-949E-337894F7632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E8B78-CF5E-414D-B5CB-A65EC284B02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7465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097EB7-005F-4D66-B465-CA1FB9AAED3C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80369-31EF-4935-891A-32ABD5DF384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04449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F18264-C870-4EDF-B07F-EFD184468A0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73DCE-B945-4261-A116-8F9A2A9DC7E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45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E427B5-6A7F-410C-A192-0C21C3C48840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015438C-E556-480F-B07B-A3D09F154B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563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CA0D7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lnSpc>
          <a:spcPct val="114000"/>
        </a:lnSpc>
        <a:spcBef>
          <a:spcPct val="0"/>
        </a:spcBef>
        <a:spcAft>
          <a:spcPct val="125000"/>
        </a:spcAft>
        <a:defRPr sz="3600">
          <a:solidFill>
            <a:srgbClr val="FFE9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543800" cy="365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 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  <a:p>
            <a:pPr lvl="3"/>
            <a:endParaRPr lang="en-US" altLang="en-US" smtClean="0"/>
          </a:p>
        </p:txBody>
      </p:sp>
      <p:sp>
        <p:nvSpPr>
          <p:cNvPr id="370696" name="Rectangle 8"/>
          <p:cNvSpPr>
            <a:spLocks noChangeArrowheads="1"/>
          </p:cNvSpPr>
          <p:nvPr/>
        </p:nvSpPr>
        <p:spPr bwMode="auto">
          <a:xfrm>
            <a:off x="0" y="0"/>
            <a:ext cx="381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altLang="en-US" sz="3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70697" name="Rectangle 9"/>
          <p:cNvSpPr>
            <a:spLocks noChangeArrowheads="1"/>
          </p:cNvSpPr>
          <p:nvPr/>
        </p:nvSpPr>
        <p:spPr bwMode="auto">
          <a:xfrm>
            <a:off x="0" y="0"/>
            <a:ext cx="381000" cy="228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nl-NL" altLang="en-US" sz="3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706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5943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cs typeface="Arial" charset="0"/>
            </a:endParaRPr>
          </a:p>
        </p:txBody>
      </p:sp>
      <p:sp>
        <p:nvSpPr>
          <p:cNvPr id="3706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20000"/>
              </a:spcBef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cs typeface="Arial" charset="0"/>
            </a:endParaRPr>
          </a:p>
        </p:txBody>
      </p:sp>
      <p:sp>
        <p:nvSpPr>
          <p:cNvPr id="3707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1323F41D-61B9-4266-8E21-8C10B2AE94C0}" type="slidenum">
              <a:rPr lang="en-US" altLang="en-US" smtClean="0">
                <a:cs typeface="Arial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chemeClr val="tx2"/>
        </a:buClr>
        <a:buChar char="•"/>
        <a:defRPr kumimoji="1" sz="2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–"/>
        <a:defRPr kumimoji="1" sz="2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har char="»"/>
        <a:defRPr kumimoj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8739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2400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Verdana" pitchFamily="34" charset="0"/>
              <a:ea typeface="宋体" pitchFamily="2" charset="-122"/>
            </a:endParaRP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cs typeface="Arial" charset="0"/>
            </a:endParaRPr>
          </a:p>
        </p:txBody>
      </p:sp>
      <p:sp>
        <p:nvSpPr>
          <p:cNvPr id="1873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E0691B-58F5-4360-A59F-DE354BDB959A}" type="slidenum">
              <a:rPr lang="en-US" altLang="zh-CN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cs typeface="Arial" charset="0"/>
            </a:endParaRPr>
          </a:p>
        </p:txBody>
      </p:sp>
      <p:sp>
        <p:nvSpPr>
          <p:cNvPr id="1874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A5CFB6-2394-4276-AB29-1776E945777B}" type="slidenum">
              <a:rPr lang="en-US" altLang="zh-CN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9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alibri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8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9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hyperlink" Target="http://www.zooomr.com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9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0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3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4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6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4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CS598 Visual Info. Retrieval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Words and </a:t>
            </a:r>
            <a:r>
              <a:rPr lang="en-US" dirty="0" smtClean="0"/>
              <a:t>Pictures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Slides tailored from </a:t>
            </a:r>
            <a:r>
              <a:rPr lang="en-US" dirty="0" err="1" smtClean="0"/>
              <a:t>Cees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330200"/>
            <a:ext cx="8801100" cy="871538"/>
          </a:xfrm>
          <a:noFill/>
        </p:spPr>
        <p:txBody>
          <a:bodyPr/>
          <a:lstStyle/>
          <a:p>
            <a:r>
              <a:rPr lang="en-US" altLang="en-US" b="1" smtClean="0"/>
              <a:t>Key Point (cont)</a:t>
            </a:r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>
            <a:off x="533400" y="14097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04800" y="1866900"/>
            <a:ext cx="860425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Trade quality for quantity (and realism)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Sources of information</a:t>
            </a:r>
          </a:p>
          <a:p>
            <a:pPr lvl="1" eaLnBrk="1" fontAlgn="base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2800" smtClean="0">
                <a:solidFill>
                  <a:srgbClr val="FFF19B"/>
                </a:solidFill>
                <a:latin typeface="Times" pitchFamily="1" charset="0"/>
              </a:rPr>
              <a:t>A word (tiger) is much more likely than chance to have something to do with the image</a:t>
            </a:r>
          </a:p>
          <a:p>
            <a:pPr lvl="1" eaLnBrk="1" fontAlgn="base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2800" smtClean="0">
                <a:solidFill>
                  <a:srgbClr val="FFF19B"/>
                </a:solidFill>
                <a:latin typeface="Times" pitchFamily="1" charset="0"/>
              </a:rPr>
              <a:t>If a word refers to something in the image (tiger), it is less  likely to refer to something else</a:t>
            </a:r>
          </a:p>
          <a:p>
            <a:pPr lvl="1" eaLnBrk="1" fontAlgn="base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2800" smtClean="0">
                <a:solidFill>
                  <a:srgbClr val="FFF19B"/>
                </a:solidFill>
                <a:latin typeface="Times" pitchFamily="1" charset="0"/>
              </a:rPr>
              <a:t>Relationship between visual information and words has structure across images</a:t>
            </a:r>
          </a:p>
        </p:txBody>
      </p:sp>
    </p:spTree>
    <p:extLst>
      <p:ext uri="{BB962C8B-B14F-4D97-AF65-F5344CB8AC3E}">
        <p14:creationId xmlns:p14="http://schemas.microsoft.com/office/powerpoint/2010/main" val="566357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269875"/>
            <a:ext cx="7696200" cy="871538"/>
          </a:xfrm>
          <a:noFill/>
        </p:spPr>
        <p:txBody>
          <a:bodyPr/>
          <a:lstStyle/>
          <a:p>
            <a:r>
              <a:rPr lang="en-US" altLang="en-US" sz="4400" b="1" smtClean="0"/>
              <a:t>Statistical Machine Translation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976313" y="1641475"/>
            <a:ext cx="71961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19B"/>
                </a:solidFill>
                <a:latin typeface="Times" pitchFamily="1" charset="0"/>
              </a:rPr>
              <a:t>Data: Aligned sentences, but word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FFF19B"/>
                </a:solidFill>
                <a:latin typeface="Times" pitchFamily="1" charset="0"/>
              </a:rPr>
              <a:t>correspondences are unknown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352425" y="12763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597025" y="3286125"/>
            <a:ext cx="44053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“</a:t>
            </a:r>
            <a:r>
              <a:rPr lang="en-US" altLang="en-US" sz="4400" smtClean="0">
                <a:solidFill>
                  <a:srgbClr val="FC0128"/>
                </a:solidFill>
                <a:latin typeface="Times" pitchFamily="1" charset="0"/>
              </a:rPr>
              <a:t>the beautiful sun</a:t>
            </a: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”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520825" y="4924425"/>
            <a:ext cx="3629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“</a:t>
            </a:r>
            <a:r>
              <a:rPr lang="en-US" altLang="en-US" sz="4400" smtClean="0">
                <a:solidFill>
                  <a:srgbClr val="FC0128"/>
                </a:solidFill>
                <a:latin typeface="Times" pitchFamily="1" charset="0"/>
              </a:rPr>
              <a:t>le soleil beau</a:t>
            </a: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”</a:t>
            </a: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2032000" y="4114800"/>
            <a:ext cx="9525" cy="911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3676650" y="3946525"/>
            <a:ext cx="574675" cy="1152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H="1">
            <a:off x="3019425" y="3924300"/>
            <a:ext cx="2174875" cy="1171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flipH="1">
            <a:off x="2060575" y="3946525"/>
            <a:ext cx="1660525" cy="1060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2022475" y="4124325"/>
            <a:ext cx="2228850" cy="968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3032125" y="3946525"/>
            <a:ext cx="650875" cy="1165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H="1">
            <a:off x="4251325" y="3956050"/>
            <a:ext cx="860425" cy="1184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2041525" y="4124325"/>
            <a:ext cx="981075" cy="968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H="1">
            <a:off x="2032000" y="3965575"/>
            <a:ext cx="3168650" cy="1031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0" y="6461125"/>
            <a:ext cx="491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Brown, Della Pietra, Della Pietra &amp; Mercer 93</a:t>
            </a:r>
          </a:p>
        </p:txBody>
      </p:sp>
    </p:spTree>
    <p:extLst>
      <p:ext uri="{BB962C8B-B14F-4D97-AF65-F5344CB8AC3E}">
        <p14:creationId xmlns:p14="http://schemas.microsoft.com/office/powerpoint/2010/main" val="29886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Quiz: How to learn word correspondences?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With one sentence we cannot say anything. But if we have</a:t>
            </a:r>
            <a:br>
              <a:rPr lang="en-US" altLang="en-US" smtClean="0"/>
            </a:br>
            <a:r>
              <a:rPr lang="en-US" altLang="en-US" smtClean="0"/>
              <a:t>	The beautiful sun, beautiful dog, 	beautiful girl…</a:t>
            </a:r>
          </a:p>
          <a:p>
            <a:r>
              <a:rPr lang="en-US" altLang="en-US" smtClean="0"/>
              <a:t>Then, we can learn that beautiful goes to beau not to soleil or le.</a:t>
            </a:r>
          </a:p>
        </p:txBody>
      </p:sp>
    </p:spTree>
    <p:extLst>
      <p:ext uri="{BB962C8B-B14F-4D97-AF65-F5344CB8AC3E}">
        <p14:creationId xmlns:p14="http://schemas.microsoft.com/office/powerpoint/2010/main" val="8898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42900"/>
            <a:ext cx="7772400" cy="871538"/>
          </a:xfrm>
          <a:noFill/>
        </p:spPr>
        <p:txBody>
          <a:bodyPr/>
          <a:lstStyle/>
          <a:p>
            <a:r>
              <a:rPr lang="en-US" altLang="en-US" sz="4400" b="1" smtClean="0"/>
              <a:t>Basic idea: </a:t>
            </a:r>
            <a:br>
              <a:rPr lang="en-US" altLang="en-US" sz="4400" b="1" smtClean="0"/>
            </a:br>
            <a:r>
              <a:rPr lang="en-US" altLang="en-US" sz="4400" b="1" smtClean="0"/>
              <a:t>Multimedia Translation</a:t>
            </a:r>
          </a:p>
        </p:txBody>
      </p:sp>
      <p:pic>
        <p:nvPicPr>
          <p:cNvPr id="96259" name="Picture 3"/>
          <p:cNvPicPr>
            <a:picLocks noGrp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4150" y="1901825"/>
            <a:ext cx="1524000" cy="901700"/>
          </a:xfrm>
        </p:spPr>
      </p:pic>
      <p:pic>
        <p:nvPicPr>
          <p:cNvPr id="96260" name="Picture 4"/>
          <p:cNvPicPr>
            <a:picLocks noGrp="1" noChangeArrowheads="1"/>
          </p:cNvPicPr>
          <p:nvPr>
            <p:ph sz="quarter" idx="2"/>
          </p:nvPr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5175" y="2146300"/>
            <a:ext cx="2235200" cy="660400"/>
          </a:xfrm>
        </p:spPr>
      </p:pic>
      <p:pic>
        <p:nvPicPr>
          <p:cNvPr id="96261" name="Picture 5"/>
          <p:cNvPicPr>
            <a:picLocks noGrp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46275"/>
            <a:ext cx="1485900" cy="876300"/>
          </a:xfrm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2921000" y="4257675"/>
            <a:ext cx="378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“sun   sea   sky”</a:t>
            </a: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 flipH="1">
            <a:off x="3736975" y="2790825"/>
            <a:ext cx="1228725" cy="17113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1625600" y="2924175"/>
            <a:ext cx="4340225" cy="14700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 flipH="1">
            <a:off x="4848225" y="2838450"/>
            <a:ext cx="2124075" cy="16287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285750" y="13906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67" name="Line 11"/>
          <p:cNvSpPr>
            <a:spLocks noChangeShapeType="1"/>
          </p:cNvSpPr>
          <p:nvPr/>
        </p:nvSpPr>
        <p:spPr bwMode="auto">
          <a:xfrm flipH="1">
            <a:off x="5927725" y="2819400"/>
            <a:ext cx="1066800" cy="165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>
            <a:off x="1631950" y="2914650"/>
            <a:ext cx="3286125" cy="159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 flipH="1">
            <a:off x="4860925" y="2762250"/>
            <a:ext cx="104775" cy="171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>
            <a:off x="3613150" y="2876550"/>
            <a:ext cx="133350" cy="161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71" name="Line 15"/>
          <p:cNvSpPr>
            <a:spLocks noChangeShapeType="1"/>
          </p:cNvSpPr>
          <p:nvPr/>
        </p:nvSpPr>
        <p:spPr bwMode="auto">
          <a:xfrm>
            <a:off x="1641475" y="2914650"/>
            <a:ext cx="2095500" cy="159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72" name="Line 16"/>
          <p:cNvSpPr>
            <a:spLocks noChangeShapeType="1"/>
          </p:cNvSpPr>
          <p:nvPr/>
        </p:nvSpPr>
        <p:spPr bwMode="auto">
          <a:xfrm flipH="1">
            <a:off x="3689350" y="2819400"/>
            <a:ext cx="3314700" cy="165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96273" name="Picture 17"/>
          <p:cNvPicPr>
            <a:picLocks noGrp="1" noChangeArrowheads="1"/>
          </p:cNvPicPr>
          <p:nvPr>
            <p:ph sz="quarter" idx="4"/>
          </p:nvPr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8525" y="2171700"/>
            <a:ext cx="622300" cy="558800"/>
          </a:xfrm>
        </p:spPr>
      </p:pic>
      <p:sp>
        <p:nvSpPr>
          <p:cNvPr id="96274" name="Line 18"/>
          <p:cNvSpPr>
            <a:spLocks noChangeShapeType="1"/>
          </p:cNvSpPr>
          <p:nvPr/>
        </p:nvSpPr>
        <p:spPr bwMode="auto">
          <a:xfrm>
            <a:off x="3609975" y="2895600"/>
            <a:ext cx="2305050" cy="15525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75" name="Line 19"/>
          <p:cNvSpPr>
            <a:spLocks noChangeShapeType="1"/>
          </p:cNvSpPr>
          <p:nvPr/>
        </p:nvSpPr>
        <p:spPr bwMode="auto">
          <a:xfrm>
            <a:off x="3613150" y="2905125"/>
            <a:ext cx="1238250" cy="1568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>
            <a:off x="4946650" y="2762250"/>
            <a:ext cx="1000125" cy="1720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50" y="333375"/>
            <a:ext cx="8089900" cy="871538"/>
          </a:xfrm>
          <a:noFill/>
        </p:spPr>
        <p:txBody>
          <a:bodyPr/>
          <a:lstStyle/>
          <a:p>
            <a:r>
              <a:rPr lang="en-US" altLang="en-US" sz="4400" b="1" smtClean="0"/>
              <a:t>Approaches</a:t>
            </a:r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>
            <a:off x="352425" y="12763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479425" y="1665288"/>
            <a:ext cx="8161338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Discretize (tokenize) blobs 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[ Duygulu, Barnard, de Freitas, Forsyth, ECCV 02]</a:t>
            </a:r>
          </a:p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Simultaneously learn blob models and translation 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[ Barnard et al, JMLR 03 ]</a:t>
            </a:r>
          </a:p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Multiple instance learning with support vector machines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 [ Andrews et al, NIPS 02]</a:t>
            </a:r>
          </a:p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Integrate context into features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 [ Barnard et al. CVPR 03]</a:t>
            </a: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 and into the model 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[Carbenetto et al. 03] </a:t>
            </a:r>
          </a:p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Composite models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 [ Barnard et al. CVPR 03, Wachsmuth et al, 03]</a:t>
            </a:r>
          </a:p>
        </p:txBody>
      </p:sp>
    </p:spTree>
    <p:extLst>
      <p:ext uri="{BB962C8B-B14F-4D97-AF65-F5344CB8AC3E}">
        <p14:creationId xmlns:p14="http://schemas.microsoft.com/office/powerpoint/2010/main" val="23997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719138" y="5575300"/>
            <a:ext cx="7807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19B"/>
                </a:solidFill>
                <a:latin typeface="Times" pitchFamily="1" charset="0"/>
              </a:rPr>
              <a:t>392 CD’s, each consisting of 100 annotated images.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1662113"/>
            <a:ext cx="1778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679575"/>
            <a:ext cx="176053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93863"/>
            <a:ext cx="17303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671638"/>
            <a:ext cx="173037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384550"/>
            <a:ext cx="1779588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3390900"/>
            <a:ext cx="17907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381375"/>
            <a:ext cx="17526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406775"/>
            <a:ext cx="1741487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2630488" y="154146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200025" y="300038"/>
            <a:ext cx="88011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39FD1"/>
                </a:solidFill>
                <a:latin typeface="Times" pitchFamily="1" charset="0"/>
              </a:rPr>
              <a:t>Corel Database</a:t>
            </a:r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>
            <a:off x="381000" y="1190625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152400" y="258763"/>
            <a:ext cx="88011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39FD1"/>
                </a:solidFill>
                <a:latin typeface="Times" pitchFamily="1" charset="0"/>
              </a:rPr>
              <a:t>Input</a:t>
            </a: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304800" y="1260475"/>
            <a:ext cx="86280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pSp>
        <p:nvGrpSpPr>
          <p:cNvPr id="99332" name="Group 4"/>
          <p:cNvGrpSpPr>
            <a:grpSpLocks/>
          </p:cNvGrpSpPr>
          <p:nvPr/>
        </p:nvGrpSpPr>
        <p:grpSpPr bwMode="auto">
          <a:xfrm>
            <a:off x="393700" y="1530350"/>
            <a:ext cx="2876550" cy="2000250"/>
            <a:chOff x="828" y="1272"/>
            <a:chExt cx="1812" cy="1260"/>
          </a:xfrm>
        </p:grpSpPr>
        <p:sp>
          <p:nvSpPr>
            <p:cNvPr id="99341" name="Rectangle 5"/>
            <p:cNvSpPr>
              <a:spLocks noChangeArrowheads="1"/>
            </p:cNvSpPr>
            <p:nvPr/>
          </p:nvSpPr>
          <p:spPr bwMode="auto">
            <a:xfrm>
              <a:off x="828" y="1272"/>
              <a:ext cx="1812" cy="12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3600" smtClean="0">
                <a:solidFill>
                  <a:srgbClr val="FFF19B"/>
                </a:solidFill>
                <a:latin typeface="Times" pitchFamily="1" charset="0"/>
              </a:endParaRPr>
            </a:p>
          </p:txBody>
        </p:sp>
        <p:pic>
          <p:nvPicPr>
            <p:cNvPr id="9934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1388"/>
              <a:ext cx="1538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398463" y="3665538"/>
            <a:ext cx="24066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sun sky waves sea</a:t>
            </a:r>
          </a:p>
        </p:txBody>
      </p:sp>
      <p:pic>
        <p:nvPicPr>
          <p:cNvPr id="99334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765300"/>
            <a:ext cx="24257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Line 9"/>
          <p:cNvSpPr>
            <a:spLocks noChangeShapeType="1"/>
          </p:cNvSpPr>
          <p:nvPr/>
        </p:nvSpPr>
        <p:spPr bwMode="auto">
          <a:xfrm flipV="1">
            <a:off x="3451225" y="2870200"/>
            <a:ext cx="201612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9336" name="Rectangle 10"/>
          <p:cNvSpPr>
            <a:spLocks noChangeArrowheads="1"/>
          </p:cNvSpPr>
          <p:nvPr/>
        </p:nvSpPr>
        <p:spPr bwMode="auto">
          <a:xfrm>
            <a:off x="3497263" y="1890713"/>
            <a:ext cx="171291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C0128"/>
                </a:solidFill>
                <a:latin typeface="Times" pitchFamily="1" charset="0"/>
              </a:rPr>
              <a:t>Image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C0128"/>
                </a:solidFill>
                <a:latin typeface="Times" pitchFamily="1" charset="0"/>
              </a:rPr>
              <a:t> processing*</a:t>
            </a:r>
            <a:endParaRPr lang="en-US" altLang="en-US" sz="2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99337" name="Line 11"/>
          <p:cNvSpPr>
            <a:spLocks noChangeShapeType="1"/>
          </p:cNvSpPr>
          <p:nvPr/>
        </p:nvSpPr>
        <p:spPr bwMode="auto">
          <a:xfrm>
            <a:off x="304800" y="6391275"/>
            <a:ext cx="86280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9338" name="Rectangle 12"/>
          <p:cNvSpPr>
            <a:spLocks noChangeArrowheads="1"/>
          </p:cNvSpPr>
          <p:nvPr/>
        </p:nvSpPr>
        <p:spPr bwMode="auto">
          <a:xfrm>
            <a:off x="161925" y="646112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*</a:t>
            </a:r>
          </a:p>
        </p:txBody>
      </p:sp>
      <p:sp>
        <p:nvSpPr>
          <p:cNvPr id="99339" name="Text Box 13"/>
          <p:cNvSpPr txBox="1">
            <a:spLocks noChangeArrowheads="1"/>
          </p:cNvSpPr>
          <p:nvPr/>
        </p:nvSpPr>
        <p:spPr bwMode="auto">
          <a:xfrm>
            <a:off x="301625" y="6491288"/>
            <a:ext cx="8651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Thanks to Blobworld team [</a:t>
            </a:r>
            <a:r>
              <a:rPr lang="en-US" altLang="en-US" sz="1600" smtClean="0">
                <a:solidFill>
                  <a:srgbClr val="FFF19B"/>
                </a:solidFill>
                <a:latin typeface="Times" pitchFamily="1" charset="0"/>
              </a:rPr>
              <a:t>Carson, Belongie, Greenspan, Malik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], N-cuts team [</a:t>
            </a:r>
            <a:r>
              <a:rPr lang="en-US" altLang="en-US" sz="1600" smtClean="0">
                <a:solidFill>
                  <a:srgbClr val="FFF19B"/>
                </a:solidFill>
                <a:latin typeface="Times" pitchFamily="1" charset="0"/>
              </a:rPr>
              <a:t>Shi, Tal, Malik</a:t>
            </a: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]</a:t>
            </a:r>
          </a:p>
        </p:txBody>
      </p:sp>
      <p:sp>
        <p:nvSpPr>
          <p:cNvPr id="99340" name="Rectangle 14"/>
          <p:cNvSpPr>
            <a:spLocks noChangeArrowheads="1"/>
          </p:cNvSpPr>
          <p:nvPr/>
        </p:nvSpPr>
        <p:spPr bwMode="auto">
          <a:xfrm>
            <a:off x="4203700" y="3938588"/>
            <a:ext cx="47498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Each region is described by a set of features</a:t>
            </a:r>
          </a:p>
          <a:p>
            <a:pPr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 </a:t>
            </a:r>
            <a:r>
              <a:rPr lang="en-US" altLang="en-US" smtClean="0">
                <a:solidFill>
                  <a:srgbClr val="FFFFFF"/>
                </a:solidFill>
                <a:latin typeface="Times" pitchFamily="1" charset="0"/>
              </a:rPr>
              <a:t>Region size</a:t>
            </a:r>
          </a:p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FFFFFF"/>
                </a:solidFill>
                <a:latin typeface="Times" pitchFamily="1" charset="0"/>
              </a:rPr>
              <a:t> Position</a:t>
            </a:r>
          </a:p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FFFFFF"/>
                </a:solidFill>
                <a:latin typeface="Times" pitchFamily="1" charset="0"/>
              </a:rPr>
              <a:t> Color</a:t>
            </a:r>
          </a:p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FFFFFF"/>
                </a:solidFill>
                <a:latin typeface="Times" pitchFamily="1" charset="0"/>
              </a:rPr>
              <a:t> Oriented energy (12 filters)</a:t>
            </a:r>
          </a:p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FFFFFF"/>
                </a:solidFill>
                <a:latin typeface="Times" pitchFamily="1" charset="0"/>
              </a:rPr>
              <a:t> Simple shape features</a:t>
            </a:r>
          </a:p>
        </p:txBody>
      </p:sp>
    </p:spTree>
    <p:extLst>
      <p:ext uri="{BB962C8B-B14F-4D97-AF65-F5344CB8AC3E}">
        <p14:creationId xmlns:p14="http://schemas.microsoft.com/office/powerpoint/2010/main" val="4765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50" y="333375"/>
            <a:ext cx="8089900" cy="871538"/>
          </a:xfrm>
          <a:noFill/>
        </p:spPr>
        <p:txBody>
          <a:bodyPr/>
          <a:lstStyle/>
          <a:p>
            <a:r>
              <a:rPr lang="en-US" altLang="en-US" sz="4400" b="1" smtClean="0"/>
              <a:t>Discrete Model   </a:t>
            </a:r>
            <a:r>
              <a:rPr lang="en-US" altLang="en-US" sz="1800" smtClean="0">
                <a:solidFill>
                  <a:schemeClr val="tx1"/>
                </a:solidFill>
              </a:rPr>
              <a:t>[ECCV 02]</a:t>
            </a:r>
            <a:endParaRPr lang="en-US" altLang="en-US" sz="4400" b="1" smtClean="0"/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352425" y="12763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15925" y="1773238"/>
            <a:ext cx="8350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Straightforward adaptation of machine translation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Need to vector quantize blobs  (simple but better to simultaneously learn blob model)</a:t>
            </a:r>
          </a:p>
        </p:txBody>
      </p:sp>
    </p:spTree>
    <p:extLst>
      <p:ext uri="{BB962C8B-B14F-4D97-AF65-F5344CB8AC3E}">
        <p14:creationId xmlns:p14="http://schemas.microsoft.com/office/powerpoint/2010/main" val="15031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ata_1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28956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data_10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0013"/>
            <a:ext cx="2959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data_1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27025"/>
            <a:ext cx="28590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data_10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3952875"/>
            <a:ext cx="290671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data_108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298450"/>
            <a:ext cx="2855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data_1080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3932238"/>
            <a:ext cx="28400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0" y="2606675"/>
            <a:ext cx="2868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city mountain sky sun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3743325" y="2581275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jet plane sky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3844925" y="6213475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jet plane sky</a:t>
            </a: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6346825" y="2543175"/>
            <a:ext cx="2646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cat forest grass tiger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6524625" y="6213475"/>
            <a:ext cx="2630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cat grass tiger water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0" y="623887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beach people sun water</a:t>
            </a:r>
          </a:p>
        </p:txBody>
      </p:sp>
    </p:spTree>
    <p:extLst>
      <p:ext uri="{BB962C8B-B14F-4D97-AF65-F5344CB8AC3E}">
        <p14:creationId xmlns:p14="http://schemas.microsoft.com/office/powerpoint/2010/main" val="39369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177800"/>
            <a:ext cx="7772400" cy="896938"/>
          </a:xfrm>
        </p:spPr>
        <p:txBody>
          <a:bodyPr/>
          <a:lstStyle/>
          <a:p>
            <a:r>
              <a:rPr lang="en-US" altLang="en-US" sz="4400" b="1" smtClean="0"/>
              <a:t>Dictionary</a:t>
            </a:r>
          </a:p>
        </p:txBody>
      </p:sp>
      <p:pic>
        <p:nvPicPr>
          <p:cNvPr id="102403" name="Picture 3" descr="sun_blo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906713"/>
            <a:ext cx="10525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 descr="sky_blob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019550"/>
            <a:ext cx="12477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cat_blob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126038"/>
            <a:ext cx="10318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 descr="cat_blob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879975"/>
            <a:ext cx="9191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7" descr="cat_blob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164138"/>
            <a:ext cx="11969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1" descr="sky_blob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2425"/>
            <a:ext cx="19542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2" descr="sky_blob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105275"/>
            <a:ext cx="14843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3" descr="sun_blob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2757488"/>
            <a:ext cx="11080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4" descr="sun_blob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913063"/>
            <a:ext cx="17145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2" name="Text Box 15"/>
          <p:cNvSpPr txBox="1">
            <a:spLocks noChangeArrowheads="1"/>
          </p:cNvSpPr>
          <p:nvPr/>
        </p:nvSpPr>
        <p:spPr bwMode="auto">
          <a:xfrm>
            <a:off x="7435850" y="2732088"/>
            <a:ext cx="1346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sun</a:t>
            </a:r>
          </a:p>
        </p:txBody>
      </p:sp>
      <p:sp>
        <p:nvSpPr>
          <p:cNvPr id="102413" name="Text Box 16"/>
          <p:cNvSpPr txBox="1">
            <a:spLocks noChangeArrowheads="1"/>
          </p:cNvSpPr>
          <p:nvPr/>
        </p:nvSpPr>
        <p:spPr bwMode="auto">
          <a:xfrm>
            <a:off x="7496175" y="3917950"/>
            <a:ext cx="134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sky</a:t>
            </a:r>
          </a:p>
        </p:txBody>
      </p:sp>
      <p:sp>
        <p:nvSpPr>
          <p:cNvPr id="102414" name="Text Box 17"/>
          <p:cNvSpPr txBox="1">
            <a:spLocks noChangeArrowheads="1"/>
          </p:cNvSpPr>
          <p:nvPr/>
        </p:nvSpPr>
        <p:spPr bwMode="auto">
          <a:xfrm>
            <a:off x="7483475" y="5099050"/>
            <a:ext cx="1181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cat</a:t>
            </a:r>
          </a:p>
        </p:txBody>
      </p:sp>
      <p:sp>
        <p:nvSpPr>
          <p:cNvPr id="102415" name="Line 19"/>
          <p:cNvSpPr>
            <a:spLocks noChangeShapeType="1"/>
          </p:cNvSpPr>
          <p:nvPr/>
        </p:nvSpPr>
        <p:spPr bwMode="auto">
          <a:xfrm>
            <a:off x="327025" y="10858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2416" name="Line 20"/>
          <p:cNvSpPr>
            <a:spLocks noChangeShapeType="1"/>
          </p:cNvSpPr>
          <p:nvPr/>
        </p:nvSpPr>
        <p:spPr bwMode="auto">
          <a:xfrm flipV="1">
            <a:off x="6677025" y="1276350"/>
            <a:ext cx="30163" cy="5003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2417" name="Text Box 21"/>
          <p:cNvSpPr txBox="1">
            <a:spLocks noChangeArrowheads="1"/>
          </p:cNvSpPr>
          <p:nvPr/>
        </p:nvSpPr>
        <p:spPr bwMode="auto">
          <a:xfrm>
            <a:off x="6664325" y="1385888"/>
            <a:ext cx="2378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Most probable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word</a:t>
            </a:r>
          </a:p>
        </p:txBody>
      </p:sp>
      <p:sp>
        <p:nvSpPr>
          <p:cNvPr id="102418" name="Line 22"/>
          <p:cNvSpPr>
            <a:spLocks noChangeShapeType="1"/>
          </p:cNvSpPr>
          <p:nvPr/>
        </p:nvSpPr>
        <p:spPr bwMode="auto">
          <a:xfrm flipV="1">
            <a:off x="454025" y="2286000"/>
            <a:ext cx="8450263" cy="1905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2419" name="Rectangle 23"/>
          <p:cNvSpPr>
            <a:spLocks noChangeArrowheads="1"/>
          </p:cNvSpPr>
          <p:nvPr/>
        </p:nvSpPr>
        <p:spPr bwMode="auto">
          <a:xfrm>
            <a:off x="1701800" y="1565275"/>
            <a:ext cx="3578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Blobs for three blob tokens </a:t>
            </a:r>
          </a:p>
        </p:txBody>
      </p:sp>
    </p:spTree>
    <p:extLst>
      <p:ext uri="{BB962C8B-B14F-4D97-AF65-F5344CB8AC3E}">
        <p14:creationId xmlns:p14="http://schemas.microsoft.com/office/powerpoint/2010/main" val="39669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Lecture IX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 I: Matching Words and Pictures</a:t>
            </a:r>
          </a:p>
          <a:p>
            <a:endParaRPr lang="en-US" dirty="0"/>
          </a:p>
          <a:p>
            <a:r>
              <a:rPr lang="en-US" sz="1400" dirty="0" smtClean="0"/>
              <a:t>By </a:t>
            </a:r>
            <a:r>
              <a:rPr lang="en-US" altLang="en-US" sz="1400" dirty="0">
                <a:solidFill>
                  <a:srgbClr val="FFF19B"/>
                </a:solidFill>
                <a:latin typeface="Times" pitchFamily="1" charset="0"/>
              </a:rPr>
              <a:t>Kobus Barnard</a:t>
            </a:r>
          </a:p>
          <a:p>
            <a:r>
              <a:rPr lang="en-US" sz="1400" dirty="0" smtClean="0"/>
              <a:t>University of Arizona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20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350838"/>
            <a:ext cx="7772400" cy="947737"/>
          </a:xfrm>
          <a:noFill/>
        </p:spPr>
        <p:txBody>
          <a:bodyPr/>
          <a:lstStyle/>
          <a:p>
            <a:r>
              <a:rPr lang="en-US" altLang="en-US" sz="4400" b="1" smtClean="0"/>
              <a:t>Initialization</a:t>
            </a:r>
          </a:p>
        </p:txBody>
      </p:sp>
      <p:sp>
        <p:nvSpPr>
          <p:cNvPr id="103427" name="Line 3"/>
          <p:cNvSpPr>
            <a:spLocks noChangeShapeType="1"/>
          </p:cNvSpPr>
          <p:nvPr/>
        </p:nvSpPr>
        <p:spPr bwMode="auto">
          <a:xfrm>
            <a:off x="469900" y="1693863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4264025" y="152082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0" y="2890838"/>
            <a:ext cx="533558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Initialize translation table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to blob-word co-occurrences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(empirical joint distribution of blobs and words)</a:t>
            </a:r>
          </a:p>
        </p:txBody>
      </p:sp>
      <p:grpSp>
        <p:nvGrpSpPr>
          <p:cNvPr id="103430" name="Group 6"/>
          <p:cNvGrpSpPr>
            <a:grpSpLocks/>
          </p:cNvGrpSpPr>
          <p:nvPr/>
        </p:nvGrpSpPr>
        <p:grpSpPr bwMode="auto">
          <a:xfrm>
            <a:off x="5410200" y="2598738"/>
            <a:ext cx="3363913" cy="2611437"/>
            <a:chOff x="3408" y="1637"/>
            <a:chExt cx="2119" cy="1645"/>
          </a:xfrm>
        </p:grpSpPr>
        <p:grpSp>
          <p:nvGrpSpPr>
            <p:cNvPr id="103431" name="Group 7"/>
            <p:cNvGrpSpPr>
              <a:grpSpLocks/>
            </p:cNvGrpSpPr>
            <p:nvPr/>
          </p:nvGrpSpPr>
          <p:grpSpPr bwMode="auto">
            <a:xfrm>
              <a:off x="3702" y="1824"/>
              <a:ext cx="1825" cy="1458"/>
              <a:chOff x="1262" y="1831"/>
              <a:chExt cx="1939" cy="1952"/>
            </a:xfrm>
          </p:grpSpPr>
          <p:grpSp>
            <p:nvGrpSpPr>
              <p:cNvPr id="103436" name="Group 8"/>
              <p:cNvGrpSpPr>
                <a:grpSpLocks/>
              </p:cNvGrpSpPr>
              <p:nvPr/>
            </p:nvGrpSpPr>
            <p:grpSpPr bwMode="auto">
              <a:xfrm>
                <a:off x="1262" y="1831"/>
                <a:ext cx="1939" cy="1952"/>
                <a:chOff x="1190" y="1677"/>
                <a:chExt cx="1939" cy="1952"/>
              </a:xfrm>
            </p:grpSpPr>
            <p:sp>
              <p:nvSpPr>
                <p:cNvPr id="103441" name="Rectangle 9"/>
                <p:cNvSpPr>
                  <a:spLocks noChangeArrowheads="1"/>
                </p:cNvSpPr>
                <p:nvPr/>
              </p:nvSpPr>
              <p:spPr bwMode="auto">
                <a:xfrm>
                  <a:off x="1190" y="1677"/>
                  <a:ext cx="1927" cy="1939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3600" smtClean="0">
                    <a:solidFill>
                      <a:srgbClr val="FFF19B"/>
                    </a:solidFill>
                    <a:latin typeface="Times" pitchFamily="1" charset="0"/>
                  </a:endParaRPr>
                </a:p>
              </p:txBody>
            </p:sp>
            <p:sp>
              <p:nvSpPr>
                <p:cNvPr id="103442" name="Line 10"/>
                <p:cNvSpPr>
                  <a:spLocks noChangeShapeType="1"/>
                </p:cNvSpPr>
                <p:nvPr/>
              </p:nvSpPr>
              <p:spPr bwMode="auto">
                <a:xfrm>
                  <a:off x="1190" y="2061"/>
                  <a:ext cx="192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19B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3443" name="Line 11"/>
                <p:cNvSpPr>
                  <a:spLocks noChangeShapeType="1"/>
                </p:cNvSpPr>
                <p:nvPr/>
              </p:nvSpPr>
              <p:spPr bwMode="auto">
                <a:xfrm>
                  <a:off x="1357" y="1696"/>
                  <a:ext cx="0" cy="1933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19B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3444" name="Line 12"/>
                <p:cNvSpPr>
                  <a:spLocks noChangeShapeType="1"/>
                </p:cNvSpPr>
                <p:nvPr/>
              </p:nvSpPr>
              <p:spPr bwMode="auto">
                <a:xfrm>
                  <a:off x="1530" y="1689"/>
                  <a:ext cx="0" cy="1933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19B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3445" name="Line 13"/>
                <p:cNvSpPr>
                  <a:spLocks noChangeShapeType="1"/>
                </p:cNvSpPr>
                <p:nvPr/>
              </p:nvSpPr>
              <p:spPr bwMode="auto">
                <a:xfrm>
                  <a:off x="1202" y="1856"/>
                  <a:ext cx="192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19B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3437" name="Text Box 14"/>
              <p:cNvSpPr txBox="1">
                <a:spLocks noChangeArrowheads="1"/>
              </p:cNvSpPr>
              <p:nvPr/>
            </p:nvSpPr>
            <p:spPr bwMode="auto">
              <a:xfrm>
                <a:off x="1669" y="2055"/>
                <a:ext cx="200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smtClean="0">
                    <a:solidFill>
                      <a:srgbClr val="000000"/>
                    </a:solidFill>
                    <a:latin typeface="Times" pitchFamily="1" charset="0"/>
                  </a:rPr>
                  <a:t>.</a:t>
                </a:r>
              </a:p>
            </p:txBody>
          </p:sp>
          <p:sp>
            <p:nvSpPr>
              <p:cNvPr id="103438" name="Text Box 15"/>
              <p:cNvSpPr txBox="1">
                <a:spLocks noChangeArrowheads="1"/>
              </p:cNvSpPr>
              <p:nvPr/>
            </p:nvSpPr>
            <p:spPr bwMode="auto">
              <a:xfrm>
                <a:off x="1765" y="2150"/>
                <a:ext cx="199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smtClean="0">
                    <a:solidFill>
                      <a:srgbClr val="000000"/>
                    </a:solidFill>
                    <a:latin typeface="Times" pitchFamily="1" charset="0"/>
                  </a:rPr>
                  <a:t>.</a:t>
                </a:r>
              </a:p>
            </p:txBody>
          </p:sp>
          <p:sp>
            <p:nvSpPr>
              <p:cNvPr id="103439" name="Text Box 16"/>
              <p:cNvSpPr txBox="1">
                <a:spLocks noChangeArrowheads="1"/>
              </p:cNvSpPr>
              <p:nvPr/>
            </p:nvSpPr>
            <p:spPr bwMode="auto">
              <a:xfrm>
                <a:off x="1978" y="2363"/>
                <a:ext cx="200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smtClean="0">
                    <a:solidFill>
                      <a:srgbClr val="000000"/>
                    </a:solidFill>
                    <a:latin typeface="Times" pitchFamily="1" charset="0"/>
                  </a:rPr>
                  <a:t>.</a:t>
                </a:r>
              </a:p>
            </p:txBody>
          </p:sp>
          <p:sp>
            <p:nvSpPr>
              <p:cNvPr id="103440" name="Text Box 17"/>
              <p:cNvSpPr txBox="1">
                <a:spLocks noChangeArrowheads="1"/>
              </p:cNvSpPr>
              <p:nvPr/>
            </p:nvSpPr>
            <p:spPr bwMode="auto">
              <a:xfrm>
                <a:off x="1862" y="2246"/>
                <a:ext cx="200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smtClean="0">
                    <a:solidFill>
                      <a:srgbClr val="000000"/>
                    </a:solidFill>
                    <a:latin typeface="Times" pitchFamily="1" charset="0"/>
                  </a:rPr>
                  <a:t>.</a:t>
                </a:r>
              </a:p>
            </p:txBody>
          </p:sp>
        </p:grpSp>
        <p:pic>
          <p:nvPicPr>
            <p:cNvPr id="103432" name="Picture 18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1802"/>
              <a:ext cx="1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3" name="Text Box 19"/>
            <p:cNvSpPr txBox="1">
              <a:spLocks noChangeArrowheads="1"/>
            </p:cNvSpPr>
            <p:nvPr/>
          </p:nvSpPr>
          <p:spPr bwMode="auto">
            <a:xfrm>
              <a:off x="3610" y="1637"/>
              <a:ext cx="3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smtClean="0">
                  <a:solidFill>
                    <a:srgbClr val="FFF19B"/>
                  </a:solidFill>
                  <a:latin typeface="Times" pitchFamily="1" charset="0"/>
                </a:rPr>
                <a:t>sun</a:t>
              </a:r>
            </a:p>
          </p:txBody>
        </p:sp>
        <p:sp>
          <p:nvSpPr>
            <p:cNvPr id="103434" name="Rectangle 20"/>
            <p:cNvSpPr>
              <a:spLocks noChangeArrowheads="1"/>
            </p:cNvSpPr>
            <p:nvPr/>
          </p:nvSpPr>
          <p:spPr bwMode="auto">
            <a:xfrm>
              <a:off x="3853" y="1642"/>
              <a:ext cx="2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smtClean="0">
                  <a:solidFill>
                    <a:srgbClr val="FFF19B"/>
                  </a:solidFill>
                  <a:latin typeface="Times" pitchFamily="1" charset="0"/>
                </a:rPr>
                <a:t>sea</a:t>
              </a:r>
            </a:p>
          </p:txBody>
        </p:sp>
        <p:sp>
          <p:nvSpPr>
            <p:cNvPr id="103435" name="Freeform 21"/>
            <p:cNvSpPr>
              <a:spLocks/>
            </p:cNvSpPr>
            <p:nvPr/>
          </p:nvSpPr>
          <p:spPr bwMode="auto">
            <a:xfrm>
              <a:off x="3408" y="2001"/>
              <a:ext cx="314" cy="119"/>
            </a:xfrm>
            <a:custGeom>
              <a:avLst/>
              <a:gdLst>
                <a:gd name="T0" fmla="*/ 76 w 338"/>
                <a:gd name="T1" fmla="*/ 2 h 191"/>
                <a:gd name="T2" fmla="*/ 165 w 338"/>
                <a:gd name="T3" fmla="*/ 9 h 191"/>
                <a:gd name="T4" fmla="*/ 201 w 338"/>
                <a:gd name="T5" fmla="*/ 43 h 191"/>
                <a:gd name="T6" fmla="*/ 179 w 338"/>
                <a:gd name="T7" fmla="*/ 74 h 191"/>
                <a:gd name="T8" fmla="*/ 42 w 338"/>
                <a:gd name="T9" fmla="*/ 65 h 191"/>
                <a:gd name="T10" fmla="*/ 0 w 338"/>
                <a:gd name="T11" fmla="*/ 40 h 191"/>
                <a:gd name="T12" fmla="*/ 69 w 338"/>
                <a:gd name="T13" fmla="*/ 24 h 191"/>
                <a:gd name="T14" fmla="*/ 76 w 338"/>
                <a:gd name="T15" fmla="*/ 2 h 1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8"/>
                <a:gd name="T25" fmla="*/ 0 h 191"/>
                <a:gd name="T26" fmla="*/ 338 w 338"/>
                <a:gd name="T27" fmla="*/ 191 h 1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8" h="191">
                  <a:moveTo>
                    <a:pt x="88" y="7"/>
                  </a:moveTo>
                  <a:cubicBezTo>
                    <a:pt x="123" y="12"/>
                    <a:pt x="165" y="0"/>
                    <a:pt x="192" y="23"/>
                  </a:cubicBezTo>
                  <a:cubicBezTo>
                    <a:pt x="338" y="148"/>
                    <a:pt x="118" y="82"/>
                    <a:pt x="232" y="111"/>
                  </a:cubicBezTo>
                  <a:cubicBezTo>
                    <a:pt x="245" y="150"/>
                    <a:pt x="254" y="176"/>
                    <a:pt x="208" y="191"/>
                  </a:cubicBezTo>
                  <a:cubicBezTo>
                    <a:pt x="124" y="163"/>
                    <a:pt x="177" y="176"/>
                    <a:pt x="48" y="167"/>
                  </a:cubicBezTo>
                  <a:cubicBezTo>
                    <a:pt x="20" y="148"/>
                    <a:pt x="11" y="135"/>
                    <a:pt x="0" y="103"/>
                  </a:cubicBezTo>
                  <a:cubicBezTo>
                    <a:pt x="15" y="58"/>
                    <a:pt x="40" y="76"/>
                    <a:pt x="80" y="63"/>
                  </a:cubicBezTo>
                  <a:cubicBezTo>
                    <a:pt x="102" y="30"/>
                    <a:pt x="98" y="48"/>
                    <a:pt x="88" y="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>
              <a:solidFill>
                <a:srgbClr val="0085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76238"/>
            <a:ext cx="7772400" cy="947737"/>
          </a:xfrm>
          <a:noFill/>
        </p:spPr>
        <p:txBody>
          <a:bodyPr/>
          <a:lstStyle/>
          <a:p>
            <a:r>
              <a:rPr lang="en-US" altLang="en-US" sz="4400" b="1" smtClean="0"/>
              <a:t>Expectation Maximization</a:t>
            </a:r>
          </a:p>
        </p:txBody>
      </p:sp>
      <p:sp>
        <p:nvSpPr>
          <p:cNvPr id="104451" name="Line 3"/>
          <p:cNvSpPr>
            <a:spLocks noChangeShapeType="1"/>
          </p:cNvSpPr>
          <p:nvPr/>
        </p:nvSpPr>
        <p:spPr bwMode="auto">
          <a:xfrm>
            <a:off x="469900" y="1693863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646113" y="3248025"/>
            <a:ext cx="3308350" cy="1196975"/>
          </a:xfrm>
          <a:prstGeom prst="rect">
            <a:avLst/>
          </a:prstGeom>
          <a:noFill/>
          <a:ln w="12700">
            <a:solidFill>
              <a:srgbClr val="A2C1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Given the translation probabilities estimate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the correspondences</a:t>
            </a: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4818063" y="3190875"/>
            <a:ext cx="3721100" cy="1196975"/>
          </a:xfrm>
          <a:prstGeom prst="rect">
            <a:avLst/>
          </a:prstGeom>
          <a:noFill/>
          <a:ln w="12700">
            <a:solidFill>
              <a:srgbClr val="F39FD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Given the correspondences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estimate the translation probabilities</a:t>
            </a: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4264025" y="152082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238125" y="6491288"/>
            <a:ext cx="252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 Dempster et al., 77 </a:t>
            </a:r>
          </a:p>
        </p:txBody>
      </p:sp>
      <p:grpSp>
        <p:nvGrpSpPr>
          <p:cNvPr id="104456" name="Group 8"/>
          <p:cNvGrpSpPr>
            <a:grpSpLocks/>
          </p:cNvGrpSpPr>
          <p:nvPr/>
        </p:nvGrpSpPr>
        <p:grpSpPr bwMode="auto">
          <a:xfrm>
            <a:off x="2286000" y="2560638"/>
            <a:ext cx="4022725" cy="558800"/>
            <a:chOff x="1440" y="1613"/>
            <a:chExt cx="2534" cy="352"/>
          </a:xfrm>
        </p:grpSpPr>
        <p:grpSp>
          <p:nvGrpSpPr>
            <p:cNvPr id="104462" name="Group 9"/>
            <p:cNvGrpSpPr>
              <a:grpSpLocks/>
            </p:cNvGrpSpPr>
            <p:nvPr/>
          </p:nvGrpSpPr>
          <p:grpSpPr bwMode="auto">
            <a:xfrm>
              <a:off x="1440" y="1613"/>
              <a:ext cx="2534" cy="352"/>
              <a:chOff x="1440" y="1613"/>
              <a:chExt cx="2534" cy="352"/>
            </a:xfrm>
          </p:grpSpPr>
          <p:sp>
            <p:nvSpPr>
              <p:cNvPr id="104464" name="Line 10"/>
              <p:cNvSpPr>
                <a:spLocks noChangeShapeType="1"/>
              </p:cNvSpPr>
              <p:nvPr/>
            </p:nvSpPr>
            <p:spPr bwMode="auto">
              <a:xfrm flipV="1">
                <a:off x="1440" y="1619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465" name="Line 11"/>
              <p:cNvSpPr>
                <a:spLocks noChangeShapeType="1"/>
              </p:cNvSpPr>
              <p:nvPr/>
            </p:nvSpPr>
            <p:spPr bwMode="auto">
              <a:xfrm>
                <a:off x="1440" y="1613"/>
                <a:ext cx="2534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04463" name="Line 12"/>
            <p:cNvSpPr>
              <a:spLocks noChangeShapeType="1"/>
            </p:cNvSpPr>
            <p:nvPr/>
          </p:nvSpPr>
          <p:spPr bwMode="auto">
            <a:xfrm>
              <a:off x="3974" y="1619"/>
              <a:ext cx="0" cy="33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4457" name="Group 13"/>
          <p:cNvGrpSpPr>
            <a:grpSpLocks/>
          </p:cNvGrpSpPr>
          <p:nvPr/>
        </p:nvGrpSpPr>
        <p:grpSpPr bwMode="auto">
          <a:xfrm flipH="1" flipV="1">
            <a:off x="2346325" y="4541838"/>
            <a:ext cx="4032250" cy="488950"/>
            <a:chOff x="1440" y="1613"/>
            <a:chExt cx="2534" cy="352"/>
          </a:xfrm>
        </p:grpSpPr>
        <p:grpSp>
          <p:nvGrpSpPr>
            <p:cNvPr id="104458" name="Group 14"/>
            <p:cNvGrpSpPr>
              <a:grpSpLocks/>
            </p:cNvGrpSpPr>
            <p:nvPr/>
          </p:nvGrpSpPr>
          <p:grpSpPr bwMode="auto">
            <a:xfrm>
              <a:off x="1440" y="1613"/>
              <a:ext cx="2534" cy="352"/>
              <a:chOff x="1440" y="1613"/>
              <a:chExt cx="2534" cy="352"/>
            </a:xfrm>
          </p:grpSpPr>
          <p:sp>
            <p:nvSpPr>
              <p:cNvPr id="104460" name="Line 15"/>
              <p:cNvSpPr>
                <a:spLocks noChangeShapeType="1"/>
              </p:cNvSpPr>
              <p:nvPr/>
            </p:nvSpPr>
            <p:spPr bwMode="auto">
              <a:xfrm flipV="1">
                <a:off x="1440" y="1619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4461" name="Line 16"/>
              <p:cNvSpPr>
                <a:spLocks noChangeShapeType="1"/>
              </p:cNvSpPr>
              <p:nvPr/>
            </p:nvSpPr>
            <p:spPr bwMode="auto">
              <a:xfrm>
                <a:off x="1440" y="1613"/>
                <a:ext cx="2534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04459" name="Line 17"/>
            <p:cNvSpPr>
              <a:spLocks noChangeShapeType="1"/>
            </p:cNvSpPr>
            <p:nvPr/>
          </p:nvSpPr>
          <p:spPr bwMode="auto">
            <a:xfrm>
              <a:off x="3974" y="1619"/>
              <a:ext cx="0" cy="33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6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685800" y="3429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Why does this work?</a:t>
            </a:r>
          </a:p>
        </p:txBody>
      </p:sp>
      <p:sp>
        <p:nvSpPr>
          <p:cNvPr id="105475" name="Line 3"/>
          <p:cNvSpPr>
            <a:spLocks noChangeShapeType="1"/>
          </p:cNvSpPr>
          <p:nvPr/>
        </p:nvSpPr>
        <p:spPr bwMode="auto">
          <a:xfrm>
            <a:off x="285750" y="13906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5476" name="Text Box 8"/>
          <p:cNvSpPr txBox="1">
            <a:spLocks noChangeArrowheads="1"/>
          </p:cNvSpPr>
          <p:nvPr/>
        </p:nvSpPr>
        <p:spPr bwMode="auto">
          <a:xfrm>
            <a:off x="758825" y="2317750"/>
            <a:ext cx="811212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Co-occurrence is a sensible starting point</a:t>
            </a:r>
          </a:p>
          <a:p>
            <a:pPr eaLnBrk="1" fontAlgn="base" hangingPunct="1">
              <a:spcBef>
                <a:spcPct val="0"/>
              </a:spcBef>
              <a:spcAft>
                <a:spcPct val="5000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EM process sharpens probabilities by      integrating dictionary with constrained choices</a:t>
            </a:r>
          </a:p>
        </p:txBody>
      </p:sp>
    </p:spTree>
    <p:extLst>
      <p:ext uri="{BB962C8B-B14F-4D97-AF65-F5344CB8AC3E}">
        <p14:creationId xmlns:p14="http://schemas.microsoft.com/office/powerpoint/2010/main" val="38444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2"/>
          <p:cNvSpPr>
            <a:spLocks noChangeArrowheads="1"/>
          </p:cNvSpPr>
          <p:nvPr/>
        </p:nvSpPr>
        <p:spPr bwMode="auto">
          <a:xfrm>
            <a:off x="40386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6499" name="AutoShape 3"/>
          <p:cNvSpPr>
            <a:spLocks noChangeArrowheads="1"/>
          </p:cNvSpPr>
          <p:nvPr/>
        </p:nvSpPr>
        <p:spPr bwMode="auto">
          <a:xfrm>
            <a:off x="10668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auto">
          <a:xfrm>
            <a:off x="66294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711200" y="1397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More general models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285750" y="12001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55859"/>
      </p:ext>
    </p:extLst>
  </p:cSld>
  <p:clrMapOvr>
    <a:masterClrMapping/>
  </p:clrMapOvr>
  <p:transition advTm="313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/>
          <p:cNvSpPr>
            <a:spLocks noChangeArrowheads="1"/>
          </p:cNvSpPr>
          <p:nvPr/>
        </p:nvSpPr>
        <p:spPr bwMode="auto">
          <a:xfrm>
            <a:off x="40386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7523" name="AutoShape 3"/>
          <p:cNvSpPr>
            <a:spLocks noChangeArrowheads="1"/>
          </p:cNvSpPr>
          <p:nvPr/>
        </p:nvSpPr>
        <p:spPr bwMode="auto">
          <a:xfrm>
            <a:off x="10668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66294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711200" y="1397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More general models</a:t>
            </a:r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285750" y="12001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 flipH="1">
            <a:off x="2974975" y="2359025"/>
            <a:ext cx="1025525" cy="1535113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4322763" y="2386013"/>
            <a:ext cx="815975" cy="14192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1419225" y="4156075"/>
            <a:ext cx="277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Generate words by frequency table</a:t>
            </a: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4418013" y="4165600"/>
            <a:ext cx="29305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Generate blobs by Gaussian over features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2427288" y="5514975"/>
            <a:ext cx="383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(Conditionally independent given node)</a:t>
            </a:r>
          </a:p>
        </p:txBody>
      </p:sp>
    </p:spTree>
    <p:extLst>
      <p:ext uri="{BB962C8B-B14F-4D97-AF65-F5344CB8AC3E}">
        <p14:creationId xmlns:p14="http://schemas.microsoft.com/office/powerpoint/2010/main" val="1193478007"/>
      </p:ext>
    </p:extLst>
  </p:cSld>
  <p:clrMapOvr>
    <a:masterClrMapping/>
  </p:clrMapOvr>
  <p:transition advTm="313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1803400" y="1695450"/>
            <a:ext cx="596900" cy="5588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6927850" y="1701800"/>
            <a:ext cx="596900" cy="5588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4711700" y="1651000"/>
            <a:ext cx="596900" cy="5588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79550" y="4718050"/>
          <a:ext cx="615791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4" imgW="2374900" imgH="342900" progId="Equation.3">
                  <p:embed/>
                </p:oleObj>
              </mc:Choice>
              <mc:Fallback>
                <p:oleObj name="Equation" r:id="rId4" imgW="23749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4718050"/>
                        <a:ext cx="6157913" cy="889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E6E6E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 flipH="1">
            <a:off x="4305300" y="2438400"/>
            <a:ext cx="647700" cy="20193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5041900" y="2438400"/>
            <a:ext cx="584200" cy="203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1460500" y="4000500"/>
            <a:ext cx="495300" cy="55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2019300" y="3530600"/>
            <a:ext cx="609600" cy="977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25425" y="3541713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word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292225" y="2881313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blob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125663" y="304800"/>
            <a:ext cx="577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joint visual/textual concepts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2286000" y="977900"/>
            <a:ext cx="254000" cy="48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5016500" y="952500"/>
            <a:ext cx="127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7162800" y="977900"/>
            <a:ext cx="38100" cy="469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7515225" y="9382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1444625" y="601662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Learn p(w|l), p(b|l), and p(l) from data using EM</a:t>
            </a:r>
          </a:p>
        </p:txBody>
      </p:sp>
    </p:spTree>
    <p:extLst>
      <p:ext uri="{BB962C8B-B14F-4D97-AF65-F5344CB8AC3E}">
        <p14:creationId xmlns:p14="http://schemas.microsoft.com/office/powerpoint/2010/main" val="963652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40386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10668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66294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711200" y="1397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More general models</a:t>
            </a:r>
          </a:p>
        </p:txBody>
      </p:sp>
      <p:sp>
        <p:nvSpPr>
          <p:cNvPr id="108550" name="Line 6"/>
          <p:cNvSpPr>
            <a:spLocks noChangeShapeType="1"/>
          </p:cNvSpPr>
          <p:nvPr/>
        </p:nvSpPr>
        <p:spPr bwMode="auto">
          <a:xfrm>
            <a:off x="285750" y="12001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8551" name="Group 7"/>
          <p:cNvGrpSpPr>
            <a:grpSpLocks/>
          </p:cNvGrpSpPr>
          <p:nvPr/>
        </p:nvGrpSpPr>
        <p:grpSpPr bwMode="auto">
          <a:xfrm>
            <a:off x="228600" y="2984500"/>
            <a:ext cx="6972300" cy="1295400"/>
            <a:chOff x="144" y="1680"/>
            <a:chExt cx="4392" cy="816"/>
          </a:xfrm>
        </p:grpSpPr>
        <p:grpSp>
          <p:nvGrpSpPr>
            <p:cNvPr id="108552" name="Group 8"/>
            <p:cNvGrpSpPr>
              <a:grpSpLocks/>
            </p:cNvGrpSpPr>
            <p:nvPr/>
          </p:nvGrpSpPr>
          <p:grpSpPr bwMode="auto">
            <a:xfrm>
              <a:off x="144" y="1680"/>
              <a:ext cx="1353" cy="816"/>
              <a:chOff x="144" y="1680"/>
              <a:chExt cx="1353" cy="816"/>
            </a:xfrm>
          </p:grpSpPr>
          <p:pic>
            <p:nvPicPr>
              <p:cNvPr id="108559" name="Picture 9"/>
              <p:cNvPicPr>
                <a:picLocks noChangeArrowheads="1"/>
              </p:cNvPicPr>
              <p:nvPr/>
            </p:nvPicPr>
            <p:blipFill>
              <a:blip r:embed="rId2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680"/>
                <a:ext cx="585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60" name="Picture 10"/>
              <p:cNvPicPr>
                <a:picLocks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680"/>
                <a:ext cx="600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561" name="Text Box 11"/>
              <p:cNvSpPr txBox="1">
                <a:spLocks noChangeArrowheads="1"/>
              </p:cNvSpPr>
              <p:nvPr/>
            </p:nvSpPr>
            <p:spPr bwMode="auto">
              <a:xfrm>
                <a:off x="624" y="2208"/>
                <a:ext cx="3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smtClean="0">
                    <a:solidFill>
                      <a:srgbClr val="FFF19B"/>
                    </a:solidFill>
                    <a:latin typeface="Garamond" pitchFamily="18" charset="0"/>
                  </a:rPr>
                  <a:t>sky</a:t>
                </a:r>
              </a:p>
            </p:txBody>
          </p:sp>
        </p:grpSp>
        <p:grpSp>
          <p:nvGrpSpPr>
            <p:cNvPr id="108553" name="Group 12"/>
            <p:cNvGrpSpPr>
              <a:grpSpLocks/>
            </p:cNvGrpSpPr>
            <p:nvPr/>
          </p:nvGrpSpPr>
          <p:grpSpPr bwMode="auto">
            <a:xfrm>
              <a:off x="2112" y="1680"/>
              <a:ext cx="928" cy="768"/>
              <a:chOff x="2112" y="1680"/>
              <a:chExt cx="928" cy="768"/>
            </a:xfrm>
          </p:grpSpPr>
          <p:pic>
            <p:nvPicPr>
              <p:cNvPr id="108557" name="Picture 13"/>
              <p:cNvPicPr>
                <a:picLocks noChangeArrowheads="1"/>
              </p:cNvPicPr>
              <p:nvPr/>
            </p:nvPicPr>
            <p:blipFill>
              <a:blip r:embed="rId4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1680"/>
                <a:ext cx="88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558" name="Text Box 14"/>
              <p:cNvSpPr txBox="1">
                <a:spLocks noChangeArrowheads="1"/>
              </p:cNvSpPr>
              <p:nvPr/>
            </p:nvSpPr>
            <p:spPr bwMode="auto">
              <a:xfrm>
                <a:off x="2112" y="2160"/>
                <a:ext cx="9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smtClean="0">
                    <a:solidFill>
                      <a:srgbClr val="FFF19B"/>
                    </a:solidFill>
                    <a:latin typeface="Garamond" pitchFamily="18" charset="0"/>
                  </a:rPr>
                  <a:t>sea waves</a:t>
                </a:r>
              </a:p>
            </p:txBody>
          </p:sp>
        </p:grpSp>
        <p:grpSp>
          <p:nvGrpSpPr>
            <p:cNvPr id="108554" name="Group 15"/>
            <p:cNvGrpSpPr>
              <a:grpSpLocks/>
            </p:cNvGrpSpPr>
            <p:nvPr/>
          </p:nvGrpSpPr>
          <p:grpSpPr bwMode="auto">
            <a:xfrm>
              <a:off x="4128" y="1728"/>
              <a:ext cx="408" cy="720"/>
              <a:chOff x="4128" y="1728"/>
              <a:chExt cx="408" cy="720"/>
            </a:xfrm>
          </p:grpSpPr>
          <p:pic>
            <p:nvPicPr>
              <p:cNvPr id="108555" name="Picture 16"/>
              <p:cNvPicPr>
                <a:picLocks noChangeArrowheads="1"/>
              </p:cNvPicPr>
              <p:nvPr/>
            </p:nvPicPr>
            <p:blipFill>
              <a:blip r:embed="rId5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728"/>
                <a:ext cx="245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556" name="Text Box 17"/>
              <p:cNvSpPr txBox="1">
                <a:spLocks noChangeArrowheads="1"/>
              </p:cNvSpPr>
              <p:nvPr/>
            </p:nvSpPr>
            <p:spPr bwMode="auto">
              <a:xfrm>
                <a:off x="4128" y="2160"/>
                <a:ext cx="4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b="1" smtClean="0">
                    <a:solidFill>
                      <a:srgbClr val="FFF19B"/>
                    </a:solidFill>
                    <a:latin typeface="Garamond" pitchFamily="18" charset="0"/>
                  </a:rPr>
                  <a:t>sun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6773300"/>
      </p:ext>
    </p:extLst>
  </p:cSld>
  <p:clrMapOvr>
    <a:masterClrMapping/>
  </p:clrMapOvr>
  <p:transition advTm="313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/>
          <p:cNvSpPr>
            <a:spLocks noChangeArrowheads="1"/>
          </p:cNvSpPr>
          <p:nvPr/>
        </p:nvSpPr>
        <p:spPr bwMode="auto">
          <a:xfrm>
            <a:off x="40386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9571" name="AutoShape 3"/>
          <p:cNvSpPr>
            <a:spLocks noChangeArrowheads="1"/>
          </p:cNvSpPr>
          <p:nvPr/>
        </p:nvSpPr>
        <p:spPr bwMode="auto">
          <a:xfrm>
            <a:off x="10668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09572" name="AutoShape 4"/>
          <p:cNvSpPr>
            <a:spLocks noChangeArrowheads="1"/>
          </p:cNvSpPr>
          <p:nvPr/>
        </p:nvSpPr>
        <p:spPr bwMode="auto">
          <a:xfrm>
            <a:off x="6629400" y="1689100"/>
            <a:ext cx="342900" cy="330200"/>
          </a:xfrm>
          <a:prstGeom prst="triangle">
            <a:avLst>
              <a:gd name="adj" fmla="val 49995"/>
            </a:avLst>
          </a:prstGeom>
          <a:solidFill>
            <a:srgbClr val="A2C1FE"/>
          </a:solidFill>
          <a:ln w="12700">
            <a:solidFill>
              <a:srgbClr val="A2C1FE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984500"/>
            <a:ext cx="6972300" cy="1295400"/>
            <a:chOff x="144" y="1680"/>
            <a:chExt cx="4392" cy="816"/>
          </a:xfrm>
        </p:grpSpPr>
        <p:pic>
          <p:nvPicPr>
            <p:cNvPr id="109584" name="Picture 6"/>
            <p:cNvPicPr>
              <a:picLocks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585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5" name="Picture 7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680"/>
              <a:ext cx="60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6" name="Text Box 8"/>
            <p:cNvSpPr txBox="1">
              <a:spLocks noChangeArrowheads="1"/>
            </p:cNvSpPr>
            <p:nvPr/>
          </p:nvSpPr>
          <p:spPr bwMode="auto">
            <a:xfrm>
              <a:off x="624" y="2208"/>
              <a:ext cx="3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smtClean="0">
                  <a:solidFill>
                    <a:srgbClr val="FFF19B"/>
                  </a:solidFill>
                  <a:latin typeface="Garamond" pitchFamily="18" charset="0"/>
                </a:rPr>
                <a:t>sky</a:t>
              </a:r>
            </a:p>
          </p:txBody>
        </p:sp>
        <p:pic>
          <p:nvPicPr>
            <p:cNvPr id="109587" name="Picture 9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680"/>
              <a:ext cx="88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8" name="Text Box 10"/>
            <p:cNvSpPr txBox="1">
              <a:spLocks noChangeArrowheads="1"/>
            </p:cNvSpPr>
            <p:nvPr/>
          </p:nvSpPr>
          <p:spPr bwMode="auto">
            <a:xfrm>
              <a:off x="2112" y="2160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smtClean="0">
                  <a:solidFill>
                    <a:srgbClr val="FFF19B"/>
                  </a:solidFill>
                  <a:latin typeface="Garamond" pitchFamily="18" charset="0"/>
                </a:rPr>
                <a:t>sea waves</a:t>
              </a:r>
            </a:p>
          </p:txBody>
        </p:sp>
        <p:pic>
          <p:nvPicPr>
            <p:cNvPr id="109589" name="Picture 11"/>
            <p:cNvPicPr>
              <a:picLocks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728"/>
              <a:ext cx="24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90" name="Text Box 12"/>
            <p:cNvSpPr txBox="1">
              <a:spLocks noChangeArrowheads="1"/>
            </p:cNvSpPr>
            <p:nvPr/>
          </p:nvSpPr>
          <p:spPr bwMode="auto">
            <a:xfrm>
              <a:off x="4128" y="2160"/>
              <a:ext cx="4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smtClean="0">
                  <a:solidFill>
                    <a:srgbClr val="FFF19B"/>
                  </a:solidFill>
                  <a:latin typeface="Garamond" pitchFamily="18" charset="0"/>
                </a:rPr>
                <a:t>sun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971800" y="4826000"/>
            <a:ext cx="2495550" cy="1676400"/>
            <a:chOff x="1872" y="2976"/>
            <a:chExt cx="1572" cy="1056"/>
          </a:xfrm>
        </p:grpSpPr>
        <p:grpSp>
          <p:nvGrpSpPr>
            <p:cNvPr id="109578" name="Group 14"/>
            <p:cNvGrpSpPr>
              <a:grpSpLocks/>
            </p:cNvGrpSpPr>
            <p:nvPr/>
          </p:nvGrpSpPr>
          <p:grpSpPr bwMode="auto">
            <a:xfrm>
              <a:off x="2208" y="2976"/>
              <a:ext cx="917" cy="696"/>
              <a:chOff x="2208" y="2976"/>
              <a:chExt cx="917" cy="696"/>
            </a:xfrm>
          </p:grpSpPr>
          <p:pic>
            <p:nvPicPr>
              <p:cNvPr id="109580" name="Picture 15"/>
              <p:cNvPicPr>
                <a:picLocks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976"/>
                <a:ext cx="600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581" name="Picture 16"/>
              <p:cNvPicPr>
                <a:picLocks noChangeArrowheads="1"/>
              </p:cNvPicPr>
              <p:nvPr/>
            </p:nvPicPr>
            <p:blipFill>
              <a:blip r:embed="rId2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2976"/>
                <a:ext cx="585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582" name="Picture 17"/>
              <p:cNvPicPr>
                <a:picLocks noChangeArrowheads="1"/>
              </p:cNvPicPr>
              <p:nvPr/>
            </p:nvPicPr>
            <p:blipFill>
              <a:blip r:embed="rId4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3360"/>
                <a:ext cx="880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583" name="Picture 18"/>
              <p:cNvPicPr>
                <a:picLocks noChangeArrowheads="1"/>
              </p:cNvPicPr>
              <p:nvPr/>
            </p:nvPicPr>
            <p:blipFill>
              <a:blip r:embed="rId5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168"/>
                <a:ext cx="245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9579" name="Text Box 19"/>
            <p:cNvSpPr txBox="1">
              <a:spLocks noChangeArrowheads="1"/>
            </p:cNvSpPr>
            <p:nvPr/>
          </p:nvSpPr>
          <p:spPr bwMode="auto">
            <a:xfrm>
              <a:off x="1872" y="3744"/>
              <a:ext cx="15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smtClean="0">
                  <a:solidFill>
                    <a:srgbClr val="FFF19B"/>
                  </a:solidFill>
                  <a:latin typeface="Garamond" pitchFamily="18" charset="0"/>
                </a:rPr>
                <a:t>sky sea waves sun</a:t>
              </a:r>
            </a:p>
          </p:txBody>
        </p:sp>
      </p:grpSp>
      <p:pic>
        <p:nvPicPr>
          <p:cNvPr id="841748" name="Picture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49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Rectangle 22"/>
          <p:cNvSpPr>
            <a:spLocks noChangeArrowheads="1"/>
          </p:cNvSpPr>
          <p:nvPr/>
        </p:nvSpPr>
        <p:spPr bwMode="auto">
          <a:xfrm>
            <a:off x="711200" y="1397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More general models</a:t>
            </a:r>
          </a:p>
        </p:txBody>
      </p:sp>
      <p:sp>
        <p:nvSpPr>
          <p:cNvPr id="109577" name="Line 23"/>
          <p:cNvSpPr>
            <a:spLocks noChangeShapeType="1"/>
          </p:cNvSpPr>
          <p:nvPr/>
        </p:nvSpPr>
        <p:spPr bwMode="auto">
          <a:xfrm>
            <a:off x="285750" y="12001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78543"/>
      </p:ext>
    </p:extLst>
  </p:cSld>
  <p:clrMapOvr>
    <a:masterClrMapping/>
  </p:clrMapOvr>
  <p:transition advTm="1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685800" y="34290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Labeling Regions</a:t>
            </a:r>
          </a:p>
        </p:txBody>
      </p:sp>
      <p:sp>
        <p:nvSpPr>
          <p:cNvPr id="110595" name="Line 3"/>
          <p:cNvSpPr>
            <a:spLocks noChangeShapeType="1"/>
          </p:cNvSpPr>
          <p:nvPr/>
        </p:nvSpPr>
        <p:spPr bwMode="auto">
          <a:xfrm>
            <a:off x="285750" y="13906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0596" name="Rectangle 7"/>
          <p:cNvSpPr>
            <a:spLocks noChangeArrowheads="1"/>
          </p:cNvSpPr>
          <p:nvPr/>
        </p:nvSpPr>
        <p:spPr bwMode="auto">
          <a:xfrm>
            <a:off x="709613" y="3119438"/>
            <a:ext cx="6710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Use model to compute P(word | region )</a:t>
            </a:r>
          </a:p>
        </p:txBody>
      </p:sp>
      <p:sp>
        <p:nvSpPr>
          <p:cNvPr id="110597" name="Text Box 8"/>
          <p:cNvSpPr txBox="1">
            <a:spLocks noChangeArrowheads="1"/>
          </p:cNvSpPr>
          <p:nvPr/>
        </p:nvSpPr>
        <p:spPr bwMode="auto">
          <a:xfrm>
            <a:off x="758825" y="2330450"/>
            <a:ext cx="3298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Segment the image</a:t>
            </a:r>
          </a:p>
        </p:txBody>
      </p:sp>
    </p:spTree>
    <p:extLst>
      <p:ext uri="{BB962C8B-B14F-4D97-AF65-F5344CB8AC3E}">
        <p14:creationId xmlns:p14="http://schemas.microsoft.com/office/powerpoint/2010/main" val="1024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Labeling Regions</a:t>
            </a:r>
          </a:p>
        </p:txBody>
      </p:sp>
      <p:sp>
        <p:nvSpPr>
          <p:cNvPr id="111619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884363"/>
            <a:ext cx="22780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Line 6"/>
          <p:cNvSpPr>
            <a:spLocks noChangeShapeType="1"/>
          </p:cNvSpPr>
          <p:nvPr/>
        </p:nvSpPr>
        <p:spPr bwMode="auto">
          <a:xfrm>
            <a:off x="2841625" y="2933700"/>
            <a:ext cx="173831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22" name="Line 7"/>
          <p:cNvSpPr>
            <a:spLocks noChangeShapeType="1"/>
          </p:cNvSpPr>
          <p:nvPr/>
        </p:nvSpPr>
        <p:spPr bwMode="auto">
          <a:xfrm>
            <a:off x="1485900" y="3048000"/>
            <a:ext cx="3154363" cy="25590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1623" name="Group 9"/>
          <p:cNvGrpSpPr>
            <a:grpSpLocks/>
          </p:cNvGrpSpPr>
          <p:nvPr/>
        </p:nvGrpSpPr>
        <p:grpSpPr bwMode="auto">
          <a:xfrm>
            <a:off x="5006975" y="1474788"/>
            <a:ext cx="2824163" cy="2233612"/>
            <a:chOff x="2623" y="1108"/>
            <a:chExt cx="910" cy="780"/>
          </a:xfrm>
        </p:grpSpPr>
        <p:grpSp>
          <p:nvGrpSpPr>
            <p:cNvPr id="111645" name="Group 10"/>
            <p:cNvGrpSpPr>
              <a:grpSpLocks/>
            </p:cNvGrpSpPr>
            <p:nvPr/>
          </p:nvGrpSpPr>
          <p:grpSpPr bwMode="auto">
            <a:xfrm>
              <a:off x="2623" y="1108"/>
              <a:ext cx="910" cy="780"/>
              <a:chOff x="2643" y="1466"/>
              <a:chExt cx="890" cy="422"/>
            </a:xfrm>
          </p:grpSpPr>
          <p:sp>
            <p:nvSpPr>
              <p:cNvPr id="111652" name="Line 11"/>
              <p:cNvSpPr>
                <a:spLocks noChangeShapeType="1"/>
              </p:cNvSpPr>
              <p:nvPr/>
            </p:nvSpPr>
            <p:spPr bwMode="auto">
              <a:xfrm>
                <a:off x="2643" y="1466"/>
                <a:ext cx="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1653" name="Line 12"/>
              <p:cNvSpPr>
                <a:spLocks noChangeShapeType="1"/>
              </p:cNvSpPr>
              <p:nvPr/>
            </p:nvSpPr>
            <p:spPr bwMode="auto">
              <a:xfrm>
                <a:off x="2650" y="1888"/>
                <a:ext cx="88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1646" name="Line 13"/>
            <p:cNvSpPr>
              <a:spLocks noChangeShapeType="1"/>
            </p:cNvSpPr>
            <p:nvPr/>
          </p:nvSpPr>
          <p:spPr bwMode="auto">
            <a:xfrm>
              <a:off x="2700" y="1651"/>
              <a:ext cx="0" cy="22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7" name="Line 14"/>
            <p:cNvSpPr>
              <a:spLocks noChangeShapeType="1"/>
            </p:cNvSpPr>
            <p:nvPr/>
          </p:nvSpPr>
          <p:spPr bwMode="auto">
            <a:xfrm>
              <a:off x="2828" y="1293"/>
              <a:ext cx="0" cy="5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8" name="Line 15"/>
            <p:cNvSpPr>
              <a:spLocks noChangeShapeType="1"/>
            </p:cNvSpPr>
            <p:nvPr/>
          </p:nvSpPr>
          <p:spPr bwMode="auto">
            <a:xfrm>
              <a:off x="2963" y="1491"/>
              <a:ext cx="0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9" name="Line 16"/>
            <p:cNvSpPr>
              <a:spLocks noChangeShapeType="1"/>
            </p:cNvSpPr>
            <p:nvPr/>
          </p:nvSpPr>
          <p:spPr bwMode="auto">
            <a:xfrm>
              <a:off x="3103" y="1517"/>
              <a:ext cx="0" cy="35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50" name="Line 17"/>
            <p:cNvSpPr>
              <a:spLocks noChangeShapeType="1"/>
            </p:cNvSpPr>
            <p:nvPr/>
          </p:nvSpPr>
          <p:spPr bwMode="auto">
            <a:xfrm>
              <a:off x="3257" y="1382"/>
              <a:ext cx="0" cy="5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51" name="Line 18"/>
            <p:cNvSpPr>
              <a:spLocks noChangeShapeType="1"/>
            </p:cNvSpPr>
            <p:nvPr/>
          </p:nvSpPr>
          <p:spPr bwMode="auto">
            <a:xfrm>
              <a:off x="3392" y="1614"/>
              <a:ext cx="0" cy="25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1624" name="Text Box 19"/>
          <p:cNvSpPr txBox="1">
            <a:spLocks noChangeArrowheads="1"/>
          </p:cNvSpPr>
          <p:nvPr/>
        </p:nvSpPr>
        <p:spPr bwMode="auto">
          <a:xfrm rot="-5400000">
            <a:off x="5176838" y="1395413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tiger</a:t>
            </a:r>
          </a:p>
        </p:txBody>
      </p:sp>
      <p:sp>
        <p:nvSpPr>
          <p:cNvPr id="111625" name="Text Box 20"/>
          <p:cNvSpPr txBox="1">
            <a:spLocks noChangeArrowheads="1"/>
          </p:cNvSpPr>
          <p:nvPr/>
        </p:nvSpPr>
        <p:spPr bwMode="auto">
          <a:xfrm rot="-5400000">
            <a:off x="6696869" y="1732757"/>
            <a:ext cx="560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cat</a:t>
            </a:r>
          </a:p>
        </p:txBody>
      </p:sp>
      <p:sp>
        <p:nvSpPr>
          <p:cNvPr id="111626" name="Text Box 21"/>
          <p:cNvSpPr txBox="1">
            <a:spLocks noChangeArrowheads="1"/>
          </p:cNvSpPr>
          <p:nvPr/>
        </p:nvSpPr>
        <p:spPr bwMode="auto">
          <a:xfrm rot="-5400000">
            <a:off x="6964363" y="2298700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horse</a:t>
            </a:r>
          </a:p>
        </p:txBody>
      </p:sp>
      <p:sp>
        <p:nvSpPr>
          <p:cNvPr id="111627" name="Text Box 22"/>
          <p:cNvSpPr txBox="1">
            <a:spLocks noChangeArrowheads="1"/>
          </p:cNvSpPr>
          <p:nvPr/>
        </p:nvSpPr>
        <p:spPr bwMode="auto">
          <a:xfrm rot="-5400000">
            <a:off x="5999956" y="2059782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grass</a:t>
            </a:r>
          </a:p>
        </p:txBody>
      </p:sp>
      <p:sp>
        <p:nvSpPr>
          <p:cNvPr id="111628" name="Text Box 23"/>
          <p:cNvSpPr txBox="1">
            <a:spLocks noChangeArrowheads="1"/>
          </p:cNvSpPr>
          <p:nvPr/>
        </p:nvSpPr>
        <p:spPr bwMode="auto">
          <a:xfrm rot="-5400000">
            <a:off x="4833143" y="2539207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sun</a:t>
            </a:r>
          </a:p>
        </p:txBody>
      </p:sp>
      <p:sp>
        <p:nvSpPr>
          <p:cNvPr id="111629" name="Text Box 24"/>
          <p:cNvSpPr txBox="1">
            <a:spLocks noChangeArrowheads="1"/>
          </p:cNvSpPr>
          <p:nvPr/>
        </p:nvSpPr>
        <p:spPr bwMode="auto">
          <a:xfrm rot="-5400000">
            <a:off x="5553869" y="1951832"/>
            <a:ext cx="87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forest</a:t>
            </a:r>
          </a:p>
        </p:txBody>
      </p:sp>
      <p:grpSp>
        <p:nvGrpSpPr>
          <p:cNvPr id="111630" name="Group 26"/>
          <p:cNvGrpSpPr>
            <a:grpSpLocks/>
          </p:cNvGrpSpPr>
          <p:nvPr/>
        </p:nvGrpSpPr>
        <p:grpSpPr bwMode="auto">
          <a:xfrm>
            <a:off x="5091113" y="4589463"/>
            <a:ext cx="2790825" cy="2039937"/>
            <a:chOff x="2643" y="1466"/>
            <a:chExt cx="890" cy="422"/>
          </a:xfrm>
        </p:grpSpPr>
        <p:sp>
          <p:nvSpPr>
            <p:cNvPr id="111643" name="Line 27"/>
            <p:cNvSpPr>
              <a:spLocks noChangeShapeType="1"/>
            </p:cNvSpPr>
            <p:nvPr/>
          </p:nvSpPr>
          <p:spPr bwMode="auto">
            <a:xfrm>
              <a:off x="2643" y="1466"/>
              <a:ext cx="0" cy="4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644" name="Line 28"/>
            <p:cNvSpPr>
              <a:spLocks noChangeShapeType="1"/>
            </p:cNvSpPr>
            <p:nvPr/>
          </p:nvSpPr>
          <p:spPr bwMode="auto">
            <a:xfrm>
              <a:off x="2650" y="1888"/>
              <a:ext cx="8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1631" name="Line 29"/>
          <p:cNvSpPr>
            <a:spLocks noChangeShapeType="1"/>
          </p:cNvSpPr>
          <p:nvPr/>
        </p:nvSpPr>
        <p:spPr bwMode="auto">
          <a:xfrm>
            <a:off x="5311775" y="6342063"/>
            <a:ext cx="14288" cy="254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32" name="Line 30"/>
          <p:cNvSpPr>
            <a:spLocks noChangeShapeType="1"/>
          </p:cNvSpPr>
          <p:nvPr/>
        </p:nvSpPr>
        <p:spPr bwMode="auto">
          <a:xfrm>
            <a:off x="6550025" y="4767263"/>
            <a:ext cx="0" cy="18557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33" name="Line 31"/>
          <p:cNvSpPr>
            <a:spLocks noChangeShapeType="1"/>
          </p:cNvSpPr>
          <p:nvPr/>
        </p:nvSpPr>
        <p:spPr bwMode="auto">
          <a:xfrm>
            <a:off x="6132513" y="5432425"/>
            <a:ext cx="0" cy="11636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34" name="Line 32"/>
          <p:cNvSpPr>
            <a:spLocks noChangeShapeType="1"/>
          </p:cNvSpPr>
          <p:nvPr/>
        </p:nvSpPr>
        <p:spPr bwMode="auto">
          <a:xfrm>
            <a:off x="5718175" y="5991225"/>
            <a:ext cx="0" cy="5921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35" name="Line 33"/>
          <p:cNvSpPr>
            <a:spLocks noChangeShapeType="1"/>
          </p:cNvSpPr>
          <p:nvPr/>
        </p:nvSpPr>
        <p:spPr bwMode="auto">
          <a:xfrm flipH="1">
            <a:off x="7035800" y="5970588"/>
            <a:ext cx="0" cy="644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36" name="Line 34"/>
          <p:cNvSpPr>
            <a:spLocks noChangeShapeType="1"/>
          </p:cNvSpPr>
          <p:nvPr/>
        </p:nvSpPr>
        <p:spPr bwMode="auto">
          <a:xfrm>
            <a:off x="7450138" y="6272213"/>
            <a:ext cx="0" cy="3111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1637" name="Text Box 35"/>
          <p:cNvSpPr txBox="1">
            <a:spLocks noChangeArrowheads="1"/>
          </p:cNvSpPr>
          <p:nvPr/>
        </p:nvSpPr>
        <p:spPr bwMode="auto">
          <a:xfrm rot="-5400000">
            <a:off x="5297488" y="5311775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tiger</a:t>
            </a:r>
          </a:p>
        </p:txBody>
      </p:sp>
      <p:sp>
        <p:nvSpPr>
          <p:cNvPr id="111638" name="Text Box 36"/>
          <p:cNvSpPr txBox="1">
            <a:spLocks noChangeArrowheads="1"/>
          </p:cNvSpPr>
          <p:nvPr/>
        </p:nvSpPr>
        <p:spPr bwMode="auto">
          <a:xfrm rot="-5400000">
            <a:off x="6720681" y="5522119"/>
            <a:ext cx="566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cat</a:t>
            </a:r>
          </a:p>
        </p:txBody>
      </p:sp>
      <p:sp>
        <p:nvSpPr>
          <p:cNvPr id="111639" name="Text Box 37"/>
          <p:cNvSpPr txBox="1">
            <a:spLocks noChangeArrowheads="1"/>
          </p:cNvSpPr>
          <p:nvPr/>
        </p:nvSpPr>
        <p:spPr bwMode="auto">
          <a:xfrm rot="-5400000">
            <a:off x="6961187" y="5530851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horse</a:t>
            </a:r>
          </a:p>
        </p:txBody>
      </p:sp>
      <p:sp>
        <p:nvSpPr>
          <p:cNvPr id="111640" name="Text Box 38"/>
          <p:cNvSpPr txBox="1">
            <a:spLocks noChangeArrowheads="1"/>
          </p:cNvSpPr>
          <p:nvPr/>
        </p:nvSpPr>
        <p:spPr bwMode="auto">
          <a:xfrm rot="-5400000">
            <a:off x="6039643" y="4110832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grass</a:t>
            </a:r>
          </a:p>
        </p:txBody>
      </p:sp>
      <p:sp>
        <p:nvSpPr>
          <p:cNvPr id="111641" name="Text Box 39"/>
          <p:cNvSpPr txBox="1">
            <a:spLocks noChangeArrowheads="1"/>
          </p:cNvSpPr>
          <p:nvPr/>
        </p:nvSpPr>
        <p:spPr bwMode="auto">
          <a:xfrm rot="-5400000">
            <a:off x="4979194" y="5728494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sun</a:t>
            </a:r>
          </a:p>
        </p:txBody>
      </p:sp>
      <p:sp>
        <p:nvSpPr>
          <p:cNvPr id="111642" name="Text Box 40"/>
          <p:cNvSpPr txBox="1">
            <a:spLocks noChangeArrowheads="1"/>
          </p:cNvSpPr>
          <p:nvPr/>
        </p:nvSpPr>
        <p:spPr bwMode="auto">
          <a:xfrm rot="-5400000">
            <a:off x="5614194" y="4585494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36113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4"/>
          <p:cNvSpPr txBox="1">
            <a:spLocks noChangeArrowheads="1"/>
          </p:cNvSpPr>
          <p:nvPr/>
        </p:nvSpPr>
        <p:spPr bwMode="auto">
          <a:xfrm>
            <a:off x="454025" y="1660525"/>
            <a:ext cx="82454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</p:txBody>
      </p:sp>
      <p:pic>
        <p:nvPicPr>
          <p:cNvPr id="870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17825"/>
            <a:ext cx="36480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"/>
          <p:cNvSpPr txBox="1">
            <a:spLocks noChangeArrowheads="1"/>
          </p:cNvSpPr>
          <p:nvPr/>
        </p:nvSpPr>
        <p:spPr bwMode="auto">
          <a:xfrm>
            <a:off x="1050925" y="1622425"/>
            <a:ext cx="184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87045" name="Text Box 7"/>
          <p:cNvSpPr txBox="1">
            <a:spLocks noChangeArrowheads="1"/>
          </p:cNvSpPr>
          <p:nvPr/>
        </p:nvSpPr>
        <p:spPr bwMode="auto">
          <a:xfrm>
            <a:off x="1020763" y="1871663"/>
            <a:ext cx="288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Visual Representation</a:t>
            </a:r>
          </a:p>
        </p:txBody>
      </p:sp>
      <p:sp>
        <p:nvSpPr>
          <p:cNvPr id="87046" name="Text Box 8"/>
          <p:cNvSpPr txBox="1">
            <a:spLocks noChangeArrowheads="1"/>
          </p:cNvSpPr>
          <p:nvPr/>
        </p:nvSpPr>
        <p:spPr bwMode="auto">
          <a:xfrm>
            <a:off x="5489575" y="1889125"/>
            <a:ext cx="329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Semantic  Representation</a:t>
            </a:r>
          </a:p>
        </p:txBody>
      </p:sp>
      <p:sp>
        <p:nvSpPr>
          <p:cNvPr id="87047" name="Text Box 9"/>
          <p:cNvSpPr txBox="1">
            <a:spLocks noChangeArrowheads="1"/>
          </p:cNvSpPr>
          <p:nvPr/>
        </p:nvSpPr>
        <p:spPr bwMode="auto">
          <a:xfrm>
            <a:off x="5511800" y="3702050"/>
            <a:ext cx="3206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A tiger lying in the grass</a:t>
            </a:r>
          </a:p>
        </p:txBody>
      </p:sp>
      <p:sp>
        <p:nvSpPr>
          <p:cNvPr id="87048" name="AutoShape 10"/>
          <p:cNvSpPr>
            <a:spLocks noChangeArrowheads="1"/>
          </p:cNvSpPr>
          <p:nvPr/>
        </p:nvSpPr>
        <p:spPr bwMode="auto">
          <a:xfrm>
            <a:off x="4648200" y="2049463"/>
            <a:ext cx="422275" cy="254000"/>
          </a:xfrm>
          <a:prstGeom prst="rightArrow">
            <a:avLst>
              <a:gd name="adj1" fmla="val 50000"/>
              <a:gd name="adj2" fmla="val 4156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87049" name="AutoShape 11"/>
          <p:cNvSpPr>
            <a:spLocks noChangeArrowheads="1"/>
          </p:cNvSpPr>
          <p:nvPr/>
        </p:nvSpPr>
        <p:spPr bwMode="auto">
          <a:xfrm>
            <a:off x="4667250" y="3768725"/>
            <a:ext cx="422275" cy="254000"/>
          </a:xfrm>
          <a:prstGeom prst="rightArrow">
            <a:avLst>
              <a:gd name="adj1" fmla="val 50000"/>
              <a:gd name="adj2" fmla="val 4156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65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Labeling Regions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12644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544763"/>
            <a:ext cx="22780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2841625" y="3606800"/>
            <a:ext cx="173831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2647" name="Group 8"/>
          <p:cNvGrpSpPr>
            <a:grpSpLocks/>
          </p:cNvGrpSpPr>
          <p:nvPr/>
        </p:nvGrpSpPr>
        <p:grpSpPr bwMode="auto">
          <a:xfrm>
            <a:off x="5159375" y="2389188"/>
            <a:ext cx="2824163" cy="2233612"/>
            <a:chOff x="2623" y="1108"/>
            <a:chExt cx="910" cy="780"/>
          </a:xfrm>
        </p:grpSpPr>
        <p:grpSp>
          <p:nvGrpSpPr>
            <p:cNvPr id="112657" name="Group 9"/>
            <p:cNvGrpSpPr>
              <a:grpSpLocks/>
            </p:cNvGrpSpPr>
            <p:nvPr/>
          </p:nvGrpSpPr>
          <p:grpSpPr bwMode="auto">
            <a:xfrm>
              <a:off x="2623" y="1108"/>
              <a:ext cx="910" cy="780"/>
              <a:chOff x="2643" y="1466"/>
              <a:chExt cx="890" cy="422"/>
            </a:xfrm>
          </p:grpSpPr>
          <p:sp>
            <p:nvSpPr>
              <p:cNvPr id="112664" name="Line 10"/>
              <p:cNvSpPr>
                <a:spLocks noChangeShapeType="1"/>
              </p:cNvSpPr>
              <p:nvPr/>
            </p:nvSpPr>
            <p:spPr bwMode="auto">
              <a:xfrm>
                <a:off x="2643" y="1466"/>
                <a:ext cx="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665" name="Line 11"/>
              <p:cNvSpPr>
                <a:spLocks noChangeShapeType="1"/>
              </p:cNvSpPr>
              <p:nvPr/>
            </p:nvSpPr>
            <p:spPr bwMode="auto">
              <a:xfrm>
                <a:off x="2650" y="1888"/>
                <a:ext cx="88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2658" name="Line 12"/>
            <p:cNvSpPr>
              <a:spLocks noChangeShapeType="1"/>
            </p:cNvSpPr>
            <p:nvPr/>
          </p:nvSpPr>
          <p:spPr bwMode="auto">
            <a:xfrm>
              <a:off x="2700" y="1651"/>
              <a:ext cx="0" cy="22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659" name="Line 13"/>
            <p:cNvSpPr>
              <a:spLocks noChangeShapeType="1"/>
            </p:cNvSpPr>
            <p:nvPr/>
          </p:nvSpPr>
          <p:spPr bwMode="auto">
            <a:xfrm>
              <a:off x="2828" y="1293"/>
              <a:ext cx="0" cy="5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660" name="Line 14"/>
            <p:cNvSpPr>
              <a:spLocks noChangeShapeType="1"/>
            </p:cNvSpPr>
            <p:nvPr/>
          </p:nvSpPr>
          <p:spPr bwMode="auto">
            <a:xfrm>
              <a:off x="2963" y="1491"/>
              <a:ext cx="0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661" name="Line 15"/>
            <p:cNvSpPr>
              <a:spLocks noChangeShapeType="1"/>
            </p:cNvSpPr>
            <p:nvPr/>
          </p:nvSpPr>
          <p:spPr bwMode="auto">
            <a:xfrm>
              <a:off x="3103" y="1517"/>
              <a:ext cx="0" cy="35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662" name="Line 16"/>
            <p:cNvSpPr>
              <a:spLocks noChangeShapeType="1"/>
            </p:cNvSpPr>
            <p:nvPr/>
          </p:nvSpPr>
          <p:spPr bwMode="auto">
            <a:xfrm>
              <a:off x="3257" y="1382"/>
              <a:ext cx="0" cy="5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663" name="Line 17"/>
            <p:cNvSpPr>
              <a:spLocks noChangeShapeType="1"/>
            </p:cNvSpPr>
            <p:nvPr/>
          </p:nvSpPr>
          <p:spPr bwMode="auto">
            <a:xfrm>
              <a:off x="3392" y="1614"/>
              <a:ext cx="0" cy="25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2648" name="Text Box 18"/>
          <p:cNvSpPr txBox="1">
            <a:spLocks noChangeArrowheads="1"/>
          </p:cNvSpPr>
          <p:nvPr/>
        </p:nvSpPr>
        <p:spPr bwMode="auto">
          <a:xfrm rot="-5400000">
            <a:off x="5329238" y="2309813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tiger</a:t>
            </a:r>
          </a:p>
        </p:txBody>
      </p:sp>
      <p:sp>
        <p:nvSpPr>
          <p:cNvPr id="112649" name="Text Box 19"/>
          <p:cNvSpPr txBox="1">
            <a:spLocks noChangeArrowheads="1"/>
          </p:cNvSpPr>
          <p:nvPr/>
        </p:nvSpPr>
        <p:spPr bwMode="auto">
          <a:xfrm rot="-5400000">
            <a:off x="6852444" y="2643982"/>
            <a:ext cx="554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cat</a:t>
            </a:r>
          </a:p>
        </p:txBody>
      </p:sp>
      <p:sp>
        <p:nvSpPr>
          <p:cNvPr id="112650" name="Text Box 20"/>
          <p:cNvSpPr txBox="1">
            <a:spLocks noChangeArrowheads="1"/>
          </p:cNvSpPr>
          <p:nvPr/>
        </p:nvSpPr>
        <p:spPr bwMode="auto">
          <a:xfrm rot="-5400000">
            <a:off x="7116763" y="3213100"/>
            <a:ext cx="85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horse</a:t>
            </a:r>
          </a:p>
        </p:txBody>
      </p:sp>
      <p:sp>
        <p:nvSpPr>
          <p:cNvPr id="112651" name="Text Box 21"/>
          <p:cNvSpPr txBox="1">
            <a:spLocks noChangeArrowheads="1"/>
          </p:cNvSpPr>
          <p:nvPr/>
        </p:nvSpPr>
        <p:spPr bwMode="auto">
          <a:xfrm rot="-5400000">
            <a:off x="6152356" y="2974182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grass</a:t>
            </a:r>
          </a:p>
        </p:txBody>
      </p:sp>
      <p:sp>
        <p:nvSpPr>
          <p:cNvPr id="112652" name="Text Box 22"/>
          <p:cNvSpPr txBox="1">
            <a:spLocks noChangeArrowheads="1"/>
          </p:cNvSpPr>
          <p:nvPr/>
        </p:nvSpPr>
        <p:spPr bwMode="auto">
          <a:xfrm rot="-5400000">
            <a:off x="4985543" y="3453607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sun</a:t>
            </a:r>
          </a:p>
        </p:txBody>
      </p:sp>
      <p:sp>
        <p:nvSpPr>
          <p:cNvPr id="112653" name="Text Box 23"/>
          <p:cNvSpPr txBox="1">
            <a:spLocks noChangeArrowheads="1"/>
          </p:cNvSpPr>
          <p:nvPr/>
        </p:nvSpPr>
        <p:spPr bwMode="auto">
          <a:xfrm rot="-5400000">
            <a:off x="5706269" y="2753519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forest</a:t>
            </a:r>
          </a:p>
        </p:txBody>
      </p:sp>
      <p:sp>
        <p:nvSpPr>
          <p:cNvPr id="112654" name="Rectangle 24"/>
          <p:cNvSpPr>
            <a:spLocks noChangeArrowheads="1"/>
          </p:cNvSpPr>
          <p:nvPr/>
        </p:nvSpPr>
        <p:spPr bwMode="auto">
          <a:xfrm>
            <a:off x="708025" y="1344613"/>
            <a:ext cx="625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Display only maximal probable word</a:t>
            </a:r>
          </a:p>
        </p:txBody>
      </p:sp>
      <p:sp>
        <p:nvSpPr>
          <p:cNvPr id="112655" name="AutoShape 25"/>
          <p:cNvSpPr>
            <a:spLocks noChangeArrowheads="1"/>
          </p:cNvSpPr>
          <p:nvPr/>
        </p:nvSpPr>
        <p:spPr bwMode="auto">
          <a:xfrm>
            <a:off x="5702300" y="48133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12656" name="Text Box 26"/>
          <p:cNvSpPr txBox="1">
            <a:spLocks noChangeArrowheads="1"/>
          </p:cNvSpPr>
          <p:nvPr/>
        </p:nvSpPr>
        <p:spPr bwMode="auto">
          <a:xfrm>
            <a:off x="5330825" y="5759450"/>
            <a:ext cx="928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tiger</a:t>
            </a:r>
          </a:p>
        </p:txBody>
      </p:sp>
    </p:spTree>
    <p:extLst>
      <p:ext uri="{BB962C8B-B14F-4D97-AF65-F5344CB8AC3E}">
        <p14:creationId xmlns:p14="http://schemas.microsoft.com/office/powerpoint/2010/main" val="5937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17700"/>
            <a:ext cx="27432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955800"/>
            <a:ext cx="27432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5800"/>
            <a:ext cx="27432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1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Failure case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905000"/>
            <a:ext cx="436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1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Measuring  Performance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First strategy--score by hand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Second strategy--use annotation performance as a proxy.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15716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724025"/>
            <a:ext cx="309562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39" name="Group 3"/>
          <p:cNvGrpSpPr>
            <a:grpSpLocks/>
          </p:cNvGrpSpPr>
          <p:nvPr/>
        </p:nvGrpSpPr>
        <p:grpSpPr bwMode="auto">
          <a:xfrm>
            <a:off x="2090738" y="2338388"/>
            <a:ext cx="346075" cy="466725"/>
            <a:chOff x="3494" y="1114"/>
            <a:chExt cx="218" cy="294"/>
          </a:xfrm>
        </p:grpSpPr>
        <p:sp>
          <p:nvSpPr>
            <p:cNvPr id="116753" name="Line 4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754" name="Line 5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6740" name="Group 6"/>
          <p:cNvGrpSpPr>
            <a:grpSpLocks/>
          </p:cNvGrpSpPr>
          <p:nvPr/>
        </p:nvGrpSpPr>
        <p:grpSpPr bwMode="auto">
          <a:xfrm>
            <a:off x="2201863" y="3452813"/>
            <a:ext cx="346075" cy="466725"/>
            <a:chOff x="3494" y="1114"/>
            <a:chExt cx="218" cy="294"/>
          </a:xfrm>
        </p:grpSpPr>
        <p:sp>
          <p:nvSpPr>
            <p:cNvPr id="116751" name="Line 7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752" name="Line 8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6741" name="Group 9"/>
          <p:cNvGrpSpPr>
            <a:grpSpLocks/>
          </p:cNvGrpSpPr>
          <p:nvPr/>
        </p:nvGrpSpPr>
        <p:grpSpPr bwMode="auto">
          <a:xfrm>
            <a:off x="2908300" y="4495800"/>
            <a:ext cx="346075" cy="466725"/>
            <a:chOff x="3494" y="1114"/>
            <a:chExt cx="218" cy="294"/>
          </a:xfrm>
        </p:grpSpPr>
        <p:sp>
          <p:nvSpPr>
            <p:cNvPr id="116749" name="Line 10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750" name="Line 11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6742" name="Group 12"/>
          <p:cNvGrpSpPr>
            <a:grpSpLocks/>
          </p:cNvGrpSpPr>
          <p:nvPr/>
        </p:nvGrpSpPr>
        <p:grpSpPr bwMode="auto">
          <a:xfrm>
            <a:off x="1431925" y="4229100"/>
            <a:ext cx="346075" cy="466725"/>
            <a:chOff x="3494" y="1114"/>
            <a:chExt cx="218" cy="294"/>
          </a:xfrm>
        </p:grpSpPr>
        <p:sp>
          <p:nvSpPr>
            <p:cNvPr id="116747" name="Line 13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748" name="Line 14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6743" name="Rectangle 15"/>
          <p:cNvSpPr>
            <a:spLocks noChangeArrowheads="1"/>
          </p:cNvSpPr>
          <p:nvPr/>
        </p:nvSpPr>
        <p:spPr bwMode="auto">
          <a:xfrm>
            <a:off x="2611438" y="0"/>
            <a:ext cx="386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First Strategy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CA0D7"/>
                </a:solidFill>
                <a:latin typeface="Times" pitchFamily="1" charset="0"/>
              </a:rPr>
              <a:t> Score by hand</a:t>
            </a:r>
          </a:p>
        </p:txBody>
      </p:sp>
      <p:sp>
        <p:nvSpPr>
          <p:cNvPr id="116744" name="Line 16"/>
          <p:cNvSpPr>
            <a:spLocks noChangeShapeType="1"/>
          </p:cNvSpPr>
          <p:nvPr/>
        </p:nvSpPr>
        <p:spPr bwMode="auto">
          <a:xfrm>
            <a:off x="198438" y="1535113"/>
            <a:ext cx="8399462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6745" name="Rectangle 17"/>
          <p:cNvSpPr>
            <a:spLocks noChangeArrowheads="1"/>
          </p:cNvSpPr>
          <p:nvPr/>
        </p:nvSpPr>
        <p:spPr bwMode="auto">
          <a:xfrm>
            <a:off x="4276725" y="1828800"/>
            <a:ext cx="4572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Average performance is four times better than guessing the most common word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(“water”)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19600" y="5334000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Not very scalable….</a:t>
            </a:r>
          </a:p>
        </p:txBody>
      </p:sp>
    </p:spTree>
    <p:extLst>
      <p:ext uri="{BB962C8B-B14F-4D97-AF65-F5344CB8AC3E}">
        <p14:creationId xmlns:p14="http://schemas.microsoft.com/office/powerpoint/2010/main" val="13200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Second Strategy </a:t>
            </a:r>
            <a:b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</a:br>
            <a:r>
              <a:rPr lang="en-US" altLang="en-US" sz="4000" b="1" smtClean="0">
                <a:solidFill>
                  <a:srgbClr val="FCA0D7"/>
                </a:solidFill>
                <a:latin typeface="Times" pitchFamily="1" charset="0"/>
              </a:rPr>
              <a:t>Use Annotation</a:t>
            </a: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 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266700" y="14112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265363"/>
            <a:ext cx="27162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AutoShape 6"/>
          <p:cNvSpPr>
            <a:spLocks noChangeArrowheads="1"/>
          </p:cNvSpPr>
          <p:nvPr/>
        </p:nvSpPr>
        <p:spPr bwMode="auto">
          <a:xfrm>
            <a:off x="4140200" y="3111500"/>
            <a:ext cx="1117600" cy="241300"/>
          </a:xfrm>
          <a:prstGeom prst="rightArrow">
            <a:avLst>
              <a:gd name="adj1" fmla="val 50000"/>
              <a:gd name="adj2" fmla="val 115789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5561013" y="2914650"/>
            <a:ext cx="3444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tiger cat grass water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847725" y="4845050"/>
            <a:ext cx="63579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Automatic : Don’t need to do by hand</a:t>
            </a:r>
          </a:p>
        </p:txBody>
      </p:sp>
    </p:spTree>
    <p:extLst>
      <p:ext uri="{BB962C8B-B14F-4D97-AF65-F5344CB8AC3E}">
        <p14:creationId xmlns:p14="http://schemas.microsoft.com/office/powerpoint/2010/main" val="37926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Annotating Images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125663"/>
            <a:ext cx="22780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Line 6"/>
          <p:cNvSpPr>
            <a:spLocks noChangeShapeType="1"/>
          </p:cNvSpPr>
          <p:nvPr/>
        </p:nvSpPr>
        <p:spPr bwMode="auto">
          <a:xfrm flipV="1">
            <a:off x="2765425" y="2247900"/>
            <a:ext cx="2017713" cy="914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8791" name="Group 7"/>
          <p:cNvGrpSpPr>
            <a:grpSpLocks/>
          </p:cNvGrpSpPr>
          <p:nvPr/>
        </p:nvGrpSpPr>
        <p:grpSpPr bwMode="auto">
          <a:xfrm>
            <a:off x="5611813" y="1339850"/>
            <a:ext cx="1292225" cy="996950"/>
            <a:chOff x="2623" y="1108"/>
            <a:chExt cx="910" cy="780"/>
          </a:xfrm>
        </p:grpSpPr>
        <p:grpSp>
          <p:nvGrpSpPr>
            <p:cNvPr id="118815" name="Group 8"/>
            <p:cNvGrpSpPr>
              <a:grpSpLocks/>
            </p:cNvGrpSpPr>
            <p:nvPr/>
          </p:nvGrpSpPr>
          <p:grpSpPr bwMode="auto">
            <a:xfrm>
              <a:off x="2623" y="1108"/>
              <a:ext cx="910" cy="780"/>
              <a:chOff x="2643" y="1466"/>
              <a:chExt cx="890" cy="422"/>
            </a:xfrm>
          </p:grpSpPr>
          <p:sp>
            <p:nvSpPr>
              <p:cNvPr id="118822" name="Line 9"/>
              <p:cNvSpPr>
                <a:spLocks noChangeShapeType="1"/>
              </p:cNvSpPr>
              <p:nvPr/>
            </p:nvSpPr>
            <p:spPr bwMode="auto">
              <a:xfrm>
                <a:off x="2643" y="1466"/>
                <a:ext cx="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23" name="Line 10"/>
              <p:cNvSpPr>
                <a:spLocks noChangeShapeType="1"/>
              </p:cNvSpPr>
              <p:nvPr/>
            </p:nvSpPr>
            <p:spPr bwMode="auto">
              <a:xfrm>
                <a:off x="2650" y="1888"/>
                <a:ext cx="88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8816" name="Line 11"/>
            <p:cNvSpPr>
              <a:spLocks noChangeShapeType="1"/>
            </p:cNvSpPr>
            <p:nvPr/>
          </p:nvSpPr>
          <p:spPr bwMode="auto">
            <a:xfrm>
              <a:off x="2700" y="1651"/>
              <a:ext cx="0" cy="22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17" name="Line 12"/>
            <p:cNvSpPr>
              <a:spLocks noChangeShapeType="1"/>
            </p:cNvSpPr>
            <p:nvPr/>
          </p:nvSpPr>
          <p:spPr bwMode="auto">
            <a:xfrm>
              <a:off x="2828" y="1293"/>
              <a:ext cx="0" cy="5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18" name="Line 13"/>
            <p:cNvSpPr>
              <a:spLocks noChangeShapeType="1"/>
            </p:cNvSpPr>
            <p:nvPr/>
          </p:nvSpPr>
          <p:spPr bwMode="auto">
            <a:xfrm>
              <a:off x="2963" y="1491"/>
              <a:ext cx="0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19" name="Line 14"/>
            <p:cNvSpPr>
              <a:spLocks noChangeShapeType="1"/>
            </p:cNvSpPr>
            <p:nvPr/>
          </p:nvSpPr>
          <p:spPr bwMode="auto">
            <a:xfrm>
              <a:off x="3103" y="1517"/>
              <a:ext cx="0" cy="35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20" name="Line 15"/>
            <p:cNvSpPr>
              <a:spLocks noChangeShapeType="1"/>
            </p:cNvSpPr>
            <p:nvPr/>
          </p:nvSpPr>
          <p:spPr bwMode="auto">
            <a:xfrm>
              <a:off x="3257" y="1382"/>
              <a:ext cx="0" cy="5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21" name="Line 16"/>
            <p:cNvSpPr>
              <a:spLocks noChangeShapeType="1"/>
            </p:cNvSpPr>
            <p:nvPr/>
          </p:nvSpPr>
          <p:spPr bwMode="auto">
            <a:xfrm>
              <a:off x="3392" y="1614"/>
              <a:ext cx="0" cy="25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8792" name="Group 17"/>
          <p:cNvGrpSpPr>
            <a:grpSpLocks/>
          </p:cNvGrpSpPr>
          <p:nvPr/>
        </p:nvGrpSpPr>
        <p:grpSpPr bwMode="auto">
          <a:xfrm>
            <a:off x="5770563" y="5549900"/>
            <a:ext cx="1343025" cy="895350"/>
            <a:chOff x="2611" y="2056"/>
            <a:chExt cx="910" cy="780"/>
          </a:xfrm>
        </p:grpSpPr>
        <p:grpSp>
          <p:nvGrpSpPr>
            <p:cNvPr id="118806" name="Group 18"/>
            <p:cNvGrpSpPr>
              <a:grpSpLocks/>
            </p:cNvGrpSpPr>
            <p:nvPr/>
          </p:nvGrpSpPr>
          <p:grpSpPr bwMode="auto">
            <a:xfrm>
              <a:off x="2611" y="2056"/>
              <a:ext cx="910" cy="780"/>
              <a:chOff x="2643" y="1466"/>
              <a:chExt cx="890" cy="422"/>
            </a:xfrm>
          </p:grpSpPr>
          <p:sp>
            <p:nvSpPr>
              <p:cNvPr id="118813" name="Line 19"/>
              <p:cNvSpPr>
                <a:spLocks noChangeShapeType="1"/>
              </p:cNvSpPr>
              <p:nvPr/>
            </p:nvSpPr>
            <p:spPr bwMode="auto">
              <a:xfrm>
                <a:off x="2643" y="1466"/>
                <a:ext cx="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14" name="Line 20"/>
              <p:cNvSpPr>
                <a:spLocks noChangeShapeType="1"/>
              </p:cNvSpPr>
              <p:nvPr/>
            </p:nvSpPr>
            <p:spPr bwMode="auto">
              <a:xfrm>
                <a:off x="2650" y="1888"/>
                <a:ext cx="88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8807" name="Line 21"/>
            <p:cNvSpPr>
              <a:spLocks noChangeShapeType="1"/>
            </p:cNvSpPr>
            <p:nvPr/>
          </p:nvSpPr>
          <p:spPr bwMode="auto">
            <a:xfrm>
              <a:off x="3404" y="2592"/>
              <a:ext cx="0" cy="22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08" name="Line 22"/>
            <p:cNvSpPr>
              <a:spLocks noChangeShapeType="1"/>
            </p:cNvSpPr>
            <p:nvPr/>
          </p:nvSpPr>
          <p:spPr bwMode="auto">
            <a:xfrm>
              <a:off x="2706" y="2235"/>
              <a:ext cx="0" cy="5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09" name="Line 23"/>
            <p:cNvSpPr>
              <a:spLocks noChangeShapeType="1"/>
            </p:cNvSpPr>
            <p:nvPr/>
          </p:nvSpPr>
          <p:spPr bwMode="auto">
            <a:xfrm>
              <a:off x="2969" y="2446"/>
              <a:ext cx="0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10" name="Line 24"/>
            <p:cNvSpPr>
              <a:spLocks noChangeShapeType="1"/>
            </p:cNvSpPr>
            <p:nvPr/>
          </p:nvSpPr>
          <p:spPr bwMode="auto">
            <a:xfrm>
              <a:off x="3263" y="2458"/>
              <a:ext cx="0" cy="35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11" name="Line 25"/>
            <p:cNvSpPr>
              <a:spLocks noChangeShapeType="1"/>
            </p:cNvSpPr>
            <p:nvPr/>
          </p:nvSpPr>
          <p:spPr bwMode="auto">
            <a:xfrm>
              <a:off x="2821" y="2323"/>
              <a:ext cx="0" cy="5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12" name="Line 26"/>
            <p:cNvSpPr>
              <a:spLocks noChangeShapeType="1"/>
            </p:cNvSpPr>
            <p:nvPr/>
          </p:nvSpPr>
          <p:spPr bwMode="auto">
            <a:xfrm>
              <a:off x="3110" y="2562"/>
              <a:ext cx="0" cy="25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8793" name="Line 27"/>
          <p:cNvSpPr>
            <a:spLocks noChangeShapeType="1"/>
          </p:cNvSpPr>
          <p:nvPr/>
        </p:nvSpPr>
        <p:spPr bwMode="auto">
          <a:xfrm>
            <a:off x="3187700" y="3441700"/>
            <a:ext cx="1439863" cy="63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8794" name="Text Box 28"/>
          <p:cNvSpPr txBox="1">
            <a:spLocks noChangeArrowheads="1"/>
          </p:cNvSpPr>
          <p:nvPr/>
        </p:nvSpPr>
        <p:spPr bwMode="auto">
          <a:xfrm>
            <a:off x="5803900" y="3911600"/>
            <a:ext cx="9461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FF19B"/>
                </a:solidFill>
                <a:latin typeface="Times" pitchFamily="1" charset="0"/>
              </a:rPr>
              <a:t>. . .</a:t>
            </a:r>
          </a:p>
        </p:txBody>
      </p:sp>
      <p:sp>
        <p:nvSpPr>
          <p:cNvPr id="118795" name="Line 29"/>
          <p:cNvSpPr>
            <a:spLocks noChangeShapeType="1"/>
          </p:cNvSpPr>
          <p:nvPr/>
        </p:nvSpPr>
        <p:spPr bwMode="auto">
          <a:xfrm>
            <a:off x="4762500" y="5156200"/>
            <a:ext cx="317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8796" name="Group 30"/>
          <p:cNvGrpSpPr>
            <a:grpSpLocks/>
          </p:cNvGrpSpPr>
          <p:nvPr/>
        </p:nvGrpSpPr>
        <p:grpSpPr bwMode="auto">
          <a:xfrm>
            <a:off x="5592763" y="2857500"/>
            <a:ext cx="1343025" cy="895350"/>
            <a:chOff x="2611" y="2056"/>
            <a:chExt cx="910" cy="780"/>
          </a:xfrm>
        </p:grpSpPr>
        <p:grpSp>
          <p:nvGrpSpPr>
            <p:cNvPr id="118797" name="Group 31"/>
            <p:cNvGrpSpPr>
              <a:grpSpLocks/>
            </p:cNvGrpSpPr>
            <p:nvPr/>
          </p:nvGrpSpPr>
          <p:grpSpPr bwMode="auto">
            <a:xfrm>
              <a:off x="2611" y="2056"/>
              <a:ext cx="910" cy="780"/>
              <a:chOff x="2643" y="1466"/>
              <a:chExt cx="890" cy="422"/>
            </a:xfrm>
          </p:grpSpPr>
          <p:sp>
            <p:nvSpPr>
              <p:cNvPr id="118804" name="Line 32"/>
              <p:cNvSpPr>
                <a:spLocks noChangeShapeType="1"/>
              </p:cNvSpPr>
              <p:nvPr/>
            </p:nvSpPr>
            <p:spPr bwMode="auto">
              <a:xfrm>
                <a:off x="2643" y="1466"/>
                <a:ext cx="0" cy="4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8805" name="Line 33"/>
              <p:cNvSpPr>
                <a:spLocks noChangeShapeType="1"/>
              </p:cNvSpPr>
              <p:nvPr/>
            </p:nvSpPr>
            <p:spPr bwMode="auto">
              <a:xfrm>
                <a:off x="2650" y="1888"/>
                <a:ext cx="88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19B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8798" name="Line 34"/>
            <p:cNvSpPr>
              <a:spLocks noChangeShapeType="1"/>
            </p:cNvSpPr>
            <p:nvPr/>
          </p:nvSpPr>
          <p:spPr bwMode="auto">
            <a:xfrm>
              <a:off x="3404" y="2592"/>
              <a:ext cx="0" cy="22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799" name="Line 35"/>
            <p:cNvSpPr>
              <a:spLocks noChangeShapeType="1"/>
            </p:cNvSpPr>
            <p:nvPr/>
          </p:nvSpPr>
          <p:spPr bwMode="auto">
            <a:xfrm>
              <a:off x="2706" y="2235"/>
              <a:ext cx="0" cy="5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00" name="Line 36"/>
            <p:cNvSpPr>
              <a:spLocks noChangeShapeType="1"/>
            </p:cNvSpPr>
            <p:nvPr/>
          </p:nvSpPr>
          <p:spPr bwMode="auto">
            <a:xfrm>
              <a:off x="2969" y="2446"/>
              <a:ext cx="0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01" name="Line 37"/>
            <p:cNvSpPr>
              <a:spLocks noChangeShapeType="1"/>
            </p:cNvSpPr>
            <p:nvPr/>
          </p:nvSpPr>
          <p:spPr bwMode="auto">
            <a:xfrm>
              <a:off x="3263" y="2458"/>
              <a:ext cx="0" cy="35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02" name="Line 38"/>
            <p:cNvSpPr>
              <a:spLocks noChangeShapeType="1"/>
            </p:cNvSpPr>
            <p:nvPr/>
          </p:nvSpPr>
          <p:spPr bwMode="auto">
            <a:xfrm>
              <a:off x="2821" y="2323"/>
              <a:ext cx="0" cy="5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803" name="Line 39"/>
            <p:cNvSpPr>
              <a:spLocks noChangeShapeType="1"/>
            </p:cNvSpPr>
            <p:nvPr/>
          </p:nvSpPr>
          <p:spPr bwMode="auto">
            <a:xfrm>
              <a:off x="3110" y="2562"/>
              <a:ext cx="0" cy="25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1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5211763" y="2403475"/>
            <a:ext cx="3719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GRASS   TIGER   CAT  FOREST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54200"/>
            <a:ext cx="2336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522788"/>
            <a:ext cx="22780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AutoShape 5"/>
          <p:cNvSpPr>
            <a:spLocks noChangeArrowheads="1"/>
          </p:cNvSpPr>
          <p:nvPr/>
        </p:nvSpPr>
        <p:spPr bwMode="auto">
          <a:xfrm>
            <a:off x="2617788" y="4754563"/>
            <a:ext cx="2438400" cy="990600"/>
          </a:xfrm>
          <a:prstGeom prst="rightArrow">
            <a:avLst>
              <a:gd name="adj1" fmla="val 50000"/>
              <a:gd name="adj2" fmla="val 61538"/>
            </a:avLst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C0128"/>
                </a:solidFill>
                <a:latin typeface="Times" pitchFamily="1" charset="0"/>
              </a:rPr>
              <a:t>Predicted Words</a:t>
            </a: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2590800" y="2144713"/>
            <a:ext cx="2441575" cy="990600"/>
            <a:chOff x="2196" y="3373"/>
            <a:chExt cx="1538" cy="624"/>
          </a:xfrm>
        </p:grpSpPr>
        <p:sp>
          <p:nvSpPr>
            <p:cNvPr id="119818" name="AutoShape 7"/>
            <p:cNvSpPr>
              <a:spLocks noChangeArrowheads="1"/>
            </p:cNvSpPr>
            <p:nvPr/>
          </p:nvSpPr>
          <p:spPr bwMode="auto">
            <a:xfrm>
              <a:off x="2198" y="3373"/>
              <a:ext cx="1536" cy="624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FC0128"/>
                </a:solidFill>
                <a:latin typeface="Times" pitchFamily="1" charset="0"/>
              </a:endParaRPr>
            </a:p>
          </p:txBody>
        </p:sp>
        <p:sp>
          <p:nvSpPr>
            <p:cNvPr id="119819" name="Text Box 8"/>
            <p:cNvSpPr txBox="1">
              <a:spLocks noChangeArrowheads="1"/>
            </p:cNvSpPr>
            <p:nvPr/>
          </p:nvSpPr>
          <p:spPr bwMode="auto">
            <a:xfrm>
              <a:off x="2196" y="3523"/>
              <a:ext cx="14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C0128"/>
                  </a:solidFill>
                  <a:latin typeface="Times" pitchFamily="1" charset="0"/>
                </a:rPr>
                <a:t>Actual Keywords</a:t>
              </a:r>
            </a:p>
          </p:txBody>
        </p:sp>
      </p:grpSp>
      <p:sp>
        <p:nvSpPr>
          <p:cNvPr id="119815" name="Rectangle 9"/>
          <p:cNvSpPr>
            <a:spLocks noChangeArrowheads="1"/>
          </p:cNvSpPr>
          <p:nvPr/>
        </p:nvSpPr>
        <p:spPr bwMode="auto">
          <a:xfrm>
            <a:off x="5310188" y="4994275"/>
            <a:ext cx="362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CAT   HORSE  GRASS WATER</a:t>
            </a:r>
          </a:p>
        </p:txBody>
      </p:sp>
      <p:sp>
        <p:nvSpPr>
          <p:cNvPr id="119816" name="Line 10"/>
          <p:cNvSpPr>
            <a:spLocks noChangeShapeType="1"/>
          </p:cNvSpPr>
          <p:nvPr/>
        </p:nvSpPr>
        <p:spPr bwMode="auto">
          <a:xfrm>
            <a:off x="222250" y="12001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19817" name="Rectangle 11"/>
          <p:cNvSpPr>
            <a:spLocks noChangeArrowheads="1"/>
          </p:cNvSpPr>
          <p:nvPr/>
        </p:nvSpPr>
        <p:spPr bwMode="auto">
          <a:xfrm>
            <a:off x="128588" y="273050"/>
            <a:ext cx="884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Measuring Annotation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6928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ChangeArrowheads="1"/>
          </p:cNvSpPr>
          <p:nvPr/>
        </p:nvSpPr>
        <p:spPr bwMode="auto">
          <a:xfrm>
            <a:off x="128588" y="293688"/>
            <a:ext cx="884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Measuring Annotation Performance</a:t>
            </a:r>
          </a:p>
        </p:txBody>
      </p:sp>
      <p:sp>
        <p:nvSpPr>
          <p:cNvPr id="120835" name="Oval 10"/>
          <p:cNvSpPr>
            <a:spLocks noChangeArrowheads="1"/>
          </p:cNvSpPr>
          <p:nvPr/>
        </p:nvSpPr>
        <p:spPr bwMode="auto">
          <a:xfrm>
            <a:off x="5186363" y="2317750"/>
            <a:ext cx="1042987" cy="579438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C0128"/>
              </a:solidFill>
              <a:latin typeface="Times" pitchFamily="1" charset="0"/>
            </a:endParaRPr>
          </a:p>
        </p:txBody>
      </p:sp>
      <p:sp>
        <p:nvSpPr>
          <p:cNvPr id="120836" name="Oval 11"/>
          <p:cNvSpPr>
            <a:spLocks noChangeArrowheads="1"/>
          </p:cNvSpPr>
          <p:nvPr/>
        </p:nvSpPr>
        <p:spPr bwMode="auto">
          <a:xfrm>
            <a:off x="7167563" y="2316163"/>
            <a:ext cx="695325" cy="5842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C0128"/>
              </a:solidFill>
              <a:latin typeface="Times" pitchFamily="1" charset="0"/>
            </a:endParaRPr>
          </a:p>
        </p:txBody>
      </p:sp>
      <p:sp>
        <p:nvSpPr>
          <p:cNvPr id="120837" name="Oval 13"/>
          <p:cNvSpPr>
            <a:spLocks noChangeArrowheads="1"/>
          </p:cNvSpPr>
          <p:nvPr/>
        </p:nvSpPr>
        <p:spPr bwMode="auto">
          <a:xfrm>
            <a:off x="5295900" y="4891088"/>
            <a:ext cx="746125" cy="6096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C0128"/>
              </a:solidFill>
              <a:latin typeface="Times" pitchFamily="1" charset="0"/>
            </a:endParaRPr>
          </a:p>
        </p:txBody>
      </p:sp>
      <p:sp>
        <p:nvSpPr>
          <p:cNvPr id="120838" name="Oval 14"/>
          <p:cNvSpPr>
            <a:spLocks noChangeArrowheads="1"/>
          </p:cNvSpPr>
          <p:nvPr/>
        </p:nvSpPr>
        <p:spPr bwMode="auto">
          <a:xfrm>
            <a:off x="6970713" y="4892675"/>
            <a:ext cx="966787" cy="566738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C0128"/>
              </a:solidFill>
              <a:latin typeface="Times" pitchFamily="1" charset="0"/>
            </a:endParaRPr>
          </a:p>
        </p:txBody>
      </p:sp>
      <p:grpSp>
        <p:nvGrpSpPr>
          <p:cNvPr id="120839" name="Group 15"/>
          <p:cNvGrpSpPr>
            <a:grpSpLocks/>
          </p:cNvGrpSpPr>
          <p:nvPr/>
        </p:nvGrpSpPr>
        <p:grpSpPr bwMode="auto">
          <a:xfrm>
            <a:off x="5546725" y="1768475"/>
            <a:ext cx="346075" cy="466725"/>
            <a:chOff x="3494" y="1114"/>
            <a:chExt cx="218" cy="294"/>
          </a:xfrm>
        </p:grpSpPr>
        <p:sp>
          <p:nvSpPr>
            <p:cNvPr id="120858" name="Line 16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859" name="Line 17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0840" name="Group 18"/>
          <p:cNvGrpSpPr>
            <a:grpSpLocks/>
          </p:cNvGrpSpPr>
          <p:nvPr/>
        </p:nvGrpSpPr>
        <p:grpSpPr bwMode="auto">
          <a:xfrm>
            <a:off x="7294563" y="1768475"/>
            <a:ext cx="346075" cy="466725"/>
            <a:chOff x="3494" y="1114"/>
            <a:chExt cx="218" cy="294"/>
          </a:xfrm>
        </p:grpSpPr>
        <p:sp>
          <p:nvSpPr>
            <p:cNvPr id="120856" name="Line 19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857" name="Line 20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0841" name="Group 21"/>
          <p:cNvGrpSpPr>
            <a:grpSpLocks/>
          </p:cNvGrpSpPr>
          <p:nvPr/>
        </p:nvGrpSpPr>
        <p:grpSpPr bwMode="auto">
          <a:xfrm>
            <a:off x="5453063" y="4318000"/>
            <a:ext cx="346075" cy="466725"/>
            <a:chOff x="3494" y="1114"/>
            <a:chExt cx="218" cy="294"/>
          </a:xfrm>
        </p:grpSpPr>
        <p:sp>
          <p:nvSpPr>
            <p:cNvPr id="120854" name="Line 22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855" name="Line 23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0842" name="Group 24"/>
          <p:cNvGrpSpPr>
            <a:grpSpLocks/>
          </p:cNvGrpSpPr>
          <p:nvPr/>
        </p:nvGrpSpPr>
        <p:grpSpPr bwMode="auto">
          <a:xfrm>
            <a:off x="7346950" y="4360863"/>
            <a:ext cx="346075" cy="466725"/>
            <a:chOff x="3494" y="1114"/>
            <a:chExt cx="218" cy="294"/>
          </a:xfrm>
        </p:grpSpPr>
        <p:sp>
          <p:nvSpPr>
            <p:cNvPr id="120852" name="Line 25"/>
            <p:cNvSpPr>
              <a:spLocks noChangeShapeType="1"/>
            </p:cNvSpPr>
            <p:nvPr/>
          </p:nvSpPr>
          <p:spPr bwMode="auto">
            <a:xfrm>
              <a:off x="3494" y="1306"/>
              <a:ext cx="109" cy="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853" name="Line 26"/>
            <p:cNvSpPr>
              <a:spLocks noChangeShapeType="1"/>
            </p:cNvSpPr>
            <p:nvPr/>
          </p:nvSpPr>
          <p:spPr bwMode="auto">
            <a:xfrm flipV="1">
              <a:off x="3603" y="1114"/>
              <a:ext cx="109" cy="2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19B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20843" name="Line 27"/>
          <p:cNvSpPr>
            <a:spLocks noChangeShapeType="1"/>
          </p:cNvSpPr>
          <p:nvPr/>
        </p:nvSpPr>
        <p:spPr bwMode="auto">
          <a:xfrm>
            <a:off x="222250" y="12001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2084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54200"/>
            <a:ext cx="2336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522788"/>
            <a:ext cx="22780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6" name="AutoShape 30"/>
          <p:cNvSpPr>
            <a:spLocks noChangeArrowheads="1"/>
          </p:cNvSpPr>
          <p:nvPr/>
        </p:nvSpPr>
        <p:spPr bwMode="auto">
          <a:xfrm>
            <a:off x="2617788" y="4754563"/>
            <a:ext cx="2438400" cy="990600"/>
          </a:xfrm>
          <a:prstGeom prst="rightArrow">
            <a:avLst>
              <a:gd name="adj1" fmla="val 50000"/>
              <a:gd name="adj2" fmla="val 61538"/>
            </a:avLst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C0128"/>
                </a:solidFill>
                <a:latin typeface="Times" pitchFamily="1" charset="0"/>
              </a:rPr>
              <a:t>Predicted Words</a:t>
            </a:r>
          </a:p>
        </p:txBody>
      </p:sp>
      <p:grpSp>
        <p:nvGrpSpPr>
          <p:cNvPr id="120847" name="Group 31"/>
          <p:cNvGrpSpPr>
            <a:grpSpLocks/>
          </p:cNvGrpSpPr>
          <p:nvPr/>
        </p:nvGrpSpPr>
        <p:grpSpPr bwMode="auto">
          <a:xfrm>
            <a:off x="2590800" y="2144713"/>
            <a:ext cx="2441575" cy="990600"/>
            <a:chOff x="2196" y="3373"/>
            <a:chExt cx="1538" cy="624"/>
          </a:xfrm>
        </p:grpSpPr>
        <p:sp>
          <p:nvSpPr>
            <p:cNvPr id="120850" name="AutoShape 32"/>
            <p:cNvSpPr>
              <a:spLocks noChangeArrowheads="1"/>
            </p:cNvSpPr>
            <p:nvPr/>
          </p:nvSpPr>
          <p:spPr bwMode="auto">
            <a:xfrm>
              <a:off x="2198" y="3373"/>
              <a:ext cx="1536" cy="624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FC0128"/>
                </a:solidFill>
                <a:latin typeface="Times" pitchFamily="1" charset="0"/>
              </a:endParaRPr>
            </a:p>
          </p:txBody>
        </p:sp>
        <p:sp>
          <p:nvSpPr>
            <p:cNvPr id="120851" name="Text Box 33"/>
            <p:cNvSpPr txBox="1">
              <a:spLocks noChangeArrowheads="1"/>
            </p:cNvSpPr>
            <p:nvPr/>
          </p:nvSpPr>
          <p:spPr bwMode="auto">
            <a:xfrm>
              <a:off x="2196" y="3523"/>
              <a:ext cx="14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C0128"/>
                  </a:solidFill>
                  <a:latin typeface="Times" pitchFamily="1" charset="0"/>
                </a:rPr>
                <a:t>Actual Keywords</a:t>
              </a:r>
            </a:p>
          </p:txBody>
        </p:sp>
      </p:grpSp>
      <p:sp>
        <p:nvSpPr>
          <p:cNvPr id="120848" name="Text Box 34"/>
          <p:cNvSpPr txBox="1">
            <a:spLocks noChangeArrowheads="1"/>
          </p:cNvSpPr>
          <p:nvPr/>
        </p:nvSpPr>
        <p:spPr bwMode="auto">
          <a:xfrm>
            <a:off x="5211763" y="2403475"/>
            <a:ext cx="3719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GRASS   TIGER   CAT  FOREST</a:t>
            </a:r>
          </a:p>
        </p:txBody>
      </p:sp>
      <p:sp>
        <p:nvSpPr>
          <p:cNvPr id="120849" name="Rectangle 35"/>
          <p:cNvSpPr>
            <a:spLocks noChangeArrowheads="1"/>
          </p:cNvSpPr>
          <p:nvPr/>
        </p:nvSpPr>
        <p:spPr bwMode="auto">
          <a:xfrm>
            <a:off x="5310188" y="4994275"/>
            <a:ext cx="362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FFF19B"/>
                </a:solidFill>
                <a:latin typeface="Times" pitchFamily="1" charset="0"/>
              </a:rPr>
              <a:t>CAT   HORSE  GRASS WATER</a:t>
            </a:r>
          </a:p>
        </p:txBody>
      </p:sp>
    </p:spTree>
    <p:extLst>
      <p:ext uri="{BB962C8B-B14F-4D97-AF65-F5344CB8AC3E}">
        <p14:creationId xmlns:p14="http://schemas.microsoft.com/office/powerpoint/2010/main" val="2776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Exploiting Word Prediction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715963" y="1644650"/>
            <a:ext cx="7978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Model Selection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Segmentation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Feature choices</a:t>
            </a: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54025" y="1660525"/>
            <a:ext cx="82454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17825"/>
            <a:ext cx="36480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50925" y="1622425"/>
            <a:ext cx="184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008063" y="1871663"/>
            <a:ext cx="288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Visual Representation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5476875" y="1889125"/>
            <a:ext cx="329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Semantic  Representation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511800" y="3702050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tiger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4648200" y="2049463"/>
            <a:ext cx="422275" cy="254000"/>
          </a:xfrm>
          <a:prstGeom prst="rightArrow">
            <a:avLst>
              <a:gd name="adj1" fmla="val 50000"/>
              <a:gd name="adj2" fmla="val 4156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88073" name="Line 10"/>
          <p:cNvSpPr>
            <a:spLocks noChangeShapeType="1"/>
          </p:cNvSpPr>
          <p:nvPr/>
        </p:nvSpPr>
        <p:spPr bwMode="auto">
          <a:xfrm flipH="1">
            <a:off x="2984500" y="3911600"/>
            <a:ext cx="2405063" cy="685800"/>
          </a:xfrm>
          <a:prstGeom prst="line">
            <a:avLst/>
          </a:prstGeom>
          <a:noFill/>
          <a:ln w="57150">
            <a:solidFill>
              <a:srgbClr val="618FFD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88074" name="Line 11"/>
          <p:cNvSpPr>
            <a:spLocks noChangeShapeType="1"/>
          </p:cNvSpPr>
          <p:nvPr/>
        </p:nvSpPr>
        <p:spPr bwMode="auto">
          <a:xfrm flipH="1">
            <a:off x="2789238" y="3294063"/>
            <a:ext cx="2405062" cy="685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88075" name="Rectangle 13"/>
          <p:cNvSpPr>
            <a:spLocks noChangeArrowheads="1"/>
          </p:cNvSpPr>
          <p:nvPr/>
        </p:nvSpPr>
        <p:spPr bwMode="auto">
          <a:xfrm>
            <a:off x="5453063" y="3014663"/>
            <a:ext cx="81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grass</a:t>
            </a:r>
          </a:p>
        </p:txBody>
      </p:sp>
    </p:spTree>
    <p:extLst>
      <p:ext uri="{BB962C8B-B14F-4D97-AF65-F5344CB8AC3E}">
        <p14:creationId xmlns:p14="http://schemas.microsoft.com/office/powerpoint/2010/main" val="82826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39700" y="2120900"/>
          <a:ext cx="10985500" cy="30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Document" r:id="rId3" imgW="5529072" imgH="1545336" progId="Word.Document.8">
                  <p:embed/>
                </p:oleObj>
              </mc:Choice>
              <mc:Fallback>
                <p:oleObj name="Document" r:id="rId3" imgW="5529072" imgH="154533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2120900"/>
                        <a:ext cx="10985500" cy="306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406525" y="466725"/>
            <a:ext cx="5911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Blobworld segmentations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51025" y="5686425"/>
            <a:ext cx="5010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FFF19B"/>
                </a:solidFill>
                <a:latin typeface="Times" pitchFamily="1" charset="0"/>
              </a:rPr>
              <a:t>N-cuts segmentations</a:t>
            </a:r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571500" y="4953000"/>
            <a:ext cx="7734300" cy="711200"/>
          </a:xfrm>
          <a:custGeom>
            <a:avLst/>
            <a:gdLst>
              <a:gd name="T0" fmla="*/ 0 w 4872"/>
              <a:gd name="T1" fmla="*/ 0 h 448"/>
              <a:gd name="T2" fmla="*/ 504031246 w 4872"/>
              <a:gd name="T3" fmla="*/ 443547578 h 448"/>
              <a:gd name="T4" fmla="*/ 2147483647 w 4872"/>
              <a:gd name="T5" fmla="*/ 443547578 h 448"/>
              <a:gd name="T6" fmla="*/ 2147483647 w 4872"/>
              <a:gd name="T7" fmla="*/ 1129030089 h 448"/>
              <a:gd name="T8" fmla="*/ 2147483647 w 4872"/>
              <a:gd name="T9" fmla="*/ 483870067 h 448"/>
              <a:gd name="T10" fmla="*/ 2147483647 w 4872"/>
              <a:gd name="T11" fmla="*/ 483870067 h 448"/>
              <a:gd name="T12" fmla="*/ 2147483647 w 4872"/>
              <a:gd name="T13" fmla="*/ 60483758 h 4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72"/>
              <a:gd name="T22" fmla="*/ 0 h 448"/>
              <a:gd name="T23" fmla="*/ 4872 w 4872"/>
              <a:gd name="T24" fmla="*/ 448 h 4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72" h="448">
                <a:moveTo>
                  <a:pt x="0" y="0"/>
                </a:moveTo>
                <a:lnTo>
                  <a:pt x="200" y="176"/>
                </a:lnTo>
                <a:lnTo>
                  <a:pt x="2320" y="176"/>
                </a:lnTo>
                <a:lnTo>
                  <a:pt x="2480" y="448"/>
                </a:lnTo>
                <a:lnTo>
                  <a:pt x="2632" y="192"/>
                </a:lnTo>
                <a:lnTo>
                  <a:pt x="4656" y="192"/>
                </a:lnTo>
                <a:lnTo>
                  <a:pt x="4872" y="24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 flipV="1">
            <a:off x="635000" y="1282700"/>
            <a:ext cx="7734300" cy="711200"/>
          </a:xfrm>
          <a:custGeom>
            <a:avLst/>
            <a:gdLst>
              <a:gd name="T0" fmla="*/ 0 w 4872"/>
              <a:gd name="T1" fmla="*/ 0 h 448"/>
              <a:gd name="T2" fmla="*/ 504031246 w 4872"/>
              <a:gd name="T3" fmla="*/ 443547578 h 448"/>
              <a:gd name="T4" fmla="*/ 2147483647 w 4872"/>
              <a:gd name="T5" fmla="*/ 443547578 h 448"/>
              <a:gd name="T6" fmla="*/ 2147483647 w 4872"/>
              <a:gd name="T7" fmla="*/ 1129030089 h 448"/>
              <a:gd name="T8" fmla="*/ 2147483647 w 4872"/>
              <a:gd name="T9" fmla="*/ 483870067 h 448"/>
              <a:gd name="T10" fmla="*/ 2147483647 w 4872"/>
              <a:gd name="T11" fmla="*/ 483870067 h 448"/>
              <a:gd name="T12" fmla="*/ 2147483647 w 4872"/>
              <a:gd name="T13" fmla="*/ 60483758 h 4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72"/>
              <a:gd name="T22" fmla="*/ 0 h 448"/>
              <a:gd name="T23" fmla="*/ 4872 w 4872"/>
              <a:gd name="T24" fmla="*/ 448 h 4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72" h="448">
                <a:moveTo>
                  <a:pt x="0" y="0"/>
                </a:moveTo>
                <a:lnTo>
                  <a:pt x="200" y="176"/>
                </a:lnTo>
                <a:lnTo>
                  <a:pt x="2320" y="176"/>
                </a:lnTo>
                <a:lnTo>
                  <a:pt x="2480" y="448"/>
                </a:lnTo>
                <a:lnTo>
                  <a:pt x="2632" y="192"/>
                </a:lnTo>
                <a:lnTo>
                  <a:pt x="4656" y="192"/>
                </a:lnTo>
                <a:lnTo>
                  <a:pt x="4872" y="24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889000" y="939800"/>
            <a:ext cx="1384300" cy="54483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pic>
        <p:nvPicPr>
          <p:cNvPr id="122883" name="Picture 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8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Some Applications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663700"/>
            <a:ext cx="8128000" cy="4445000"/>
          </a:xfrm>
        </p:spPr>
        <p:txBody>
          <a:bodyPr/>
          <a:lstStyle/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Using text search engines to find images without keywords  (P(image|word))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Browsing and searching image parts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More Applications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663700"/>
            <a:ext cx="8128000" cy="4445000"/>
          </a:xfrm>
        </p:spPr>
        <p:txBody>
          <a:bodyPr/>
          <a:lstStyle/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Building a face gazetteer from news photos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Indexing and linking news stories using pictures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Linking news articles and news video using pictures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124932" name="Line 4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18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More Applications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663700"/>
            <a:ext cx="8128000" cy="4445000"/>
          </a:xfrm>
        </p:spPr>
        <p:txBody>
          <a:bodyPr/>
          <a:lstStyle/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Augmenting/combining information across the domains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r>
              <a:rPr lang="en-US" altLang="en-US" smtClean="0"/>
              <a:t>Learning relationships across domains</a:t>
            </a:r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  <a:p>
            <a:pPr marL="0" indent="0">
              <a:lnSpc>
                <a:spcPct val="94000"/>
              </a:lnSpc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125956" name="Line 4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2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Learning Relationships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87513"/>
            <a:ext cx="15700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Line 5"/>
          <p:cNvSpPr>
            <a:spLocks noChangeShapeType="1"/>
          </p:cNvSpPr>
          <p:nvPr/>
        </p:nvSpPr>
        <p:spPr bwMode="auto">
          <a:xfrm flipH="1" flipV="1">
            <a:off x="4437063" y="1617663"/>
            <a:ext cx="15875" cy="3190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485775" y="2000250"/>
            <a:ext cx="1936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U.S. news corpus 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1076325" y="4302125"/>
            <a:ext cx="202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Jacques Chirac</a:t>
            </a:r>
          </a:p>
        </p:txBody>
      </p:sp>
    </p:spTree>
    <p:extLst>
      <p:ext uri="{BB962C8B-B14F-4D97-AF65-F5344CB8AC3E}">
        <p14:creationId xmlns:p14="http://schemas.microsoft.com/office/powerpoint/2010/main" val="2521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Learning Relationships</a:t>
            </a:r>
          </a:p>
        </p:txBody>
      </p:sp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87513"/>
            <a:ext cx="15700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92263"/>
            <a:ext cx="15700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Line 6"/>
          <p:cNvSpPr>
            <a:spLocks noChangeShapeType="1"/>
          </p:cNvSpPr>
          <p:nvPr/>
        </p:nvSpPr>
        <p:spPr bwMode="auto">
          <a:xfrm flipH="1" flipV="1">
            <a:off x="4437063" y="1617663"/>
            <a:ext cx="15875" cy="3190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6437313" y="1924050"/>
            <a:ext cx="24018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French news corpus 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5265738" y="4310063"/>
            <a:ext cx="284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Monsieur le president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485775" y="2000250"/>
            <a:ext cx="1936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U.S. news corpus </a:t>
            </a: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1076325" y="4302125"/>
            <a:ext cx="202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Jacques Chirac</a:t>
            </a:r>
          </a:p>
        </p:txBody>
      </p:sp>
    </p:spTree>
    <p:extLst>
      <p:ext uri="{BB962C8B-B14F-4D97-AF65-F5344CB8AC3E}">
        <p14:creationId xmlns:p14="http://schemas.microsoft.com/office/powerpoint/2010/main" val="17156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Learning Relationships</a:t>
            </a:r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687513"/>
            <a:ext cx="157003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92263"/>
            <a:ext cx="15700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Line 6"/>
          <p:cNvSpPr>
            <a:spLocks noChangeShapeType="1"/>
          </p:cNvSpPr>
          <p:nvPr/>
        </p:nvSpPr>
        <p:spPr bwMode="auto">
          <a:xfrm flipH="1" flipV="1">
            <a:off x="4437063" y="1617663"/>
            <a:ext cx="15875" cy="3190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6437313" y="1924050"/>
            <a:ext cx="24018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French news corpus </a:t>
            </a: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5265738" y="4310063"/>
            <a:ext cx="284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Monsieur le president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485775" y="2000250"/>
            <a:ext cx="1936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U.S. news corpus </a:t>
            </a:r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1076325" y="4302125"/>
            <a:ext cx="202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Jacques Chirac</a:t>
            </a: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V="1">
            <a:off x="3954463" y="2473325"/>
            <a:ext cx="914400" cy="333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871538"/>
          </a:xfrm>
        </p:spPr>
        <p:txBody>
          <a:bodyPr/>
          <a:lstStyle/>
          <a:p>
            <a:r>
              <a:rPr lang="en-US" altLang="en-US" smtClean="0"/>
              <a:t>Learning Relationships</a:t>
            </a:r>
          </a:p>
        </p:txBody>
      </p:sp>
      <p:sp>
        <p:nvSpPr>
          <p:cNvPr id="130051" name="Line 3"/>
          <p:cNvSpPr>
            <a:spLocks noChangeShapeType="1"/>
          </p:cNvSpPr>
          <p:nvPr/>
        </p:nvSpPr>
        <p:spPr bwMode="auto">
          <a:xfrm>
            <a:off x="533400" y="13970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687513"/>
            <a:ext cx="157003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92263"/>
            <a:ext cx="1570038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Line 6"/>
          <p:cNvSpPr>
            <a:spLocks noChangeShapeType="1"/>
          </p:cNvSpPr>
          <p:nvPr/>
        </p:nvSpPr>
        <p:spPr bwMode="auto">
          <a:xfrm flipH="1" flipV="1">
            <a:off x="4437063" y="1617663"/>
            <a:ext cx="15875" cy="3190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6437313" y="1924050"/>
            <a:ext cx="24018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French news corpus </a:t>
            </a: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265738" y="4310063"/>
            <a:ext cx="284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Monsieur le president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485775" y="2000250"/>
            <a:ext cx="1936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Plausible tag learnt using U.S. news corpus </a:t>
            </a: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1076325" y="4302125"/>
            <a:ext cx="202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Jacques Chirac</a:t>
            </a:r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 flipV="1">
            <a:off x="3954463" y="2473325"/>
            <a:ext cx="914400" cy="333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30060" name="Line 12"/>
          <p:cNvSpPr>
            <a:spLocks noChangeShapeType="1"/>
          </p:cNvSpPr>
          <p:nvPr/>
        </p:nvSpPr>
        <p:spPr bwMode="auto">
          <a:xfrm flipV="1">
            <a:off x="3959225" y="4508500"/>
            <a:ext cx="914400" cy="333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73100" y="342900"/>
            <a:ext cx="7772400" cy="871538"/>
          </a:xfrm>
          <a:noFill/>
        </p:spPr>
        <p:txBody>
          <a:bodyPr/>
          <a:lstStyle/>
          <a:p>
            <a:r>
              <a:rPr lang="en-US" altLang="en-US" sz="4400" b="1" smtClean="0"/>
              <a:t>Useful ways to ‘cheat’</a:t>
            </a:r>
          </a:p>
        </p:txBody>
      </p:sp>
      <p:sp>
        <p:nvSpPr>
          <p:cNvPr id="131075" name="Line 3"/>
          <p:cNvSpPr>
            <a:spLocks noChangeShapeType="1"/>
          </p:cNvSpPr>
          <p:nvPr/>
        </p:nvSpPr>
        <p:spPr bwMode="auto">
          <a:xfrm>
            <a:off x="400050" y="11366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627063" y="141446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657225" y="3173413"/>
            <a:ext cx="7940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imes" pitchFamily="1" charset="0"/>
              <a:buAutoNum type="arabicParenR"/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Image retrieval: Give the user multiple results</a:t>
            </a:r>
            <a:b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</a:b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imes" pitchFamily="1" charset="0"/>
              <a:buAutoNum type="arabicParenR"/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If words are available for test image, labeling improves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58825" y="1408113"/>
            <a:ext cx="77263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For some applications, good absolute performance may not be needed.  </a:t>
            </a:r>
          </a:p>
        </p:txBody>
      </p:sp>
    </p:spTree>
    <p:extLst>
      <p:ext uri="{BB962C8B-B14F-4D97-AF65-F5344CB8AC3E}">
        <p14:creationId xmlns:p14="http://schemas.microsoft.com/office/powerpoint/2010/main" val="22788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330200"/>
            <a:ext cx="8801100" cy="871538"/>
          </a:xfrm>
          <a:noFill/>
        </p:spPr>
        <p:txBody>
          <a:bodyPr/>
          <a:lstStyle/>
          <a:p>
            <a:r>
              <a:rPr lang="en-US" altLang="en-US" sz="4400" b="1" smtClean="0">
                <a:solidFill>
                  <a:srgbClr val="F39FD1"/>
                </a:solidFill>
              </a:rPr>
              <a:t>Recap: concept detection</a:t>
            </a:r>
            <a:endParaRPr lang="en-US" altLang="en-US" b="1" smtClean="0"/>
          </a:p>
        </p:txBody>
      </p:sp>
      <p:sp>
        <p:nvSpPr>
          <p:cNvPr id="89091" name="Line 3"/>
          <p:cNvSpPr>
            <a:spLocks noChangeShapeType="1"/>
          </p:cNvSpPr>
          <p:nvPr/>
        </p:nvSpPr>
        <p:spPr bwMode="auto">
          <a:xfrm>
            <a:off x="533400" y="14097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4495800" y="3835400"/>
            <a:ext cx="889000" cy="342900"/>
          </a:xfrm>
          <a:prstGeom prst="rightArrow">
            <a:avLst>
              <a:gd name="adj1" fmla="val 50000"/>
              <a:gd name="adj2" fmla="val 6481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534025" y="3695700"/>
            <a:ext cx="3267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tiger  grass cat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93700" y="6096000"/>
            <a:ext cx="2847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FFF19B"/>
                </a:solidFill>
                <a:latin typeface="Times" pitchFamily="1" charset="0"/>
              </a:rPr>
              <a:t>See lecture on concept detection</a:t>
            </a:r>
          </a:p>
        </p:txBody>
      </p:sp>
      <p:sp>
        <p:nvSpPr>
          <p:cNvPr id="89095" name="Line 8"/>
          <p:cNvSpPr>
            <a:spLocks noChangeShapeType="1"/>
          </p:cNvSpPr>
          <p:nvPr/>
        </p:nvSpPr>
        <p:spPr bwMode="auto">
          <a:xfrm>
            <a:off x="393700" y="55753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504825" y="1593850"/>
            <a:ext cx="49704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Finding words for the images</a:t>
            </a:r>
          </a:p>
        </p:txBody>
      </p:sp>
      <p:pic>
        <p:nvPicPr>
          <p:cNvPr id="8909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749550"/>
            <a:ext cx="36480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467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33375" y="477838"/>
          <a:ext cx="5754688" cy="253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Document" r:id="rId4" imgW="5782056" imgH="2548128" progId="Word.Document.8">
                  <p:embed/>
                </p:oleObj>
              </mc:Choice>
              <mc:Fallback>
                <p:oleObj name="Document" r:id="rId4" imgW="5782056" imgH="254812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477838"/>
                        <a:ext cx="5754688" cy="253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00038" y="3425825"/>
          <a:ext cx="5773737" cy="302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Document" r:id="rId6" imgW="5772912" imgH="3026664" progId="Word.Document.8">
                  <p:embed/>
                </p:oleObj>
              </mc:Choice>
              <mc:Fallback>
                <p:oleObj name="Document" r:id="rId6" imgW="5772912" imgH="30266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3425825"/>
                        <a:ext cx="5773737" cy="302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343650" y="939800"/>
            <a:ext cx="2571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Held out data, no words allowed (pure vision task).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343650" y="4025900"/>
            <a:ext cx="25971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Held out data, no words allowed (useful for browsing/retrieval).</a:t>
            </a:r>
          </a:p>
        </p:txBody>
      </p:sp>
    </p:spTree>
    <p:extLst>
      <p:ext uri="{BB962C8B-B14F-4D97-AF65-F5344CB8AC3E}">
        <p14:creationId xmlns:p14="http://schemas.microsoft.com/office/powerpoint/2010/main" val="2805444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73100" y="342900"/>
            <a:ext cx="7772400" cy="871538"/>
          </a:xfrm>
          <a:noFill/>
        </p:spPr>
        <p:txBody>
          <a:bodyPr/>
          <a:lstStyle/>
          <a:p>
            <a:r>
              <a:rPr lang="en-US" altLang="en-US" sz="4400" b="1" smtClean="0"/>
              <a:t>Useful ways to ‘cheat’</a:t>
            </a:r>
          </a:p>
        </p:txBody>
      </p:sp>
      <p:sp>
        <p:nvSpPr>
          <p:cNvPr id="132099" name="Line 3"/>
          <p:cNvSpPr>
            <a:spLocks noChangeShapeType="1"/>
          </p:cNvSpPr>
          <p:nvPr/>
        </p:nvSpPr>
        <p:spPr bwMode="auto">
          <a:xfrm>
            <a:off x="400050" y="113665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627063" y="141446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644525" y="1649413"/>
            <a:ext cx="79406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Times" pitchFamily="1" charset="0"/>
              <a:buNone/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3) Word sense disambiguation with pictures	</a:t>
            </a: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 [NAACL/HLT-WSM 2003]</a:t>
            </a: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smtClean="0"/>
              <a:t>The Word Sense Disambiguation Problem</a:t>
            </a:r>
          </a:p>
        </p:txBody>
      </p:sp>
      <p:pic>
        <p:nvPicPr>
          <p:cNvPr id="133123" name="Picture 3" descr="21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131445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57200" y="3848100"/>
            <a:ext cx="2208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212001 </a:t>
            </a:r>
            <a:r>
              <a:rPr lang="en-US" altLang="en-US" sz="1200" b="1" smtClean="0">
                <a:solidFill>
                  <a:srgbClr val="FFF19B"/>
                </a:solidFill>
                <a:latin typeface="Times New Roman" pitchFamily="18" charset="0"/>
              </a:rPr>
              <a:t>bank</a:t>
            </a: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 buildings trees city</a:t>
            </a:r>
          </a:p>
        </p:txBody>
      </p:sp>
      <p:pic>
        <p:nvPicPr>
          <p:cNvPr id="133125" name="Picture 5" descr="1250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00300"/>
            <a:ext cx="19732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2743200" y="3848100"/>
            <a:ext cx="2889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125090 </a:t>
            </a:r>
            <a:r>
              <a:rPr lang="en-US" altLang="en-US" sz="1200" b="1" smtClean="0">
                <a:solidFill>
                  <a:srgbClr val="FFF19B"/>
                </a:solidFill>
                <a:latin typeface="Times New Roman" pitchFamily="18" charset="0"/>
              </a:rPr>
              <a:t>bank</a:t>
            </a: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 machine money currency bills</a:t>
            </a:r>
          </a:p>
        </p:txBody>
      </p:sp>
      <p:pic>
        <p:nvPicPr>
          <p:cNvPr id="133127" name="Picture 7" descr="125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00300"/>
            <a:ext cx="19732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943600" y="3848100"/>
            <a:ext cx="2779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125084 piggy </a:t>
            </a:r>
            <a:r>
              <a:rPr lang="en-US" altLang="en-US" sz="1200" b="1" smtClean="0">
                <a:solidFill>
                  <a:srgbClr val="FFF19B"/>
                </a:solidFill>
                <a:latin typeface="Times New Roman" pitchFamily="18" charset="0"/>
              </a:rPr>
              <a:t>bank </a:t>
            </a: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coins currency money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533400" y="5981700"/>
            <a:ext cx="2046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26078 water grass trees </a:t>
            </a:r>
            <a:r>
              <a:rPr lang="en-US" altLang="en-US" sz="1200" b="1" smtClean="0">
                <a:solidFill>
                  <a:srgbClr val="FFF19B"/>
                </a:solidFill>
                <a:latin typeface="Times New Roman" pitchFamily="18" charset="0"/>
              </a:rPr>
              <a:t>bank</a:t>
            </a: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s</a:t>
            </a:r>
          </a:p>
        </p:txBody>
      </p:sp>
      <p:pic>
        <p:nvPicPr>
          <p:cNvPr id="133130" name="Picture 10" descr="1730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3900"/>
            <a:ext cx="19732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3352800" y="5981700"/>
            <a:ext cx="2139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173044 mink rodent </a:t>
            </a:r>
            <a:r>
              <a:rPr lang="en-US" altLang="en-US" sz="1200" b="1" smtClean="0">
                <a:solidFill>
                  <a:srgbClr val="FFF19B"/>
                </a:solidFill>
                <a:latin typeface="Times New Roman" pitchFamily="18" charset="0"/>
              </a:rPr>
              <a:t>bank</a:t>
            </a: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 grass</a:t>
            </a:r>
          </a:p>
        </p:txBody>
      </p:sp>
      <p:pic>
        <p:nvPicPr>
          <p:cNvPr id="133132" name="Picture 12" descr="260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33900"/>
            <a:ext cx="19732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3" name="Picture 13" descr="1510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33900"/>
            <a:ext cx="19732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6248400" y="5981700"/>
            <a:ext cx="2157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151096 snow </a:t>
            </a:r>
            <a:r>
              <a:rPr lang="en-US" altLang="en-US" sz="1200" b="1" smtClean="0">
                <a:solidFill>
                  <a:srgbClr val="FFF19B"/>
                </a:solidFill>
                <a:latin typeface="Times New Roman" pitchFamily="18" charset="0"/>
              </a:rPr>
              <a:t>bank</a:t>
            </a:r>
            <a:r>
              <a:rPr lang="en-US" altLang="en-US" sz="1200" smtClean="0">
                <a:solidFill>
                  <a:srgbClr val="FFF19B"/>
                </a:solidFill>
                <a:latin typeface="Times New Roman" pitchFamily="18" charset="0"/>
              </a:rPr>
              <a:t>s hills winter</a:t>
            </a:r>
          </a:p>
        </p:txBody>
      </p:sp>
    </p:spTree>
    <p:extLst>
      <p:ext uri="{BB962C8B-B14F-4D97-AF65-F5344CB8AC3E}">
        <p14:creationId xmlns:p14="http://schemas.microsoft.com/office/powerpoint/2010/main" val="1303759677"/>
      </p:ext>
    </p:extLst>
  </p:cSld>
  <p:clrMapOvr>
    <a:masterClrMapping/>
  </p:clrMapOvr>
  <p:transition advTm="4347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Conjecture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4000" smtClean="0"/>
              <a:t>Images illustrating text can help</a:t>
            </a:r>
          </a:p>
        </p:txBody>
      </p:sp>
      <p:pic>
        <p:nvPicPr>
          <p:cNvPr id="134148" name="Picture 4" descr="212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2624138"/>
            <a:ext cx="1917700" cy="2992437"/>
          </a:xfrm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2895600" y="3733800"/>
            <a:ext cx="541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Garamond" pitchFamily="18" charset="0"/>
              </a:rPr>
              <a:t>The man ate his lunch down by the </a:t>
            </a:r>
            <a:r>
              <a:rPr lang="en-US" altLang="en-US" sz="3200" b="1" smtClean="0">
                <a:solidFill>
                  <a:srgbClr val="FC0128"/>
                </a:solidFill>
                <a:latin typeface="Garamond" pitchFamily="18" charset="0"/>
              </a:rPr>
              <a:t>bank</a:t>
            </a:r>
            <a:r>
              <a:rPr lang="en-US" altLang="en-US" sz="3200" smtClean="0">
                <a:solidFill>
                  <a:srgbClr val="FFF19B"/>
                </a:solidFill>
                <a:latin typeface="Garamond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10068"/>
      </p:ext>
    </p:extLst>
  </p:cSld>
  <p:clrMapOvr>
    <a:masterClrMapping/>
  </p:clrMapOvr>
  <p:transition advTm="50176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Combining Sources</a:t>
            </a:r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06400" y="2390775"/>
          <a:ext cx="83058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4" imgW="3835080" imgH="672840" progId="Equation.3">
                  <p:embed/>
                </p:oleObj>
              </mc:Choice>
              <mc:Fallback>
                <p:oleObj name="Equation" r:id="rId4" imgW="383508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2390775"/>
                        <a:ext cx="8305800" cy="1457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029022"/>
      </p:ext>
    </p:extLst>
  </p:cSld>
  <p:clrMapOvr>
    <a:masterClrMapping/>
  </p:clrMapOvr>
  <p:transition advTm="55376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P(s|I)</a:t>
            </a:r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68313" y="1676400"/>
          <a:ext cx="8183562" cy="476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Chart" r:id="rId4" imgW="4038487" imgH="2343285" progId="MSGraph.Chart.8">
                  <p:embed followColorScheme="full"/>
                </p:oleObj>
              </mc:Choice>
              <mc:Fallback>
                <p:oleObj name="Chart" r:id="rId4" imgW="4038487" imgH="234328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676400"/>
                        <a:ext cx="8183562" cy="476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109186"/>
      </p:ext>
    </p:extLst>
  </p:cSld>
  <p:clrMapOvr>
    <a:masterClrMapping/>
  </p:clrMapOvr>
  <p:transition advTm="2496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P(s|w,I)</a:t>
            </a:r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74663" y="1674813"/>
          <a:ext cx="8183562" cy="476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Chart" r:id="rId4" imgW="4038487" imgH="2343285" progId="MSGraph.Chart.8">
                  <p:embed followColorScheme="full"/>
                </p:oleObj>
              </mc:Choice>
              <mc:Fallback>
                <p:oleObj name="Chart" r:id="rId4" imgW="4038487" imgH="234328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3" y="1674813"/>
                        <a:ext cx="8183562" cy="476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524625" y="760413"/>
            <a:ext cx="245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(the ‘cheat’)</a:t>
            </a:r>
          </a:p>
        </p:txBody>
      </p:sp>
    </p:spTree>
    <p:extLst>
      <p:ext uri="{BB962C8B-B14F-4D97-AF65-F5344CB8AC3E}">
        <p14:creationId xmlns:p14="http://schemas.microsoft.com/office/powerpoint/2010/main" val="3711887934"/>
      </p:ext>
    </p:extLst>
  </p:cSld>
  <p:clrMapOvr>
    <a:masterClrMapping/>
  </p:clrMapOvr>
  <p:transition advTm="8224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Preliminary Testing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355600" y="1735138"/>
            <a:ext cx="844550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E9AA"/>
                </a:solidFill>
                <a:latin typeface="Times" pitchFamily="1" charset="0"/>
              </a:rPr>
              <a:t>Problems with Corel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E9AA"/>
                </a:solidFill>
                <a:latin typeface="Times" pitchFamily="1" charset="0"/>
              </a:rPr>
              <a:t>Not much ambiguity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E9AA"/>
                </a:solidFill>
                <a:latin typeface="Times" pitchFamily="1" charset="0"/>
              </a:rPr>
              <a:t>Keywords not disambiguated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E9AA"/>
              </a:solidFill>
              <a:latin typeface="Times" pitchFamily="1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E9AA"/>
                </a:solidFill>
                <a:latin typeface="Times" pitchFamily="1" charset="0"/>
              </a:rPr>
              <a:t>Culled the database to a subset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E9AA"/>
                </a:solidFill>
                <a:latin typeface="Times" pitchFamily="1" charset="0"/>
              </a:rPr>
              <a:t>Images with one or more ambiguous keywords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E9AA"/>
                </a:solidFill>
                <a:latin typeface="Times" pitchFamily="1" charset="0"/>
              </a:rPr>
              <a:t>Hand-labeled the subset</a:t>
            </a: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35172" name="TextBox 3"/>
          <p:cNvSpPr txBox="1">
            <a:spLocks noChangeArrowheads="1"/>
          </p:cNvSpPr>
          <p:nvPr/>
        </p:nvSpPr>
        <p:spPr bwMode="auto">
          <a:xfrm>
            <a:off x="3470275" y="6488113"/>
            <a:ext cx="567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0000"/>
                </a:solidFill>
              </a:rPr>
              <a:t>More criticism on Corel in lecture on benchmarking….</a:t>
            </a:r>
          </a:p>
        </p:txBody>
      </p:sp>
    </p:spTree>
    <p:extLst>
      <p:ext uri="{BB962C8B-B14F-4D97-AF65-F5344CB8AC3E}">
        <p14:creationId xmlns:p14="http://schemas.microsoft.com/office/powerpoint/2010/main" val="3389754887"/>
      </p:ext>
    </p:extLst>
  </p:cSld>
  <p:clrMapOvr>
    <a:masterClrMapping/>
  </p:clrMapOvr>
  <p:transition advTm="7248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</a:t>
            </a:r>
          </a:p>
        </p:txBody>
      </p:sp>
      <p:graphicFrame>
        <p:nvGraphicFramePr>
          <p:cNvPr id="888835" name="Group 3"/>
          <p:cNvGraphicFramePr>
            <a:graphicFrameLocks noGrp="1"/>
          </p:cNvGraphicFramePr>
          <p:nvPr>
            <p:ph sz="half" idx="1"/>
          </p:nvPr>
        </p:nvGraphicFramePr>
        <p:xfrm>
          <a:off x="1033463" y="1828800"/>
          <a:ext cx="7310437" cy="1828800"/>
        </p:xfrm>
        <a:graphic>
          <a:graphicData uri="http://schemas.openxmlformats.org/drawingml/2006/table">
            <a:tbl>
              <a:tblPr/>
              <a:tblGrid>
                <a:gridCol w="5141912"/>
                <a:gridCol w="216852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Word sense disambiguation strategy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Score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Naïve text based 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0.858 (0.008)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Random sense choice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0.875 (0.012)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Image and text method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E9AA"/>
                          </a:solidFill>
                          <a:effectLst/>
                          <a:latin typeface="Times" pitchFamily="1" charset="0"/>
                        </a:rPr>
                        <a:t>0.948 (0.015)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6212" name="Rectangle 20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27513"/>
            <a:ext cx="7772400" cy="2147887"/>
          </a:xfrm>
          <a:noFill/>
        </p:spPr>
        <p:txBody>
          <a:bodyPr/>
          <a:lstStyle/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US" altLang="en-US" sz="3200" smtClean="0"/>
              <a:t>However…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Dataset (culled Corel) not very ambiguous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WSD algorithm simplistic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000" smtClean="0"/>
              <a:t>Better algorithm might not need help from images</a:t>
            </a:r>
          </a:p>
        </p:txBody>
      </p:sp>
    </p:spTree>
    <p:extLst>
      <p:ext uri="{BB962C8B-B14F-4D97-AF65-F5344CB8AC3E}">
        <p14:creationId xmlns:p14="http://schemas.microsoft.com/office/powerpoint/2010/main" val="2654421501"/>
      </p:ext>
    </p:extLst>
  </p:cSld>
  <p:clrMapOvr>
    <a:masterClrMapping/>
  </p:clrMapOvr>
  <p:transition advTm="58864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622300" y="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CA0D7"/>
                </a:solidFill>
                <a:latin typeface="Times" pitchFamily="1" charset="0"/>
              </a:rPr>
              <a:t>Comments on recognition vs annotations</a:t>
            </a:r>
          </a:p>
        </p:txBody>
      </p:sp>
      <p:sp>
        <p:nvSpPr>
          <p:cNvPr id="137219" name="Line 3"/>
          <p:cNvSpPr>
            <a:spLocks noChangeShapeType="1"/>
          </p:cNvSpPr>
          <p:nvPr/>
        </p:nvSpPr>
        <p:spPr bwMode="auto">
          <a:xfrm>
            <a:off x="336550" y="1057275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41325" y="1404938"/>
            <a:ext cx="80486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Learning on data without correspondence is a good trick BUT there are fundamental problems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Intuitively the words are generated through the parts (regions, groups), but the error function refers to the whole.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Need a better theory of how to link the two.</a:t>
            </a:r>
          </a:p>
        </p:txBody>
      </p:sp>
    </p:spTree>
    <p:extLst>
      <p:ext uri="{BB962C8B-B14F-4D97-AF65-F5344CB8AC3E}">
        <p14:creationId xmlns:p14="http://schemas.microsoft.com/office/powerpoint/2010/main" val="42056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0200"/>
            <a:ext cx="9080500" cy="871538"/>
          </a:xfrm>
          <a:noFill/>
        </p:spPr>
        <p:txBody>
          <a:bodyPr/>
          <a:lstStyle/>
          <a:p>
            <a:r>
              <a:rPr lang="en-US" altLang="en-US" b="1" smtClean="0"/>
              <a:t>Concept detection vs Recognition</a:t>
            </a:r>
          </a:p>
        </p:txBody>
      </p:sp>
      <p:sp>
        <p:nvSpPr>
          <p:cNvPr id="90115" name="Line 3"/>
          <p:cNvSpPr>
            <a:spLocks noChangeShapeType="1"/>
          </p:cNvSpPr>
          <p:nvPr/>
        </p:nvSpPr>
        <p:spPr bwMode="auto">
          <a:xfrm>
            <a:off x="533400" y="14097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176588" y="5332413"/>
            <a:ext cx="3279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tiger  cat  grass</a:t>
            </a: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909763"/>
            <a:ext cx="37973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Line 6"/>
          <p:cNvSpPr>
            <a:spLocks noChangeShapeType="1"/>
          </p:cNvSpPr>
          <p:nvPr/>
        </p:nvSpPr>
        <p:spPr bwMode="auto">
          <a:xfrm flipV="1">
            <a:off x="3632200" y="3438525"/>
            <a:ext cx="63500" cy="1295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586163" y="4700588"/>
            <a:ext cx="3429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FFF19B"/>
                </a:solidFill>
                <a:latin typeface="Times" pitchFamily="1" charset="0"/>
              </a:rPr>
              <a:t>?</a:t>
            </a: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V="1">
            <a:off x="4051300" y="3633788"/>
            <a:ext cx="1147763" cy="11763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20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444500" y="1952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Integrating Supervision</a:t>
            </a:r>
            <a:endParaRPr lang="en-US" altLang="en-US" sz="3600" b="1" smtClean="0">
              <a:solidFill>
                <a:srgbClr val="FCA0D7"/>
              </a:solidFill>
              <a:latin typeface="Times" pitchFamily="1" charset="0"/>
            </a:endParaRP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381000" y="2273300"/>
            <a:ext cx="3225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75000"/>
              </a:spcAft>
            </a:pPr>
            <a:r>
              <a:rPr lang="en-US" altLang="en-US" sz="3600" smtClean="0">
                <a:solidFill>
                  <a:srgbClr val="FFE9AA"/>
                </a:solidFill>
                <a:latin typeface="Times" pitchFamily="1" charset="0"/>
              </a:rPr>
              <a:t>Estimate where a minimal amount of supervision can be most helpful.</a:t>
            </a:r>
          </a:p>
        </p:txBody>
      </p:sp>
      <p:sp>
        <p:nvSpPr>
          <p:cNvPr id="138244" name="Line 4"/>
          <p:cNvSpPr>
            <a:spLocks noChangeShapeType="1"/>
          </p:cNvSpPr>
          <p:nvPr/>
        </p:nvSpPr>
        <p:spPr bwMode="auto">
          <a:xfrm>
            <a:off x="285750" y="10795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286000"/>
            <a:ext cx="436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71538"/>
          </a:xfrm>
        </p:spPr>
        <p:txBody>
          <a:bodyPr/>
          <a:lstStyle/>
          <a:p>
            <a:r>
              <a:rPr lang="en-US" altLang="en-US" smtClean="0"/>
              <a:t>Integrating Feature Selection</a:t>
            </a:r>
          </a:p>
        </p:txBody>
      </p:sp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4367213"/>
            <a:ext cx="3040063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2233613"/>
            <a:ext cx="3090863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6"/>
          <p:cNvSpPr>
            <a:spLocks noChangeArrowheads="1"/>
          </p:cNvSpPr>
          <p:nvPr/>
        </p:nvSpPr>
        <p:spPr bwMode="auto">
          <a:xfrm>
            <a:off x="533400" y="2319338"/>
            <a:ext cx="4210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75000"/>
              </a:spcAft>
            </a:pPr>
            <a:r>
              <a:rPr lang="en-US" altLang="en-US" sz="3600" smtClean="0">
                <a:solidFill>
                  <a:srgbClr val="FFE9AA"/>
                </a:solidFill>
                <a:latin typeface="Times" pitchFamily="1" charset="0"/>
              </a:rPr>
              <a:t>Propose good features to differentiate words that are not distinguishable (e.g., eagle and jet)</a:t>
            </a:r>
          </a:p>
        </p:txBody>
      </p:sp>
      <p:sp>
        <p:nvSpPr>
          <p:cNvPr id="139270" name="Rectangle 7"/>
          <p:cNvSpPr>
            <a:spLocks noChangeArrowheads="1"/>
          </p:cNvSpPr>
          <p:nvPr/>
        </p:nvSpPr>
        <p:spPr bwMode="auto">
          <a:xfrm>
            <a:off x="8874125" y="4362450"/>
            <a:ext cx="184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54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39271" name="Line 8"/>
          <p:cNvSpPr>
            <a:spLocks noChangeShapeType="1"/>
          </p:cNvSpPr>
          <p:nvPr/>
        </p:nvSpPr>
        <p:spPr bwMode="auto">
          <a:xfrm>
            <a:off x="336550" y="10668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94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Integrating Vision Levels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Word prediction gives a new way to think about integrating high and low level vision processes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40292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43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Region Merging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41316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pic>
        <p:nvPicPr>
          <p:cNvPr id="141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584325"/>
            <a:ext cx="7216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615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604838" y="1825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Region Merging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142340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776288" y="1649413"/>
            <a:ext cx="7812087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Use word posteriors to propose region merges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Recompute descriptors for the conglomerate object (color histograms, shape descriptors)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Have the system learn what kinds of “familiar configurations” are useful (i.e. lead to better word prediction)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10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465138" y="182563"/>
            <a:ext cx="71628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Preliminary Experiment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758825" y="2143125"/>
            <a:ext cx="7978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  <p:sp>
        <p:nvSpPr>
          <p:cNvPr id="8198" name="Line 4"/>
          <p:cNvSpPr>
            <a:spLocks noChangeShapeType="1"/>
          </p:cNvSpPr>
          <p:nvPr/>
        </p:nvSpPr>
        <p:spPr bwMode="auto">
          <a:xfrm>
            <a:off x="304800" y="1068388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054100" y="2032000"/>
          <a:ext cx="3298825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Document" r:id="rId4" imgW="1319784" imgH="838200" progId="Word.Document.8">
                  <p:embed/>
                </p:oleObj>
              </mc:Choice>
              <mc:Fallback>
                <p:oleObj name="Document" r:id="rId4" imgW="1319784" imgH="838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2032000"/>
                        <a:ext cx="3298825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279525" y="4545013"/>
            <a:ext cx="245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Good merge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576763" y="2063750"/>
          <a:ext cx="3297237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Document" r:id="rId6" imgW="1362456" imgH="850392" progId="Word.Document.8">
                  <p:embed/>
                </p:oleObj>
              </mc:Choice>
              <mc:Fallback>
                <p:oleObj name="Document" r:id="rId6" imgW="1362456" imgH="8503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3" y="2063750"/>
                        <a:ext cx="3297237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2463800" y="3098800"/>
            <a:ext cx="825500" cy="127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5689600" y="2514600"/>
            <a:ext cx="279400" cy="584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4987925" y="444341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Poor merge</a:t>
            </a:r>
          </a:p>
        </p:txBody>
      </p:sp>
      <p:sp>
        <p:nvSpPr>
          <p:cNvPr id="8203" name="Rectangle 12"/>
          <p:cNvSpPr>
            <a:spLocks noChangeArrowheads="1"/>
          </p:cNvSpPr>
          <p:nvPr/>
        </p:nvSpPr>
        <p:spPr bwMode="auto">
          <a:xfrm>
            <a:off x="7324725" y="420688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19B"/>
                </a:solidFill>
                <a:latin typeface="Times" pitchFamily="1" charset="0"/>
              </a:rPr>
              <a:t>[ CVPR, 03 ]</a:t>
            </a:r>
          </a:p>
        </p:txBody>
      </p:sp>
    </p:spTree>
    <p:extLst>
      <p:ext uri="{BB962C8B-B14F-4D97-AF65-F5344CB8AC3E}">
        <p14:creationId xmlns:p14="http://schemas.microsoft.com/office/powerpoint/2010/main" val="16324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444500" y="195263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More Complex Semantics</a:t>
            </a:r>
            <a:endParaRPr lang="en-US" altLang="en-US" sz="3600" b="1" smtClean="0">
              <a:solidFill>
                <a:srgbClr val="FCA0D7"/>
              </a:solidFill>
              <a:latin typeface="Times" pitchFamily="1" charset="0"/>
            </a:endParaRPr>
          </a:p>
        </p:txBody>
      </p:sp>
      <p:sp>
        <p:nvSpPr>
          <p:cNvPr id="143363" name="Line 4"/>
          <p:cNvSpPr>
            <a:spLocks noChangeShapeType="1"/>
          </p:cNvSpPr>
          <p:nvPr/>
        </p:nvSpPr>
        <p:spPr bwMode="auto">
          <a:xfrm>
            <a:off x="285750" y="10795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43364" name="Text Box 13"/>
          <p:cNvSpPr txBox="1">
            <a:spLocks noChangeArrowheads="1"/>
          </p:cNvSpPr>
          <p:nvPr/>
        </p:nvSpPr>
        <p:spPr bwMode="auto">
          <a:xfrm>
            <a:off x="441325" y="1725613"/>
            <a:ext cx="81724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Current system links uniform blobs  to simple nouns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Working towards linking groups of blobs to nouns, relations to prepositions, and attributes to adjectives </a:t>
            </a:r>
          </a:p>
        </p:txBody>
      </p:sp>
    </p:spTree>
    <p:extLst>
      <p:ext uri="{BB962C8B-B14F-4D97-AF65-F5344CB8AC3E}">
        <p14:creationId xmlns:p14="http://schemas.microsoft.com/office/powerpoint/2010/main" val="4662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622300" y="0"/>
            <a:ext cx="7772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CA0D7"/>
                </a:solidFill>
                <a:latin typeface="Times" pitchFamily="1" charset="0"/>
              </a:rPr>
              <a:t>Summary</a:t>
            </a:r>
          </a:p>
        </p:txBody>
      </p:sp>
      <p:sp>
        <p:nvSpPr>
          <p:cNvPr id="144387" name="Line 3"/>
          <p:cNvSpPr>
            <a:spLocks noChangeShapeType="1"/>
          </p:cNvSpPr>
          <p:nvPr/>
        </p:nvSpPr>
        <p:spPr bwMode="auto">
          <a:xfrm>
            <a:off x="336550" y="1057275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441325" y="1404938"/>
            <a:ext cx="8310563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Recognition on the </a:t>
            </a:r>
            <a:r>
              <a:rPr lang="en-US" altLang="en-US" sz="3200" smtClean="0">
                <a:solidFill>
                  <a:srgbClr val="FC0128"/>
                </a:solidFill>
                <a:latin typeface="Times" pitchFamily="1" charset="0"/>
              </a:rPr>
              <a:t>large scale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C0128"/>
                </a:solidFill>
                <a:latin typeface="Times" pitchFamily="1" charset="0"/>
              </a:rPr>
              <a:t>Unsupervised</a:t>
            </a: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 - label without labeled training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Learn </a:t>
            </a:r>
            <a:r>
              <a:rPr lang="en-US" altLang="en-US" sz="3200" smtClean="0">
                <a:solidFill>
                  <a:srgbClr val="FC0128"/>
                </a:solidFill>
                <a:latin typeface="Times" pitchFamily="1" charset="0"/>
              </a:rPr>
              <a:t>what</a:t>
            </a: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 to recognize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Semantic </a:t>
            </a:r>
            <a:r>
              <a:rPr lang="en-US" altLang="en-US" sz="3200" smtClean="0">
                <a:solidFill>
                  <a:srgbClr val="FC0128"/>
                </a:solidFill>
                <a:latin typeface="Times" pitchFamily="1" charset="0"/>
              </a:rPr>
              <a:t>evaluation</a:t>
            </a: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 of vision tools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srgbClr val="FFF19B"/>
              </a:solidFill>
              <a:latin typeface="Times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C0128"/>
                </a:solidFill>
                <a:latin typeface="Times" pitchFamily="1" charset="0"/>
              </a:rPr>
              <a:t>Integrating</a:t>
            </a: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 vision processing levels</a:t>
            </a:r>
          </a:p>
        </p:txBody>
      </p:sp>
      <p:cxnSp>
        <p:nvCxnSpPr>
          <p:cNvPr id="144389" name="Straight Connector 5"/>
          <p:cNvCxnSpPr>
            <a:cxnSpLocks noChangeShapeType="1"/>
          </p:cNvCxnSpPr>
          <p:nvPr/>
        </p:nvCxnSpPr>
        <p:spPr bwMode="auto">
          <a:xfrm>
            <a:off x="457200" y="1539875"/>
            <a:ext cx="5181600" cy="30480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390" name="Straight Connector 8"/>
          <p:cNvCxnSpPr>
            <a:cxnSpLocks noChangeShapeType="1"/>
          </p:cNvCxnSpPr>
          <p:nvPr/>
        </p:nvCxnSpPr>
        <p:spPr bwMode="auto">
          <a:xfrm flipV="1">
            <a:off x="533400" y="1539875"/>
            <a:ext cx="5105400" cy="30480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955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Bottom Line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451100"/>
            <a:ext cx="7340600" cy="39116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ct val="75000"/>
              </a:spcAft>
            </a:pPr>
            <a:r>
              <a:rPr lang="en-US" altLang="en-US" smtClean="0"/>
              <a:t>Recognition as machine translation</a:t>
            </a:r>
          </a:p>
          <a:p>
            <a:pPr marL="0" indent="0">
              <a:lnSpc>
                <a:spcPct val="100000"/>
              </a:lnSpc>
              <a:spcAft>
                <a:spcPct val="75000"/>
              </a:spcAft>
            </a:pPr>
            <a:r>
              <a:rPr lang="en-US" altLang="en-US" smtClean="0"/>
              <a:t>Machine vision as data-mining</a:t>
            </a:r>
          </a:p>
        </p:txBody>
      </p:sp>
      <p:sp>
        <p:nvSpPr>
          <p:cNvPr id="145412" name="Line 4"/>
          <p:cNvSpPr>
            <a:spLocks noChangeShapeType="1"/>
          </p:cNvSpPr>
          <p:nvPr/>
        </p:nvSpPr>
        <p:spPr bwMode="auto">
          <a:xfrm>
            <a:off x="323850" y="1971675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Lecture IX: Words and Pictures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5430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Part II: Learning social tag relevance</a:t>
            </a:r>
          </a:p>
          <a:p>
            <a:endParaRPr lang="en-US" dirty="0"/>
          </a:p>
          <a:p>
            <a:r>
              <a:rPr lang="en-US" altLang="zh-CN" dirty="0" err="1" smtClean="0">
                <a:ea typeface="SimSun" pitchFamily="2" charset="-122"/>
              </a:rPr>
              <a:t>Xirong</a:t>
            </a:r>
            <a:r>
              <a:rPr lang="en-US" altLang="zh-CN" dirty="0" smtClean="0"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Li, </a:t>
            </a:r>
            <a:r>
              <a:rPr lang="en-US" altLang="zh-CN" dirty="0" err="1">
                <a:ea typeface="SimSun" pitchFamily="2" charset="-122"/>
              </a:rPr>
              <a:t>Cees</a:t>
            </a:r>
            <a:r>
              <a:rPr lang="en-US" altLang="zh-CN" dirty="0">
                <a:ea typeface="SimSun" pitchFamily="2" charset="-122"/>
              </a:rPr>
              <a:t> G.M. </a:t>
            </a:r>
            <a:r>
              <a:rPr lang="en-US" altLang="zh-CN" dirty="0" err="1">
                <a:ea typeface="SimSun" pitchFamily="2" charset="-122"/>
              </a:rPr>
              <a:t>Snoek</a:t>
            </a:r>
            <a:r>
              <a:rPr lang="en-US" altLang="zh-CN" dirty="0">
                <a:ea typeface="SimSun" pitchFamily="2" charset="-122"/>
              </a:rPr>
              <a:t>, and Marcel </a:t>
            </a:r>
            <a:r>
              <a:rPr lang="en-US" altLang="zh-CN" dirty="0" err="1">
                <a:ea typeface="SimSun" pitchFamily="2" charset="-122"/>
              </a:rPr>
              <a:t>Worring</a:t>
            </a:r>
            <a:endParaRPr lang="en-US" altLang="zh-CN" dirty="0">
              <a:ea typeface="SimSun" pitchFamily="2" charset="-122"/>
            </a:endParaRPr>
          </a:p>
          <a:p>
            <a:r>
              <a:rPr lang="en-US" altLang="zh-CN" dirty="0">
                <a:ea typeface="SimSun" pitchFamily="2" charset="-122"/>
              </a:rPr>
              <a:t>Intelligent Systems Lab Amsterdam</a:t>
            </a:r>
          </a:p>
          <a:p>
            <a:r>
              <a:rPr lang="en-US" altLang="zh-CN" dirty="0">
                <a:ea typeface="SimSun" pitchFamily="2" charset="-122"/>
              </a:rPr>
              <a:t>University of Amsterdam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330200"/>
            <a:ext cx="8801100" cy="871538"/>
          </a:xfrm>
          <a:noFill/>
        </p:spPr>
        <p:txBody>
          <a:bodyPr/>
          <a:lstStyle/>
          <a:p>
            <a:r>
              <a:rPr lang="en-US" altLang="en-US" b="1" smtClean="0"/>
              <a:t>Recognition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533400" y="14097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87500" y="1646238"/>
          <a:ext cx="5641975" cy="354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4" imgW="3087624" imgH="1938528" progId="Word.Document.8">
                  <p:embed/>
                </p:oleObj>
              </mc:Choice>
              <mc:Fallback>
                <p:oleObj name="Document" r:id="rId4" imgW="3087624" imgH="193852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0" y="1646238"/>
                        <a:ext cx="5641975" cy="354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1568450" y="5514975"/>
            <a:ext cx="5872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Semantic representation includes not only what is there,  but </a:t>
            </a:r>
            <a:r>
              <a:rPr lang="en-US" altLang="en-US" sz="2400" b="1" smtClean="0">
                <a:solidFill>
                  <a:srgbClr val="FFF19B"/>
                </a:solidFill>
                <a:latin typeface="Times" pitchFamily="1" charset="0"/>
              </a:rPr>
              <a:t>where</a:t>
            </a: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 it is</a:t>
            </a:r>
          </a:p>
        </p:txBody>
      </p:sp>
    </p:spTree>
    <p:extLst>
      <p:ext uri="{BB962C8B-B14F-4D97-AF65-F5344CB8AC3E}">
        <p14:creationId xmlns:p14="http://schemas.microsoft.com/office/powerpoint/2010/main" val="2849262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"/>
          <p:cNvSpPr>
            <a:spLocks noChangeArrowheads="1"/>
          </p:cNvSpPr>
          <p:nvPr/>
        </p:nvSpPr>
        <p:spPr bwMode="auto">
          <a:xfrm>
            <a:off x="381000" y="0"/>
            <a:ext cx="8763000" cy="68580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altLang="en-US" sz="30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Today’s roadmap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Matching words and pictures</a:t>
            </a:r>
          </a:p>
          <a:p>
            <a:pPr>
              <a:defRPr/>
            </a:pPr>
            <a:r>
              <a:rPr lang="en-US" dirty="0" smtClean="0"/>
              <a:t>Names and faces in the news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Learning social tag relevance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295400"/>
            <a:ext cx="8686800" cy="990600"/>
          </a:xfrm>
        </p:spPr>
        <p:txBody>
          <a:bodyPr/>
          <a:lstStyle/>
          <a:p>
            <a:pPr algn="ctr" eaLnBrk="1" hangingPunct="1"/>
            <a:r>
              <a:rPr lang="en-US" altLang="zh-CN" sz="4800" smtClean="0">
                <a:solidFill>
                  <a:schemeClr val="tx1"/>
                </a:solidFill>
                <a:ea typeface="SimSun" pitchFamily="2" charset="-122"/>
              </a:rPr>
              <a:t>Learning social tag relevance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352800"/>
            <a:ext cx="7010400" cy="1600200"/>
          </a:xfrm>
        </p:spPr>
        <p:txBody>
          <a:bodyPr/>
          <a:lstStyle/>
          <a:p>
            <a:pPr eaLnBrk="1" hangingPunct="1"/>
            <a:endParaRPr lang="en-US" altLang="zh-CN" sz="2400" dirty="0" smtClean="0">
              <a:ea typeface="SimSun" pitchFamily="2" charset="-122"/>
            </a:endParaRPr>
          </a:p>
          <a:p>
            <a:pPr algn="ctr" eaLnBrk="1" hangingPunct="1"/>
            <a:r>
              <a:rPr lang="en-US" altLang="zh-CN" sz="2000" b="1" dirty="0" err="1" smtClean="0">
                <a:ea typeface="SimSun" pitchFamily="2" charset="-122"/>
              </a:rPr>
              <a:t>Xirong</a:t>
            </a:r>
            <a:r>
              <a:rPr lang="en-US" altLang="zh-CN" sz="2000" b="1" dirty="0" smtClean="0">
                <a:ea typeface="SimSun" pitchFamily="2" charset="-122"/>
              </a:rPr>
              <a:t> Li</a:t>
            </a:r>
            <a:r>
              <a:rPr lang="en-US" altLang="zh-CN" sz="2000" dirty="0" smtClean="0">
                <a:ea typeface="SimSun" pitchFamily="2" charset="-122"/>
              </a:rPr>
              <a:t>,</a:t>
            </a:r>
            <a:r>
              <a:rPr lang="en-US" altLang="zh-CN" sz="2000" b="1" dirty="0" smtClean="0">
                <a:ea typeface="SimSun" pitchFamily="2" charset="-122"/>
              </a:rPr>
              <a:t> </a:t>
            </a:r>
            <a:r>
              <a:rPr lang="en-US" altLang="zh-CN" sz="2000" b="1" dirty="0" err="1" smtClean="0">
                <a:ea typeface="SimSun" pitchFamily="2" charset="-122"/>
              </a:rPr>
              <a:t>Cees</a:t>
            </a:r>
            <a:r>
              <a:rPr lang="en-US" altLang="zh-CN" sz="2000" b="1" dirty="0" smtClean="0">
                <a:ea typeface="SimSun" pitchFamily="2" charset="-122"/>
              </a:rPr>
              <a:t> G.M. </a:t>
            </a:r>
            <a:r>
              <a:rPr lang="en-US" altLang="zh-CN" sz="2000" b="1" dirty="0" err="1" smtClean="0">
                <a:ea typeface="SimSun" pitchFamily="2" charset="-122"/>
              </a:rPr>
              <a:t>Snoek</a:t>
            </a:r>
            <a:r>
              <a:rPr lang="en-US" altLang="zh-CN" sz="2000" dirty="0" smtClean="0">
                <a:ea typeface="SimSun" pitchFamily="2" charset="-122"/>
              </a:rPr>
              <a:t>,</a:t>
            </a:r>
            <a:r>
              <a:rPr lang="en-US" altLang="zh-CN" sz="2000" b="1" dirty="0" smtClean="0">
                <a:ea typeface="SimSun" pitchFamily="2" charset="-122"/>
              </a:rPr>
              <a:t> </a:t>
            </a:r>
            <a:r>
              <a:rPr lang="en-US" altLang="zh-CN" sz="2000" dirty="0" smtClean="0">
                <a:ea typeface="SimSun" pitchFamily="2" charset="-122"/>
              </a:rPr>
              <a:t>and</a:t>
            </a:r>
            <a:r>
              <a:rPr lang="en-US" altLang="zh-CN" sz="2000" b="1" dirty="0" smtClean="0">
                <a:ea typeface="SimSun" pitchFamily="2" charset="-122"/>
              </a:rPr>
              <a:t> Marcel </a:t>
            </a:r>
            <a:r>
              <a:rPr lang="en-US" altLang="zh-CN" sz="2000" b="1" dirty="0" err="1" smtClean="0">
                <a:ea typeface="SimSun" pitchFamily="2" charset="-122"/>
              </a:rPr>
              <a:t>Worring</a:t>
            </a:r>
            <a:endParaRPr lang="en-US" altLang="zh-CN" sz="2000" b="1" dirty="0" smtClean="0">
              <a:ea typeface="SimSun" pitchFamily="2" charset="-122"/>
            </a:endParaRPr>
          </a:p>
          <a:p>
            <a:pPr algn="ctr" eaLnBrk="1" hangingPunct="1"/>
            <a:r>
              <a:rPr lang="en-US" altLang="zh-CN" sz="2000" dirty="0" smtClean="0">
                <a:ea typeface="SimSun" pitchFamily="2" charset="-122"/>
              </a:rPr>
              <a:t>Intelligent Systems Lab Amsterdam</a:t>
            </a:r>
          </a:p>
          <a:p>
            <a:pPr algn="ctr" eaLnBrk="1" hangingPunct="1"/>
            <a:r>
              <a:rPr lang="en-US" altLang="zh-CN" sz="2000" dirty="0" smtClean="0">
                <a:ea typeface="SimSun" pitchFamily="2" charset="-122"/>
              </a:rPr>
              <a:t>University of Amsterdam</a:t>
            </a:r>
          </a:p>
        </p:txBody>
      </p:sp>
    </p:spTree>
    <p:extLst>
      <p:ext uri="{BB962C8B-B14F-4D97-AF65-F5344CB8AC3E}">
        <p14:creationId xmlns:p14="http://schemas.microsoft.com/office/powerpoint/2010/main" val="41794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59050"/>
            <a:ext cx="685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609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5200"/>
            <a:ext cx="6629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Worldwide social-tagged visual data</a:t>
            </a: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4157662" cy="4267200"/>
          </a:xfrm>
        </p:spPr>
        <p:txBody>
          <a:bodyPr/>
          <a:lstStyle/>
          <a:p>
            <a:pPr eaLnBrk="1" hangingPunct="1"/>
            <a:r>
              <a:rPr lang="en-US" altLang="zh-CN" sz="2400" smtClean="0">
                <a:ea typeface="SimSun" pitchFamily="2" charset="-122"/>
              </a:rPr>
              <a:t>Emerging data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Billions of social-tagged images</a:t>
            </a:r>
          </a:p>
          <a:p>
            <a:pPr eaLnBrk="1" hangingPunct="1"/>
            <a:endParaRPr lang="en-US" altLang="zh-CN" sz="2600" smtClean="0">
              <a:ea typeface="SimSun" pitchFamily="2" charset="-122"/>
            </a:endParaRPr>
          </a:p>
          <a:p>
            <a:pPr eaLnBrk="1" hangingPunct="1"/>
            <a:endParaRPr lang="en-US" altLang="zh-CN" sz="2600" smtClean="0">
              <a:ea typeface="SimSun" pitchFamily="2" charset="-122"/>
            </a:endParaRPr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52600"/>
            <a:ext cx="4495800" cy="4267200"/>
          </a:xfrm>
        </p:spPr>
        <p:txBody>
          <a:bodyPr/>
          <a:lstStyle/>
          <a:p>
            <a:pPr eaLnBrk="1" hangingPunct="1"/>
            <a:r>
              <a:rPr lang="en-US" altLang="zh-CN" sz="2400" smtClean="0">
                <a:ea typeface="SimSun" pitchFamily="2" charset="-122"/>
              </a:rPr>
              <a:t>Emerging research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Broad interest in multiple fields</a:t>
            </a:r>
            <a:r>
              <a:rPr lang="en-US" altLang="zh-CN" sz="1600" baseline="30000" smtClean="0">
                <a:ea typeface="SimSun" pitchFamily="2" charset="-122"/>
              </a:rPr>
              <a:t>*</a:t>
            </a:r>
          </a:p>
          <a:p>
            <a:pPr lvl="2" eaLnBrk="1" hangingPunct="1"/>
            <a:r>
              <a:rPr lang="en-US" altLang="zh-CN" sz="1200" smtClean="0">
                <a:ea typeface="SimSun" pitchFamily="2" charset="-122"/>
              </a:rPr>
              <a:t>MM,CVPR,CIVR,MIR,ICME,WWW,KDD,…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CIVR’10: </a:t>
            </a:r>
            <a:r>
              <a:rPr lang="en-US" altLang="zh-CN" sz="1600" smtClean="0">
                <a:ea typeface="SimSun" pitchFamily="2" charset="-122"/>
              </a:rPr>
              <a:t>one keynote, two oral sessions</a:t>
            </a:r>
          </a:p>
        </p:txBody>
      </p:sp>
      <p:pic>
        <p:nvPicPr>
          <p:cNvPr id="1853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3" name="Rectangle 16"/>
          <p:cNvSpPr>
            <a:spLocks noChangeArrowheads="1"/>
          </p:cNvSpPr>
          <p:nvPr/>
        </p:nvSpPr>
        <p:spPr bwMode="auto">
          <a:xfrm>
            <a:off x="5257800" y="6248400"/>
            <a:ext cx="2820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*Query google scholar with “social image retrieval”</a:t>
            </a:r>
          </a:p>
        </p:txBody>
      </p:sp>
      <p:sp>
        <p:nvSpPr>
          <p:cNvPr id="185354" name="Text Box 17"/>
          <p:cNvSpPr txBox="1">
            <a:spLocks noChangeArrowheads="1"/>
          </p:cNvSpPr>
          <p:nvPr/>
        </p:nvSpPr>
        <p:spPr bwMode="auto">
          <a:xfrm>
            <a:off x="3352800" y="2590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…</a:t>
            </a:r>
          </a:p>
        </p:txBody>
      </p:sp>
      <p:pic>
        <p:nvPicPr>
          <p:cNvPr id="185355" name="Picture 20" descr="Zooom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2908300"/>
            <a:ext cx="762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Demo: What is on Flickr?</a:t>
            </a:r>
          </a:p>
        </p:txBody>
      </p:sp>
      <p:pic>
        <p:nvPicPr>
          <p:cNvPr id="186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 bwMode="auto">
          <a:xfrm>
            <a:off x="609600" y="1752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6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16238"/>
            <a:ext cx="67056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66738" y="1752600"/>
            <a:ext cx="78152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r>
              <a:rPr lang="en-US" altLang="zh-CN" sz="24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Key problem: </a:t>
            </a:r>
            <a:r>
              <a:rPr lang="en-US" altLang="zh-CN" sz="2400" b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Social tagging is subjective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User tags might be irrelevant to the visual content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endParaRPr lang="en-US" altLang="zh-CN" sz="26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endParaRPr lang="en-US" altLang="zh-CN" sz="26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1143000" y="2605088"/>
            <a:ext cx="19050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Query </a:t>
            </a:r>
            <a:r>
              <a:rPr lang="en-US" altLang="zh-CN" b="1" i="1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tiger</a:t>
            </a:r>
          </a:p>
        </p:txBody>
      </p:sp>
      <p:sp>
        <p:nvSpPr>
          <p:cNvPr id="18739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But, image retrieval results are poor</a:t>
            </a: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2514600" y="37941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4800600" y="51054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7239000" y="37941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2514600" y="50895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75" name="Text Box 19"/>
          <p:cNvSpPr txBox="1">
            <a:spLocks noChangeArrowheads="1"/>
          </p:cNvSpPr>
          <p:nvPr/>
        </p:nvSpPr>
        <p:spPr bwMode="auto">
          <a:xfrm>
            <a:off x="7239000" y="51054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4876800" y="41148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nimBg="1"/>
      <p:bldP spid="224267" grpId="0"/>
      <p:bldP spid="224268" grpId="0"/>
      <p:bldP spid="224269" grpId="0"/>
      <p:bldP spid="224270" grpId="0"/>
      <p:bldP spid="224275" grpId="0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74676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566738" y="1752600"/>
            <a:ext cx="78152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r>
              <a:rPr lang="en-US" altLang="zh-CN" sz="24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Key problem: </a:t>
            </a:r>
            <a:r>
              <a:rPr lang="en-US" altLang="zh-CN" sz="2400" b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Social tagging is subjective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User tags might be irrelevant to the visual content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endParaRPr lang="en-US" altLang="zh-CN" sz="26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endParaRPr lang="en-US" altLang="zh-CN" sz="26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990600" y="2605088"/>
            <a:ext cx="19050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Query </a:t>
            </a:r>
            <a:r>
              <a:rPr lang="en-US" altLang="zh-CN" b="1" i="1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classroom</a:t>
            </a:r>
          </a:p>
        </p:txBody>
      </p:sp>
      <p:sp>
        <p:nvSpPr>
          <p:cNvPr id="188421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But, image retrieval results are poor</a:t>
            </a:r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2362200" y="35814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5105400" y="36417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69" name="Text Box 13"/>
          <p:cNvSpPr txBox="1">
            <a:spLocks noChangeArrowheads="1"/>
          </p:cNvSpPr>
          <p:nvPr/>
        </p:nvSpPr>
        <p:spPr bwMode="auto">
          <a:xfrm>
            <a:off x="7467600" y="36576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4270" name="Text Box 14"/>
          <p:cNvSpPr txBox="1">
            <a:spLocks noChangeArrowheads="1"/>
          </p:cNvSpPr>
          <p:nvPr/>
        </p:nvSpPr>
        <p:spPr bwMode="auto">
          <a:xfrm>
            <a:off x="2371725" y="513715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5181600" y="54483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reeform 23"/>
          <p:cNvSpPr>
            <a:spLocks/>
          </p:cNvSpPr>
          <p:nvPr/>
        </p:nvSpPr>
        <p:spPr bwMode="auto">
          <a:xfrm>
            <a:off x="7543800" y="54483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nimBg="1"/>
      <p:bldP spid="224267" grpId="0"/>
      <p:bldP spid="224268" grpId="0"/>
      <p:bldP spid="224269" grpId="0"/>
      <p:bldP spid="224270" grpId="0"/>
      <p:bldP spid="22" grpId="0" animBg="1"/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Query-dependent methods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 smtClean="0">
                <a:ea typeface="SimSun" pitchFamily="2" charset="-122"/>
              </a:rPr>
              <a:t>Search results re-ranking</a:t>
            </a:r>
            <a:r>
              <a:rPr lang="en-US" altLang="zh-CN" sz="2800" baseline="30000" smtClean="0">
                <a:solidFill>
                  <a:srgbClr val="777777"/>
                </a:solidFill>
                <a:ea typeface="SimSun" pitchFamily="2" charset="-122"/>
              </a:rPr>
              <a:t>[Hsu’07,…]</a:t>
            </a: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smtClean="0"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800" smtClean="0">
                <a:ea typeface="SimSun" pitchFamily="2" charset="-122"/>
              </a:rPr>
              <a:t>Combining multiple textual features</a:t>
            </a:r>
            <a:r>
              <a:rPr lang="en-US" altLang="zh-CN" sz="2800" baseline="30000" smtClean="0">
                <a:solidFill>
                  <a:srgbClr val="777777"/>
                </a:solidFill>
                <a:ea typeface="SimSun" pitchFamily="2" charset="-122"/>
              </a:rPr>
              <a:t>[Olivares’08,…]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1800" smtClean="0">
                <a:ea typeface="SimSun" pitchFamily="2" charset="-122"/>
              </a:rPr>
              <a:t>tags, titles, notes,…</a:t>
            </a:r>
            <a:endParaRPr lang="en-US" altLang="zh-CN" sz="1800" baseline="30000" smtClean="0">
              <a:ea typeface="SimSun" pitchFamily="2" charset="-122"/>
            </a:endParaRPr>
          </a:p>
        </p:txBody>
      </p:sp>
      <p:graphicFrame>
        <p:nvGraphicFramePr>
          <p:cNvPr id="9218" name="Object 11"/>
          <p:cNvGraphicFramePr>
            <a:graphicFrameLocks noChangeAspect="1"/>
          </p:cNvGraphicFramePr>
          <p:nvPr/>
        </p:nvGraphicFramePr>
        <p:xfrm>
          <a:off x="152400" y="2555875"/>
          <a:ext cx="8686800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Visio" r:id="rId3" imgW="11345388" imgH="2333711" progId="Visio.Drawing.11">
                  <p:embed/>
                </p:oleObj>
              </mc:Choice>
              <mc:Fallback>
                <p:oleObj name="Visio" r:id="rId3" imgW="11345388" imgH="233371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55875"/>
                        <a:ext cx="8686800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5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Query-independent methods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52600"/>
            <a:ext cx="8272463" cy="4267200"/>
          </a:xfrm>
        </p:spPr>
        <p:txBody>
          <a:bodyPr/>
          <a:lstStyle/>
          <a:p>
            <a:pPr eaLnBrk="1" hangingPunct="1"/>
            <a:r>
              <a:rPr lang="en-US" altLang="zh-CN" sz="2600" smtClean="0">
                <a:ea typeface="SimSun" pitchFamily="2" charset="-122"/>
              </a:rPr>
              <a:t>Tag relevance learning</a:t>
            </a:r>
            <a:r>
              <a:rPr lang="en-US" altLang="zh-CN" sz="2000" baseline="30000" smtClean="0">
                <a:solidFill>
                  <a:srgbClr val="777777"/>
                </a:solidFill>
                <a:ea typeface="SimSun" pitchFamily="2" charset="-122"/>
              </a:rPr>
              <a:t>[Our work Li’08,Li’09] and later [Liu’09,Wu’09,Kennedy’09,Xu’09,…]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Estimating the relevance of a tag with respect to the visual content</a:t>
            </a:r>
            <a:endParaRPr lang="en-US" altLang="zh-CN" sz="1800" baseline="30000" smtClean="0">
              <a:ea typeface="SimSun" pitchFamily="2" charset="-122"/>
            </a:endParaRPr>
          </a:p>
        </p:txBody>
      </p:sp>
      <p:graphicFrame>
        <p:nvGraphicFramePr>
          <p:cNvPr id="10242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00400" y="2935288"/>
          <a:ext cx="1905000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Visio" r:id="rId3" imgW="1410045" imgH="1041684" progId="">
                  <p:embed/>
                </p:oleObj>
              </mc:Choice>
              <mc:Fallback>
                <p:oleObj name="Visio" r:id="rId3" imgW="1410045" imgH="10416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935288"/>
                        <a:ext cx="1905000" cy="14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8"/>
          <p:cNvSpPr>
            <a:spLocks noChangeArrowheads="1"/>
          </p:cNvSpPr>
          <p:nvPr/>
        </p:nvSpPr>
        <p:spPr bwMode="auto">
          <a:xfrm>
            <a:off x="5105400" y="2895600"/>
            <a:ext cx="1752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bridge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bicycle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perfect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MyWinners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943600" y="32766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i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x</a:t>
            </a:r>
          </a:p>
        </p:txBody>
      </p:sp>
      <p:sp>
        <p:nvSpPr>
          <p:cNvPr id="1034" name="Freeform 15"/>
          <p:cNvSpPr>
            <a:spLocks/>
          </p:cNvSpPr>
          <p:nvPr/>
        </p:nvSpPr>
        <p:spPr bwMode="auto">
          <a:xfrm>
            <a:off x="6096000" y="27432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  <p:bldP spid="103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zh-CN" sz="3400" smtClean="0">
                <a:ea typeface="SimSun" pitchFamily="2" charset="-122"/>
              </a:rPr>
              <a:t>Learning tag relevance by neighbor voting</a:t>
            </a:r>
            <a:r>
              <a:rPr lang="en-US" altLang="zh-CN" sz="2400" baseline="30000" smtClean="0">
                <a:solidFill>
                  <a:srgbClr val="777777"/>
                </a:solidFill>
                <a:ea typeface="SimSun" pitchFamily="2" charset="-122"/>
              </a:rPr>
              <a:t>[Li’08,Li’09]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60538"/>
            <a:ext cx="8915400" cy="4411662"/>
          </a:xfrm>
        </p:spPr>
        <p:txBody>
          <a:bodyPr/>
          <a:lstStyle/>
          <a:p>
            <a:pPr marL="742950" lvl="1" indent="-285750" eaLnBrk="1" hangingPunct="1">
              <a:buFont typeface="Wingdings" pitchFamily="2" charset="2"/>
              <a:buChar char="q"/>
            </a:pPr>
            <a:r>
              <a:rPr lang="en-US" altLang="zh-CN" sz="2200" smtClean="0">
                <a:ea typeface="SimSun" pitchFamily="2" charset="-122"/>
              </a:rPr>
              <a:t>Exploiting the wisdom of multiple users in social image tagging</a:t>
            </a:r>
          </a:p>
        </p:txBody>
      </p:sp>
      <p:pic>
        <p:nvPicPr>
          <p:cNvPr id="189444" name="Picture 5" descr="neighbor_voting_i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55626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6705600" y="3746500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b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The semantic gap:</a:t>
            </a:r>
          </a:p>
        </p:txBody>
      </p: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6705600" y="3975100"/>
            <a:ext cx="1981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Mismatch between visual similarity and semantic similarity.</a:t>
            </a:r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6705600" y="32004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83314" name="Text Box 18"/>
          <p:cNvSpPr txBox="1">
            <a:spLocks noChangeArrowheads="1"/>
          </p:cNvSpPr>
          <p:nvPr/>
        </p:nvSpPr>
        <p:spPr bwMode="auto">
          <a:xfrm>
            <a:off x="6705600" y="2362200"/>
            <a:ext cx="2133600" cy="1069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Need visual features to describe the content and to measure visual similarity.</a:t>
            </a:r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H="1">
            <a:off x="5257800" y="2590800"/>
            <a:ext cx="1447800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1600200" y="3600450"/>
            <a:ext cx="3886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The semantic gap challenge</a:t>
            </a:r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2493963" y="4135438"/>
            <a:ext cx="1752600" cy="1143000"/>
          </a:xfrm>
          <a:prstGeom prst="ellipse">
            <a:avLst/>
          </a:prstGeom>
          <a:noFill/>
          <a:ln w="571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2" name="Line 19"/>
          <p:cNvSpPr>
            <a:spLocks noChangeShapeType="1"/>
          </p:cNvSpPr>
          <p:nvPr/>
        </p:nvSpPr>
        <p:spPr bwMode="auto">
          <a:xfrm flipV="1">
            <a:off x="2057400" y="5562600"/>
            <a:ext cx="3048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685800" y="572928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Voting results</a:t>
            </a:r>
          </a:p>
        </p:txBody>
      </p:sp>
      <p:sp>
        <p:nvSpPr>
          <p:cNvPr id="14354" name="Oval 18"/>
          <p:cNvSpPr>
            <a:spLocks noChangeArrowheads="1"/>
          </p:cNvSpPr>
          <p:nvPr/>
        </p:nvSpPr>
        <p:spPr bwMode="auto">
          <a:xfrm>
            <a:off x="2362200" y="5181600"/>
            <a:ext cx="533400" cy="4572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25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8" grpId="0"/>
      <p:bldP spid="183309" grpId="0"/>
      <p:bldP spid="183313" grpId="0" animBg="1"/>
      <p:bldP spid="183314" grpId="0" animBg="1"/>
      <p:bldP spid="183315" grpId="0" animBg="1"/>
      <p:bldP spid="183316" grpId="0" animBg="1"/>
      <p:bldP spid="14" grpId="0" animBg="1"/>
      <p:bldP spid="2" grpId="0" animBg="1"/>
      <p:bldP spid="3" grpId="0"/>
      <p:bldP spid="1435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52600"/>
            <a:ext cx="8196263" cy="4267200"/>
          </a:xfrm>
        </p:spPr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The semantic gap is tag-dependent and feature-dependent</a:t>
            </a:r>
            <a:r>
              <a:rPr lang="en-US" altLang="zh-CN" sz="2200" baseline="30000" smtClean="0">
                <a:solidFill>
                  <a:srgbClr val="777777"/>
                </a:solidFill>
                <a:ea typeface="SimSun" pitchFamily="2" charset="-122"/>
              </a:rPr>
              <a:t>[Lu’10]</a:t>
            </a:r>
            <a:r>
              <a:rPr lang="en-US" altLang="zh-CN" sz="2200" smtClean="0">
                <a:ea typeface="SimSun" pitchFamily="2" charset="-122"/>
              </a:rPr>
              <a:t> 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Intuition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00600" y="2971800"/>
            <a:ext cx="1600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sunset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ocean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bridge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nature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instantfave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scenery</a:t>
            </a:r>
          </a:p>
        </p:txBody>
      </p:sp>
      <p:graphicFrame>
        <p:nvGraphicFramePr>
          <p:cNvPr id="1126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2133600" y="3048000"/>
          <a:ext cx="25908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Visio" r:id="rId3" imgW="1228628" imgH="828731" progId="">
                  <p:embed/>
                </p:oleObj>
              </mc:Choice>
              <mc:Fallback>
                <p:oleObj name="Visio" r:id="rId3" imgW="1228628" imgH="8287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048000"/>
                        <a:ext cx="2590800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Line 12"/>
          <p:cNvSpPr>
            <a:spLocks noChangeShapeType="1"/>
          </p:cNvSpPr>
          <p:nvPr/>
        </p:nvSpPr>
        <p:spPr bwMode="auto">
          <a:xfrm flipH="1" flipV="1">
            <a:off x="5638800" y="3200400"/>
            <a:ext cx="838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1" name="Line 13"/>
          <p:cNvSpPr>
            <a:spLocks noChangeShapeType="1"/>
          </p:cNvSpPr>
          <p:nvPr/>
        </p:nvSpPr>
        <p:spPr bwMode="auto">
          <a:xfrm flipH="1">
            <a:off x="5638800" y="3276600"/>
            <a:ext cx="8382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2" name="Line 14"/>
          <p:cNvSpPr>
            <a:spLocks noChangeShapeType="1"/>
          </p:cNvSpPr>
          <p:nvPr/>
        </p:nvSpPr>
        <p:spPr bwMode="auto">
          <a:xfrm>
            <a:off x="4900613" y="3309938"/>
            <a:ext cx="68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3" name="Line 15"/>
          <p:cNvSpPr>
            <a:spLocks noChangeShapeType="1"/>
          </p:cNvSpPr>
          <p:nvPr/>
        </p:nvSpPr>
        <p:spPr bwMode="auto">
          <a:xfrm>
            <a:off x="4897438" y="3940175"/>
            <a:ext cx="685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4" name="Text Box 16"/>
          <p:cNvSpPr txBox="1">
            <a:spLocks noChangeArrowheads="1"/>
          </p:cNvSpPr>
          <p:nvPr/>
        </p:nvSpPr>
        <p:spPr bwMode="auto">
          <a:xfrm>
            <a:off x="6454775" y="3005138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Objective tags</a:t>
            </a:r>
          </a:p>
        </p:txBody>
      </p:sp>
    </p:spTree>
    <p:extLst>
      <p:ext uri="{BB962C8B-B14F-4D97-AF65-F5344CB8AC3E}">
        <p14:creationId xmlns:p14="http://schemas.microsoft.com/office/powerpoint/2010/main" val="21621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330200"/>
            <a:ext cx="8801100" cy="871538"/>
          </a:xfrm>
          <a:noFill/>
        </p:spPr>
        <p:txBody>
          <a:bodyPr/>
          <a:lstStyle/>
          <a:p>
            <a:r>
              <a:rPr lang="en-US" altLang="en-US" b="1" smtClean="0"/>
              <a:t>General Approach</a:t>
            </a: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533400" y="14097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1140" name="Rectangle 7"/>
          <p:cNvSpPr>
            <a:spLocks noChangeArrowheads="1"/>
          </p:cNvSpPr>
          <p:nvPr/>
        </p:nvSpPr>
        <p:spPr bwMode="auto">
          <a:xfrm>
            <a:off x="762000" y="1803400"/>
            <a:ext cx="7715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19B"/>
                </a:solidFill>
                <a:latin typeface="Times" pitchFamily="1" charset="0"/>
              </a:rPr>
              <a:t>Learn models for annotation and recognition from large image data sets with associated text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smtClean="0">
              <a:solidFill>
                <a:srgbClr val="FFF19B"/>
              </a:solidFill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9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Intuition </a:t>
            </a:r>
            <a:r>
              <a:rPr lang="en-US" altLang="zh-CN" sz="2000" smtClean="0">
                <a:ea typeface="SimSun" pitchFamily="2" charset="-122"/>
              </a:rPr>
              <a:t>cont.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120062" cy="4267200"/>
          </a:xfrm>
        </p:spPr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The semantic gap is tag-dependent and feature-dependent</a:t>
            </a:r>
          </a:p>
        </p:txBody>
      </p:sp>
      <p:graphicFrame>
        <p:nvGraphicFramePr>
          <p:cNvPr id="12290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905000" y="2873375"/>
          <a:ext cx="5246688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Visio" r:id="rId3" imgW="1775805" imgH="962355" progId="">
                  <p:embed/>
                </p:oleObj>
              </mc:Choice>
              <mc:Fallback>
                <p:oleObj name="Visio" r:id="rId3" imgW="1775805" imgH="96235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873375"/>
                        <a:ext cx="5246688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12"/>
          <p:cNvSpPr>
            <a:spLocks noChangeArrowheads="1"/>
          </p:cNvSpPr>
          <p:nvPr/>
        </p:nvSpPr>
        <p:spPr bwMode="auto">
          <a:xfrm>
            <a:off x="7391400" y="3863975"/>
            <a:ext cx="11430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sunset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ocean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bridge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nature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instantfave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scenery</a:t>
            </a:r>
          </a:p>
        </p:txBody>
      </p:sp>
      <p:sp>
        <p:nvSpPr>
          <p:cNvPr id="12294" name="Oval 13"/>
          <p:cNvSpPr>
            <a:spLocks noChangeArrowheads="1"/>
          </p:cNvSpPr>
          <p:nvPr/>
        </p:nvSpPr>
        <p:spPr bwMode="auto">
          <a:xfrm>
            <a:off x="7277100" y="3892550"/>
            <a:ext cx="1371600" cy="457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 smtClean="0">
              <a:solidFill>
                <a:srgbClr val="CC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1066800" y="2270125"/>
            <a:ext cx="746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For color features, sunset has a smaller semantic gap than other tags</a:t>
            </a:r>
          </a:p>
        </p:txBody>
      </p:sp>
    </p:spTree>
    <p:extLst>
      <p:ext uri="{BB962C8B-B14F-4D97-AF65-F5344CB8AC3E}">
        <p14:creationId xmlns:p14="http://schemas.microsoft.com/office/powerpoint/2010/main" val="13501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Intuition </a:t>
            </a:r>
            <a:r>
              <a:rPr lang="en-US" altLang="zh-CN" sz="2000" smtClean="0">
                <a:ea typeface="SimSun" pitchFamily="2" charset="-122"/>
              </a:rPr>
              <a:t>cont.</a:t>
            </a:r>
          </a:p>
        </p:txBody>
      </p:sp>
      <p:graphicFrame>
        <p:nvGraphicFramePr>
          <p:cNvPr id="13314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905000" y="2889250"/>
          <a:ext cx="5157788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Visio" r:id="rId3" imgW="1746870" imgH="983163" progId="">
                  <p:embed/>
                </p:oleObj>
              </mc:Choice>
              <mc:Fallback>
                <p:oleObj name="Visio" r:id="rId3" imgW="1746870" imgH="9831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889250"/>
                        <a:ext cx="5157788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7391400" y="3962400"/>
            <a:ext cx="1143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sunset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ocean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bridge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nature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instantfave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scenery</a:t>
            </a:r>
          </a:p>
        </p:txBody>
      </p:sp>
      <p:sp>
        <p:nvSpPr>
          <p:cNvPr id="13317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120062" cy="4267200"/>
          </a:xfrm>
        </p:spPr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The semantic gap is tag-dependent and feature-dependent</a:t>
            </a:r>
          </a:p>
        </p:txBody>
      </p:sp>
      <p:sp>
        <p:nvSpPr>
          <p:cNvPr id="13318" name="Text Box 13"/>
          <p:cNvSpPr txBox="1">
            <a:spLocks noChangeArrowheads="1"/>
          </p:cNvSpPr>
          <p:nvPr/>
        </p:nvSpPr>
        <p:spPr bwMode="auto">
          <a:xfrm>
            <a:off x="1066800" y="220980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The spatial structure feature does not work in this example</a:t>
            </a:r>
          </a:p>
        </p:txBody>
      </p:sp>
    </p:spTree>
    <p:extLst>
      <p:ext uri="{BB962C8B-B14F-4D97-AF65-F5344CB8AC3E}">
        <p14:creationId xmlns:p14="http://schemas.microsoft.com/office/powerpoint/2010/main" val="15344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1855788" y="2906713"/>
          <a:ext cx="5154612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Visio" r:id="rId3" imgW="1744594" imgH="976010" progId="">
                  <p:embed/>
                </p:oleObj>
              </mc:Choice>
              <mc:Fallback>
                <p:oleObj name="Visio" r:id="rId3" imgW="1744594" imgH="9760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2906713"/>
                        <a:ext cx="5154612" cy="288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Intuition </a:t>
            </a:r>
            <a:r>
              <a:rPr lang="en-US" altLang="zh-CN" sz="2000" smtClean="0">
                <a:ea typeface="SimSun" pitchFamily="2" charset="-122"/>
              </a:rPr>
              <a:t>cont.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120062" cy="4267200"/>
          </a:xfrm>
        </p:spPr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The semantic gap is tag-dependent and feature-dependent</a:t>
            </a: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7391400" y="3973513"/>
            <a:ext cx="11430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sunset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ocean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bridge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nature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instantfave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scenery</a:t>
            </a:r>
          </a:p>
        </p:txBody>
      </p:sp>
      <p:sp>
        <p:nvSpPr>
          <p:cNvPr id="14342" name="Oval 11"/>
          <p:cNvSpPr>
            <a:spLocks noChangeArrowheads="1"/>
          </p:cNvSpPr>
          <p:nvPr/>
        </p:nvSpPr>
        <p:spPr bwMode="auto">
          <a:xfrm>
            <a:off x="7315200" y="4506913"/>
            <a:ext cx="12192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 smtClean="0">
              <a:solidFill>
                <a:srgbClr val="CC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685800" y="2270125"/>
            <a:ext cx="830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For bag-of-words features, bridge has a smaller semantic gap than other tags</a:t>
            </a:r>
          </a:p>
        </p:txBody>
      </p:sp>
    </p:spTree>
    <p:extLst>
      <p:ext uri="{BB962C8B-B14F-4D97-AF65-F5344CB8AC3E}">
        <p14:creationId xmlns:p14="http://schemas.microsoft.com/office/powerpoint/2010/main" val="5527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From intuition to algorithm</a:t>
            </a:r>
          </a:p>
        </p:txBody>
      </p:sp>
      <p:graphicFrame>
        <p:nvGraphicFramePr>
          <p:cNvPr id="1536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219200" y="2286000"/>
          <a:ext cx="708660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Visio" r:id="rId3" imgW="8091261" imgH="4386194" progId="">
                  <p:embed/>
                </p:oleObj>
              </mc:Choice>
              <mc:Fallback>
                <p:oleObj name="Visio" r:id="rId3" imgW="8091261" imgH="43861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286000"/>
                        <a:ext cx="7086600" cy="384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533400" y="1752600"/>
            <a:ext cx="5715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altLang="zh-CN" sz="22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Multi-feature tag relevance learning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172200" y="4440238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b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?</a:t>
            </a:r>
          </a:p>
        </p:txBody>
      </p:sp>
      <p:sp>
        <p:nvSpPr>
          <p:cNvPr id="15366" name="Oval 9"/>
          <p:cNvSpPr>
            <a:spLocks noChangeArrowheads="1"/>
          </p:cNvSpPr>
          <p:nvPr/>
        </p:nvSpPr>
        <p:spPr bwMode="auto">
          <a:xfrm>
            <a:off x="6791325" y="4171950"/>
            <a:ext cx="1581150" cy="6858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 smtClean="0">
              <a:solidFill>
                <a:srgbClr val="CC0000"/>
              </a:solidFill>
              <a:latin typeface="Verdana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72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Single-feature tag relevance learners</a:t>
            </a:r>
          </a:p>
          <a:p>
            <a:pPr eaLnBrk="1" hangingPunct="1"/>
            <a:endParaRPr lang="en-US" altLang="zh-CN" smtClean="0">
              <a:ea typeface="SimSun" pitchFamily="2" charset="-122"/>
            </a:endParaRPr>
          </a:p>
          <a:p>
            <a:pPr eaLnBrk="1" hangingPunct="1"/>
            <a:endParaRPr lang="en-US" altLang="zh-CN" smtClean="0">
              <a:ea typeface="SimSun" pitchFamily="2" charset="-122"/>
            </a:endParaRPr>
          </a:p>
          <a:p>
            <a:pPr eaLnBrk="1" hangingPunct="1"/>
            <a:endParaRPr lang="en-US" altLang="zh-CN" sz="2400" smtClean="0">
              <a:ea typeface="SimSun" pitchFamily="2" charset="-122"/>
            </a:endParaRPr>
          </a:p>
          <a:p>
            <a:pPr eaLnBrk="1" hangingPunct="1"/>
            <a:r>
              <a:rPr lang="en-US" altLang="zh-CN" sz="2400" smtClean="0">
                <a:ea typeface="SimSun" pitchFamily="2" charset="-122"/>
              </a:rPr>
              <a:t>We seek a convex combination</a:t>
            </a:r>
          </a:p>
        </p:txBody>
      </p:sp>
      <p:sp>
        <p:nvSpPr>
          <p:cNvPr id="19046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16925" cy="1216025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General framework</a:t>
            </a:r>
          </a:p>
        </p:txBody>
      </p:sp>
      <p:pic>
        <p:nvPicPr>
          <p:cNvPr id="19046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09800"/>
            <a:ext cx="197008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4535488"/>
            <a:ext cx="5589587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23"/>
          <p:cNvSpPr txBox="1">
            <a:spLocks noChangeArrowheads="1"/>
          </p:cNvSpPr>
          <p:nvPr/>
        </p:nvSpPr>
        <p:spPr bwMode="auto">
          <a:xfrm>
            <a:off x="990600" y="4114800"/>
            <a:ext cx="762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altLang="zh-CN" sz="14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A good choice for combining classification/ranking models</a:t>
            </a:r>
            <a:r>
              <a:rPr lang="en-US" altLang="zh-CN" baseline="30000" smtClean="0">
                <a:solidFill>
                  <a:srgbClr val="7F7F7F"/>
                </a:solidFill>
                <a:latin typeface="Calibri" pitchFamily="34" charset="0"/>
                <a:ea typeface="SimSun" pitchFamily="2" charset="-122"/>
              </a:rPr>
              <a:t>[Freund’03,Hastie’01]</a:t>
            </a:r>
            <a:endParaRPr lang="en-US" altLang="zh-CN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cxnSp>
        <p:nvCxnSpPr>
          <p:cNvPr id="190471" name="直接箭头连接符 18"/>
          <p:cNvCxnSpPr>
            <a:cxnSpLocks noChangeShapeType="1"/>
          </p:cNvCxnSpPr>
          <p:nvPr/>
        </p:nvCxnSpPr>
        <p:spPr bwMode="auto">
          <a:xfrm rot="10800000" flipV="1">
            <a:off x="4876800" y="1981200"/>
            <a:ext cx="1447800" cy="457200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472" name="矩形 19"/>
          <p:cNvSpPr>
            <a:spLocks noChangeArrowheads="1"/>
          </p:cNvSpPr>
          <p:nvPr/>
        </p:nvSpPr>
        <p:spPr bwMode="auto">
          <a:xfrm>
            <a:off x="5943600" y="1676400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image</a:t>
            </a:r>
          </a:p>
        </p:txBody>
      </p:sp>
      <p:cxnSp>
        <p:nvCxnSpPr>
          <p:cNvPr id="190473" name="直接箭头连接符 23"/>
          <p:cNvCxnSpPr>
            <a:cxnSpLocks noChangeShapeType="1"/>
          </p:cNvCxnSpPr>
          <p:nvPr/>
        </p:nvCxnSpPr>
        <p:spPr bwMode="auto">
          <a:xfrm rot="10800000" flipV="1">
            <a:off x="5486400" y="1981200"/>
            <a:ext cx="1524000" cy="457200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474" name="矩形 25"/>
          <p:cNvSpPr>
            <a:spLocks noChangeArrowheads="1"/>
          </p:cNvSpPr>
          <p:nvPr/>
        </p:nvSpPr>
        <p:spPr bwMode="auto">
          <a:xfrm>
            <a:off x="6781800" y="1676400"/>
            <a:ext cx="47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tag</a:t>
            </a:r>
          </a:p>
        </p:txBody>
      </p:sp>
      <p:cxnSp>
        <p:nvCxnSpPr>
          <p:cNvPr id="190475" name="直接箭头连接符 28"/>
          <p:cNvCxnSpPr>
            <a:cxnSpLocks noChangeShapeType="1"/>
            <a:stCxn id="190476" idx="1"/>
          </p:cNvCxnSpPr>
          <p:nvPr/>
        </p:nvCxnSpPr>
        <p:spPr bwMode="auto">
          <a:xfrm rot="10800000">
            <a:off x="5105400" y="5410200"/>
            <a:ext cx="1066800" cy="336550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6172200" y="5562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Combination weights</a:t>
            </a:r>
          </a:p>
        </p:txBody>
      </p:sp>
      <p:cxnSp>
        <p:nvCxnSpPr>
          <p:cNvPr id="190477" name="直接箭头连接符 30"/>
          <p:cNvCxnSpPr>
            <a:cxnSpLocks noChangeShapeType="1"/>
          </p:cNvCxnSpPr>
          <p:nvPr/>
        </p:nvCxnSpPr>
        <p:spPr bwMode="auto">
          <a:xfrm flipV="1">
            <a:off x="3124200" y="2743200"/>
            <a:ext cx="936625" cy="304800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478" name="矩形 33"/>
          <p:cNvSpPr>
            <a:spLocks noChangeArrowheads="1"/>
          </p:cNvSpPr>
          <p:nvPr/>
        </p:nvSpPr>
        <p:spPr bwMode="auto">
          <a:xfrm>
            <a:off x="1524000" y="2830513"/>
            <a:ext cx="163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specific feature</a:t>
            </a:r>
          </a:p>
        </p:txBody>
      </p:sp>
      <p:cxnSp>
        <p:nvCxnSpPr>
          <p:cNvPr id="190479" name="直接箭头连接符 36"/>
          <p:cNvCxnSpPr>
            <a:cxnSpLocks noChangeShapeType="1"/>
          </p:cNvCxnSpPr>
          <p:nvPr/>
        </p:nvCxnSpPr>
        <p:spPr bwMode="auto">
          <a:xfrm rot="10800000">
            <a:off x="4419600" y="2743200"/>
            <a:ext cx="762000" cy="228600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480" name="矩形 39"/>
          <p:cNvSpPr>
            <a:spLocks noChangeArrowheads="1"/>
          </p:cNvSpPr>
          <p:nvPr/>
        </p:nvSpPr>
        <p:spPr bwMode="auto">
          <a:xfrm>
            <a:off x="5257800" y="2819400"/>
            <a:ext cx="3484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specific parameter: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the number of neighbors for voting</a:t>
            </a:r>
          </a:p>
        </p:txBody>
      </p:sp>
    </p:spTree>
    <p:extLst>
      <p:ext uri="{BB962C8B-B14F-4D97-AF65-F5344CB8AC3E}">
        <p14:creationId xmlns:p14="http://schemas.microsoft.com/office/powerpoint/2010/main" val="24147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smtClean="0">
                <a:ea typeface="SimSun" pitchFamily="2" charset="-122"/>
              </a:rPr>
              <a:t>Uniform weights</a:t>
            </a: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Following the principle of maximum entropy</a:t>
            </a:r>
            <a:r>
              <a:rPr lang="en-US" altLang="zh-CN" sz="2000" baseline="30000" smtClean="0">
                <a:solidFill>
                  <a:srgbClr val="777777"/>
                </a:solidFill>
                <a:ea typeface="SimSun" pitchFamily="2" charset="-122"/>
                <a:cs typeface="Arial" charset="0"/>
              </a:rPr>
              <a:t>[Jaynes’03]</a:t>
            </a:r>
            <a:endParaRPr lang="en-US" altLang="zh-CN" sz="2000" baseline="30000" smtClean="0">
              <a:ea typeface="SimSun" pitchFamily="2" charset="-122"/>
            </a:endParaRP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We term the method </a:t>
            </a:r>
            <a:r>
              <a:rPr lang="en-US" altLang="zh-CN" sz="2000" b="1" i="1" smtClean="0">
                <a:ea typeface="SimSun" pitchFamily="2" charset="-122"/>
              </a:rPr>
              <a:t>UniformTagger</a:t>
            </a:r>
          </a:p>
          <a:p>
            <a:pPr eaLnBrk="1" hangingPunct="1"/>
            <a:endParaRPr lang="en-US" altLang="zh-CN" sz="2400" smtClean="0">
              <a:ea typeface="SimSun" pitchFamily="2" charset="-122"/>
            </a:endParaRPr>
          </a:p>
          <a:p>
            <a:pPr eaLnBrk="1" hangingPunct="1"/>
            <a:endParaRPr lang="en-US" altLang="zh-CN" sz="2400" smtClean="0">
              <a:ea typeface="SimSun" pitchFamily="2" charset="-122"/>
            </a:endParaRPr>
          </a:p>
          <a:p>
            <a:pPr eaLnBrk="1" hangingPunct="1"/>
            <a:endParaRPr lang="en-US" altLang="zh-CN" sz="2400" smtClean="0">
              <a:ea typeface="SimSun" pitchFamily="2" charset="-122"/>
            </a:endParaRPr>
          </a:p>
          <a:p>
            <a:pPr eaLnBrk="1" hangingPunct="1"/>
            <a:r>
              <a:rPr lang="en-US" altLang="zh-CN" sz="2400" smtClean="0">
                <a:ea typeface="SimSun" pitchFamily="2" charset="-122"/>
              </a:rPr>
              <a:t>Borda Count</a:t>
            </a: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A well-known rank aggregation algorithm</a:t>
            </a:r>
            <a:r>
              <a:rPr lang="en-US" altLang="zh-CN" sz="2000" baseline="30000" smtClean="0">
                <a:solidFill>
                  <a:srgbClr val="777777"/>
                </a:solidFill>
                <a:ea typeface="SimSun" pitchFamily="2" charset="-122"/>
              </a:rPr>
              <a:t>[JC de Borda, 1770]</a:t>
            </a:r>
          </a:p>
          <a:p>
            <a:pPr lvl="1" eaLnBrk="1" hangingPunct="1"/>
            <a:endParaRPr lang="en-US" altLang="zh-CN" sz="2000" smtClean="0">
              <a:ea typeface="SimSun" pitchFamily="2" charset="-122"/>
            </a:endParaRPr>
          </a:p>
          <a:p>
            <a:pPr lvl="1" eaLnBrk="1" hangingPunct="1"/>
            <a:endParaRPr lang="en-US" altLang="zh-CN" sz="2000" smtClean="0">
              <a:ea typeface="SimSun" pitchFamily="2" charset="-122"/>
            </a:endParaRPr>
          </a:p>
          <a:p>
            <a:pPr lvl="1" eaLnBrk="1" hangingPunct="1"/>
            <a:endParaRPr lang="en-US" altLang="zh-CN" sz="2000" smtClean="0">
              <a:ea typeface="SimSun" pitchFamily="2" charset="-122"/>
            </a:endParaRPr>
          </a:p>
        </p:txBody>
      </p:sp>
      <p:sp>
        <p:nvSpPr>
          <p:cNvPr id="1914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16925" cy="1216025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Unsupervised combination methods</a:t>
            </a: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0"/>
            <a:ext cx="2438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089525"/>
            <a:ext cx="449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椭圆 20"/>
          <p:cNvSpPr>
            <a:spLocks noChangeArrowheads="1"/>
          </p:cNvSpPr>
          <p:nvPr/>
        </p:nvSpPr>
        <p:spPr bwMode="auto">
          <a:xfrm>
            <a:off x="3048000" y="3124200"/>
            <a:ext cx="1066800" cy="8382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91495" name="椭圆 21"/>
          <p:cNvSpPr>
            <a:spLocks noChangeArrowheads="1"/>
          </p:cNvSpPr>
          <p:nvPr/>
        </p:nvSpPr>
        <p:spPr bwMode="auto">
          <a:xfrm>
            <a:off x="4086225" y="5076825"/>
            <a:ext cx="2667000" cy="9906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52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smtClean="0">
                <a:ea typeface="SimSun" pitchFamily="2" charset="-122"/>
              </a:rPr>
              <a:t>Supervised</a:t>
            </a: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Best Single Learner</a:t>
            </a:r>
            <a:r>
              <a:rPr lang="en-US" altLang="zh-CN" sz="2000" baseline="30000" smtClean="0">
                <a:solidFill>
                  <a:srgbClr val="7F7F7F"/>
                </a:solidFill>
                <a:ea typeface="SimSun" pitchFamily="2" charset="-122"/>
              </a:rPr>
              <a:t>[Li’09]</a:t>
            </a:r>
            <a:endParaRPr lang="en-US" altLang="zh-CN" sz="2000" smtClean="0">
              <a:solidFill>
                <a:srgbClr val="7F7F7F"/>
              </a:solidFill>
              <a:ea typeface="SimSun" pitchFamily="2" charset="-122"/>
            </a:endParaRP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Weighted Borda Count</a:t>
            </a:r>
            <a:r>
              <a:rPr lang="en-US" altLang="zh-CN" sz="2000" baseline="30000" smtClean="0">
                <a:solidFill>
                  <a:srgbClr val="7F7F7F"/>
                </a:solidFill>
                <a:ea typeface="SimSun" pitchFamily="2" charset="-122"/>
              </a:rPr>
              <a:t>[Aslam’01]</a:t>
            </a:r>
            <a:endParaRPr lang="en-US" altLang="zh-CN" sz="2000" smtClean="0">
              <a:solidFill>
                <a:srgbClr val="7F7F7F"/>
              </a:solidFill>
              <a:ea typeface="SimSun" pitchFamily="2" charset="-122"/>
            </a:endParaRP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RankBoost</a:t>
            </a:r>
            <a:r>
              <a:rPr lang="en-US" altLang="zh-CN" sz="2000" baseline="30000" smtClean="0">
                <a:solidFill>
                  <a:srgbClr val="7F7F7F"/>
                </a:solidFill>
                <a:ea typeface="SimSun" pitchFamily="2" charset="-122"/>
              </a:rPr>
              <a:t>[Freund’03]</a:t>
            </a:r>
          </a:p>
          <a:p>
            <a:pPr lvl="1" eaLnBrk="1" hangingPunct="1"/>
            <a:endParaRPr lang="en-US" altLang="zh-CN" sz="1600" baseline="30000" smtClean="0">
              <a:ea typeface="SimSun" pitchFamily="2" charset="-122"/>
            </a:endParaRPr>
          </a:p>
          <a:p>
            <a:pPr eaLnBrk="1" hangingPunct="1"/>
            <a:r>
              <a:rPr lang="en-US" altLang="zh-CN" sz="2400" smtClean="0">
                <a:ea typeface="SimSun" pitchFamily="2" charset="-122"/>
              </a:rPr>
              <a:t> The objective function to maximize</a:t>
            </a:r>
          </a:p>
          <a:p>
            <a:pPr lvl="1" eaLnBrk="1" hangingPunct="1"/>
            <a:endParaRPr lang="en-US" altLang="zh-CN" sz="2000" smtClean="0">
              <a:ea typeface="SimSun" pitchFamily="2" charset="-122"/>
            </a:endParaRPr>
          </a:p>
          <a:p>
            <a:pPr lvl="1" eaLnBrk="1" hangingPunct="1"/>
            <a:endParaRPr lang="en-US" altLang="zh-CN" sz="2000" smtClean="0">
              <a:ea typeface="SimSun" pitchFamily="2" charset="-122"/>
            </a:endParaRP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2703513" y="5421313"/>
            <a:ext cx="1905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pairwise weight</a:t>
            </a:r>
          </a:p>
        </p:txBody>
      </p:sp>
      <p:sp>
        <p:nvSpPr>
          <p:cNvPr id="1925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16925" cy="1216025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Supervised combination methods</a:t>
            </a:r>
          </a:p>
        </p:txBody>
      </p:sp>
      <p:pic>
        <p:nvPicPr>
          <p:cNvPr id="2007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3" name="Line 9"/>
          <p:cNvSpPr>
            <a:spLocks noChangeShapeType="1"/>
          </p:cNvSpPr>
          <p:nvPr/>
        </p:nvSpPr>
        <p:spPr bwMode="auto">
          <a:xfrm>
            <a:off x="4419600" y="4953000"/>
            <a:ext cx="3352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4724400" y="5421313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ranking gain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the larger the better</a:t>
            </a:r>
          </a:p>
        </p:txBody>
      </p:sp>
      <p:sp>
        <p:nvSpPr>
          <p:cNvPr id="200723" name="Line 19"/>
          <p:cNvSpPr>
            <a:spLocks noChangeShapeType="1"/>
          </p:cNvSpPr>
          <p:nvPr/>
        </p:nvSpPr>
        <p:spPr bwMode="auto">
          <a:xfrm flipV="1">
            <a:off x="3657600" y="4953000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24" name="Line 20"/>
          <p:cNvSpPr>
            <a:spLocks noChangeShapeType="1"/>
          </p:cNvSpPr>
          <p:nvPr/>
        </p:nvSpPr>
        <p:spPr bwMode="auto">
          <a:xfrm flipV="1">
            <a:off x="6019800" y="4953000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7" grpId="0" animBg="1"/>
      <p:bldP spid="200713" grpId="0" animBg="1"/>
      <p:bldP spid="200715" grpId="0"/>
      <p:bldP spid="200723" grpId="0" animBg="1"/>
      <p:bldP spid="20072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Questions to answer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000" smtClean="0">
                <a:ea typeface="SimSun" pitchFamily="2" charset="-122"/>
              </a:rPr>
              <a:t>Is </a:t>
            </a:r>
            <a:r>
              <a:rPr lang="en-US" altLang="zh-CN" sz="2000" b="1" smtClean="0">
                <a:solidFill>
                  <a:schemeClr val="accent2"/>
                </a:solidFill>
                <a:ea typeface="SimSun" pitchFamily="2" charset="-122"/>
              </a:rPr>
              <a:t>multi-feature</a:t>
            </a:r>
            <a:r>
              <a:rPr lang="en-US" altLang="zh-CN" sz="2000" smtClean="0">
                <a:ea typeface="SimSun" pitchFamily="2" charset="-122"/>
              </a:rPr>
              <a:t> better than single-feature for learning tag relevance?</a:t>
            </a:r>
          </a:p>
          <a:p>
            <a:pPr eaLnBrk="1" hangingPunct="1"/>
            <a:endParaRPr lang="en-US" altLang="zh-CN" sz="2000" smtClean="0">
              <a:ea typeface="SimSun" pitchFamily="2" charset="-122"/>
            </a:endParaRPr>
          </a:p>
          <a:p>
            <a:pPr eaLnBrk="1" hangingPunct="1"/>
            <a:r>
              <a:rPr lang="en-US" altLang="zh-CN" sz="2000" smtClean="0">
                <a:ea typeface="SimSun" pitchFamily="2" charset="-122"/>
              </a:rPr>
              <a:t>Compared to the supervised combination methods, how much do we lose when using the </a:t>
            </a:r>
            <a:r>
              <a:rPr lang="en-US" altLang="zh-CN" sz="2000" b="1" smtClean="0">
                <a:solidFill>
                  <a:schemeClr val="accent2"/>
                </a:solidFill>
                <a:ea typeface="SimSun" pitchFamily="2" charset="-122"/>
              </a:rPr>
              <a:t>unsupervised</a:t>
            </a:r>
            <a:r>
              <a:rPr lang="en-US" altLang="zh-CN" sz="2000" smtClean="0">
                <a:ea typeface="SimSun" pitchFamily="2" charset="-122"/>
              </a:rPr>
              <a:t> combination methods?</a:t>
            </a:r>
          </a:p>
        </p:txBody>
      </p:sp>
    </p:spTree>
    <p:extLst>
      <p:ext uri="{BB962C8B-B14F-4D97-AF65-F5344CB8AC3E}">
        <p14:creationId xmlns:p14="http://schemas.microsoft.com/office/powerpoint/2010/main" val="15311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Experimental setup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400" smtClean="0">
                <a:ea typeface="SimSun" pitchFamily="2" charset="-122"/>
              </a:rPr>
              <a:t>Two ground truth query sets for evaluation</a:t>
            </a:r>
          </a:p>
          <a:p>
            <a:pPr eaLnBrk="1" hangingPunct="1">
              <a:lnSpc>
                <a:spcPct val="80000"/>
              </a:lnSpc>
            </a:pPr>
            <a:endParaRPr lang="en-US" altLang="zh-CN" sz="3500" smtClean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3500" smtClean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3500" smtClean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3500" smtClean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3500" smtClean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3500" smtClean="0"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smtClean="0">
                <a:ea typeface="SimSun" pitchFamily="2" charset="-122"/>
              </a:rPr>
              <a:t>Neighbor voting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000" b="1" smtClean="0">
                <a:solidFill>
                  <a:schemeClr val="accent2"/>
                </a:solidFill>
                <a:ea typeface="SimSun" pitchFamily="2" charset="-122"/>
              </a:rPr>
              <a:t>3.5 million </a:t>
            </a:r>
            <a:r>
              <a:rPr lang="en-US" altLang="zh-CN" sz="2000" smtClean="0">
                <a:ea typeface="SimSun" pitchFamily="2" charset="-122"/>
              </a:rPr>
              <a:t>social-tagged images randomly collected from Flickr</a:t>
            </a:r>
            <a:r>
              <a:rPr lang="en-US" altLang="zh-CN" sz="2000" baseline="30000" smtClean="0">
                <a:ea typeface="SimSun" pitchFamily="2" charset="-122"/>
              </a:rPr>
              <a:t>2</a:t>
            </a:r>
            <a:endParaRPr lang="en-US" altLang="zh-CN" sz="2000" smtClean="0">
              <a:ea typeface="SimSun" pitchFamily="2" charset="-122"/>
            </a:endParaRPr>
          </a:p>
        </p:txBody>
      </p:sp>
      <p:pic>
        <p:nvPicPr>
          <p:cNvPr id="194564" name="Picture 6" descr="con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2487613"/>
            <a:ext cx="2903537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7" descr="NUS-WIDE-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65388"/>
            <a:ext cx="32004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9"/>
          <p:cNvSpPr txBox="1">
            <a:spLocks noChangeArrowheads="1"/>
          </p:cNvSpPr>
          <p:nvPr/>
        </p:nvSpPr>
        <p:spPr bwMode="auto">
          <a:xfrm>
            <a:off x="5029200" y="2106613"/>
            <a:ext cx="358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Social20</a:t>
            </a:r>
            <a:r>
              <a:rPr lang="en-US" altLang="zh-CN" sz="1600" baseline="30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2</a:t>
            </a: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: 20 concepts, ~20,000 images</a:t>
            </a:r>
            <a:r>
              <a:rPr lang="en-US" altLang="zh-CN" sz="1600" baseline="30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194567" name="Rectangle 10"/>
          <p:cNvSpPr>
            <a:spLocks noChangeArrowheads="1"/>
          </p:cNvSpPr>
          <p:nvPr/>
        </p:nvSpPr>
        <p:spPr bwMode="auto">
          <a:xfrm>
            <a:off x="5529263" y="6248400"/>
            <a:ext cx="2395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baseline="30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2</a:t>
            </a:r>
            <a:r>
              <a:rPr lang="en-US" altLang="zh-CN" sz="1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http://staff.science.uva.nl/~xirong/tagrel/</a:t>
            </a:r>
          </a:p>
        </p:txBody>
      </p:sp>
      <p:sp>
        <p:nvSpPr>
          <p:cNvPr id="194568" name="Text Box 11"/>
          <p:cNvSpPr txBox="1">
            <a:spLocks noChangeArrowheads="1"/>
          </p:cNvSpPr>
          <p:nvPr/>
        </p:nvSpPr>
        <p:spPr bwMode="auto">
          <a:xfrm>
            <a:off x="762000" y="2133600"/>
            <a:ext cx="396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NUS-SCENE</a:t>
            </a:r>
            <a:r>
              <a:rPr lang="en-US" altLang="zh-CN" sz="1600" baseline="30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1</a:t>
            </a: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: 33 concepts, ~34,000 images</a:t>
            </a:r>
            <a:r>
              <a:rPr lang="en-US" altLang="zh-CN" sz="1600" smtClean="0">
                <a:solidFill>
                  <a:srgbClr val="000000"/>
                </a:solidFill>
                <a:latin typeface="Verdana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194569" name="Rectangle 12"/>
          <p:cNvSpPr>
            <a:spLocks noChangeArrowheads="1"/>
          </p:cNvSpPr>
          <p:nvPr/>
        </p:nvSpPr>
        <p:spPr bwMode="auto">
          <a:xfrm>
            <a:off x="738188" y="6248400"/>
            <a:ext cx="2995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baseline="30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1</a:t>
            </a:r>
            <a:r>
              <a:rPr lang="en-US" altLang="zh-CN" sz="1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http://lms.comp.nus.edu.sg/research/NUS-WIDE.htm</a:t>
            </a:r>
          </a:p>
        </p:txBody>
      </p:sp>
    </p:spTree>
    <p:extLst>
      <p:ext uri="{BB962C8B-B14F-4D97-AF65-F5344CB8AC3E}">
        <p14:creationId xmlns:p14="http://schemas.microsoft.com/office/powerpoint/2010/main" val="8882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Experimental setup </a:t>
            </a:r>
            <a:r>
              <a:rPr lang="en-US" altLang="zh-CN" sz="2000" smtClean="0">
                <a:ea typeface="SimSun" pitchFamily="2" charset="-122"/>
              </a:rPr>
              <a:t>cont.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120062" cy="4267200"/>
          </a:xfrm>
        </p:spPr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Visual features</a:t>
            </a:r>
          </a:p>
          <a:p>
            <a:pPr eaLnBrk="1" hangingPunct="1"/>
            <a:endParaRPr lang="en-US" altLang="zh-CN" sz="2200" smtClean="0">
              <a:ea typeface="SimSun" pitchFamily="2" charset="-122"/>
            </a:endParaRPr>
          </a:p>
          <a:p>
            <a:pPr eaLnBrk="1" hangingPunct="1"/>
            <a:endParaRPr lang="en-US" altLang="zh-CN" sz="2200" smtClean="0">
              <a:ea typeface="SimSun" pitchFamily="2" charset="-122"/>
            </a:endParaRPr>
          </a:p>
          <a:p>
            <a:pPr eaLnBrk="1" hangingPunct="1"/>
            <a:endParaRPr lang="en-US" altLang="zh-CN" sz="2200" smtClean="0">
              <a:ea typeface="SimSun" pitchFamily="2" charset="-122"/>
            </a:endParaRPr>
          </a:p>
          <a:p>
            <a:pPr eaLnBrk="1" hangingPunct="1"/>
            <a:endParaRPr lang="en-US" altLang="zh-CN" sz="2200" smtClean="0">
              <a:ea typeface="SimSun" pitchFamily="2" charset="-122"/>
            </a:endParaRPr>
          </a:p>
          <a:p>
            <a:pPr eaLnBrk="1" hangingPunct="1"/>
            <a:r>
              <a:rPr lang="en-US" altLang="zh-CN" sz="2200" smtClean="0">
                <a:ea typeface="SimSun" pitchFamily="2" charset="-122"/>
              </a:rPr>
              <a:t>Parameters of base tag relevance learners</a:t>
            </a:r>
          </a:p>
          <a:p>
            <a:pPr lvl="1" eaLnBrk="1" hangingPunct="1"/>
            <a:r>
              <a:rPr lang="en-US" altLang="zh-CN" sz="1600" smtClean="0">
                <a:ea typeface="SimSun" pitchFamily="2" charset="-122"/>
              </a:rPr>
              <a:t>Number of neighbors: {500,1000,1500,2000,2500}  </a:t>
            </a:r>
            <a:r>
              <a:rPr lang="en-US" altLang="zh-CN" sz="1600" smtClean="0">
                <a:ea typeface="SimSun" pitchFamily="2" charset="-122"/>
                <a:sym typeface="Wingdings" pitchFamily="2" charset="2"/>
              </a:rPr>
              <a:t> 3x5=15 base learners</a:t>
            </a:r>
            <a:endParaRPr lang="en-US" altLang="zh-CN" sz="1600" smtClean="0">
              <a:ea typeface="SimSun" pitchFamily="2" charset="-122"/>
            </a:endParaRPr>
          </a:p>
          <a:p>
            <a:pPr eaLnBrk="1" hangingPunct="1"/>
            <a:r>
              <a:rPr lang="en-US" altLang="zh-CN" sz="2200" smtClean="0">
                <a:ea typeface="SimSun" pitchFamily="2" charset="-122"/>
              </a:rPr>
              <a:t>Approximate visual neighbor search on large data sets</a:t>
            </a:r>
          </a:p>
          <a:p>
            <a:pPr lvl="1" eaLnBrk="1" hangingPunct="1"/>
            <a:r>
              <a:rPr lang="en-US" altLang="zh-CN" sz="1600" smtClean="0">
                <a:ea typeface="SimSun" pitchFamily="2" charset="-122"/>
              </a:rPr>
              <a:t>K-means based indexing</a:t>
            </a:r>
          </a:p>
          <a:p>
            <a:pPr eaLnBrk="1" hangingPunct="1"/>
            <a:r>
              <a:rPr lang="en-US" altLang="zh-CN" sz="2200" smtClean="0">
                <a:ea typeface="SimSun" pitchFamily="2" charset="-122"/>
              </a:rPr>
              <a:t>Evaluation criteria</a:t>
            </a:r>
          </a:p>
          <a:p>
            <a:pPr lvl="1" eaLnBrk="1" hangingPunct="1"/>
            <a:r>
              <a:rPr lang="en-US" altLang="zh-CN" sz="1700" smtClean="0">
                <a:ea typeface="SimSun" pitchFamily="2" charset="-122"/>
              </a:rPr>
              <a:t>average precision, mean average precision</a:t>
            </a:r>
          </a:p>
        </p:txBody>
      </p:sp>
      <p:graphicFrame>
        <p:nvGraphicFramePr>
          <p:cNvPr id="20536" name="Group 56"/>
          <p:cNvGraphicFramePr>
            <a:graphicFrameLocks noGrp="1"/>
          </p:cNvGraphicFramePr>
          <p:nvPr>
            <p:ph sz="half" idx="2"/>
          </p:nvPr>
        </p:nvGraphicFramePr>
        <p:xfrm>
          <a:off x="457200" y="2233613"/>
          <a:ext cx="8305800" cy="1424623"/>
        </p:xfrm>
        <a:graphic>
          <a:graphicData uri="http://schemas.openxmlformats.org/drawingml/2006/table">
            <a:tbl>
              <a:tblPr/>
              <a:tblGrid>
                <a:gridCol w="2286000"/>
                <a:gridCol w="1219200"/>
                <a:gridCol w="609600"/>
                <a:gridCol w="4191000"/>
              </a:tblGrid>
              <a:tr h="1762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Feature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Granularity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Dim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Descriptions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Color64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[Huang’99,Yu’02]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global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color correlogram + texture moment + color moment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GIST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[Oliva’01]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global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dominant spatial structure of a scene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Dense-SURF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[Bay’08,Uijlings’09]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local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4000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bag-of-keypoints: dense sampling + SURF descriptor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3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330200"/>
            <a:ext cx="8801100" cy="871538"/>
          </a:xfrm>
          <a:noFill/>
        </p:spPr>
        <p:txBody>
          <a:bodyPr/>
          <a:lstStyle/>
          <a:p>
            <a:r>
              <a:rPr lang="en-US" altLang="en-US" b="1" smtClean="0"/>
              <a:t>Key Point</a:t>
            </a: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533400" y="1409700"/>
            <a:ext cx="839946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19B"/>
              </a:solidFill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635000" y="1866900"/>
            <a:ext cx="53530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Learn from data without explicit correspondence between image components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706563"/>
            <a:ext cx="19843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42925" y="4075113"/>
            <a:ext cx="8169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19B"/>
                </a:solidFill>
                <a:latin typeface="Times" pitchFamily="1" charset="0"/>
              </a:rPr>
              <a:t>Data with correspondence ambiguity is common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Images with associated text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19B"/>
                </a:solidFill>
                <a:latin typeface="Times" pitchFamily="1" charset="0"/>
              </a:rPr>
              <a:t>Video (which frame goes with which speech or text)</a:t>
            </a:r>
          </a:p>
        </p:txBody>
      </p:sp>
    </p:spTree>
    <p:extLst>
      <p:ext uri="{BB962C8B-B14F-4D97-AF65-F5344CB8AC3E}">
        <p14:creationId xmlns:p14="http://schemas.microsoft.com/office/powerpoint/2010/main" val="3970139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400" smtClean="0">
                <a:ea typeface="SimSun" pitchFamily="2" charset="-122"/>
              </a:rPr>
              <a:t>Experiment 1: Unsupervised image retrieval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272462" cy="4267200"/>
          </a:xfrm>
        </p:spPr>
        <p:txBody>
          <a:bodyPr/>
          <a:lstStyle/>
          <a:p>
            <a:pPr eaLnBrk="1" hangingPunct="1"/>
            <a:r>
              <a:rPr lang="en-US" altLang="zh-CN" sz="2000" smtClean="0">
                <a:ea typeface="SimSun" pitchFamily="2" charset="-122"/>
              </a:rPr>
              <a:t>Tag Baseline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Given a concept, rank images according to the concept’s occurrence frequency in descending order.</a:t>
            </a:r>
          </a:p>
          <a:p>
            <a:pPr eaLnBrk="1" hangingPunct="1"/>
            <a:r>
              <a:rPr lang="en-US" altLang="zh-CN" sz="2200" smtClean="0">
                <a:ea typeface="SimSun" pitchFamily="2" charset="-122"/>
              </a:rPr>
              <a:t>Single-feature tag relevance baseline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Update tag frequency with learned tag relevance values </a:t>
            </a:r>
          </a:p>
          <a:p>
            <a:pPr eaLnBrk="1" hangingPunct="1"/>
            <a:r>
              <a:rPr lang="en-US" altLang="zh-CN" sz="2000" smtClean="0">
                <a:ea typeface="SimSun" pitchFamily="2" charset="-122"/>
              </a:rPr>
              <a:t>Two unsupervised combination methods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UniformTagger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Borda Count</a:t>
            </a:r>
          </a:p>
        </p:txBody>
      </p:sp>
    </p:spTree>
    <p:extLst>
      <p:ext uri="{BB962C8B-B14F-4D97-AF65-F5344CB8AC3E}">
        <p14:creationId xmlns:p14="http://schemas.microsoft.com/office/powerpoint/2010/main" val="31032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59721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Results of experiment 1 </a:t>
            </a:r>
            <a:r>
              <a:rPr lang="en-US" altLang="zh-CN" sz="2400" smtClean="0">
                <a:ea typeface="SimSun" pitchFamily="2" charset="-122"/>
              </a:rPr>
              <a:t>(on Social20)</a:t>
            </a:r>
          </a:p>
        </p:txBody>
      </p:sp>
      <p:sp>
        <p:nvSpPr>
          <p:cNvPr id="2253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791200" y="1752600"/>
            <a:ext cx="3124200" cy="4114800"/>
          </a:xfrm>
        </p:spPr>
        <p:txBody>
          <a:bodyPr/>
          <a:lstStyle/>
          <a:p>
            <a:pPr eaLnBrk="1" hangingPunct="1"/>
            <a:r>
              <a:rPr lang="en-US" altLang="zh-CN" sz="2000" smtClean="0">
                <a:ea typeface="SimSun" pitchFamily="2" charset="-122"/>
              </a:rPr>
              <a:t>UniformTagger beats tag baseline and single-feature tag relevance learning.</a:t>
            </a:r>
          </a:p>
          <a:p>
            <a:pPr lvl="1" eaLnBrk="1" hangingPunct="1"/>
            <a:r>
              <a:rPr lang="en-US" altLang="zh-CN" sz="1600" smtClean="0">
                <a:ea typeface="SimSun" pitchFamily="2" charset="-122"/>
              </a:rPr>
              <a:t>47.6%  relative improvement over tag baseline.</a:t>
            </a:r>
          </a:p>
          <a:p>
            <a:pPr lvl="1" eaLnBrk="1" hangingPunct="1"/>
            <a:r>
              <a:rPr lang="en-US" altLang="zh-CN" sz="1600" smtClean="0">
                <a:ea typeface="SimSun" pitchFamily="2" charset="-122"/>
              </a:rPr>
              <a:t>8.6% relative improvement over single-feature.   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altLang="zh-CN" sz="1600" smtClean="0">
                <a:ea typeface="SimSun" pitchFamily="2" charset="-122"/>
              </a:rPr>
              <a:t>         14 out of 20 concepts have more than 5% relative improvement.                     </a:t>
            </a:r>
          </a:p>
        </p:txBody>
      </p:sp>
      <p:sp>
        <p:nvSpPr>
          <p:cNvPr id="197637" name="Oval 13"/>
          <p:cNvSpPr>
            <a:spLocks noChangeArrowheads="1"/>
          </p:cNvSpPr>
          <p:nvPr/>
        </p:nvSpPr>
        <p:spPr bwMode="auto">
          <a:xfrm>
            <a:off x="3276600" y="5715000"/>
            <a:ext cx="1752600" cy="2286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97638" name="Line 16"/>
          <p:cNvSpPr>
            <a:spLocks noChangeShapeType="1"/>
          </p:cNvSpPr>
          <p:nvPr/>
        </p:nvSpPr>
        <p:spPr bwMode="auto">
          <a:xfrm flipH="1">
            <a:off x="4724400" y="3352800"/>
            <a:ext cx="1600200" cy="2362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7639" name="Line 17"/>
          <p:cNvSpPr>
            <a:spLocks noChangeShapeType="1"/>
          </p:cNvSpPr>
          <p:nvPr/>
        </p:nvSpPr>
        <p:spPr bwMode="auto">
          <a:xfrm flipH="1">
            <a:off x="5029200" y="3962400"/>
            <a:ext cx="129540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6634" name="Rectangle 26"/>
          <p:cNvSpPr>
            <a:spLocks noChangeArrowheads="1"/>
          </p:cNvSpPr>
          <p:nvPr/>
        </p:nvSpPr>
        <p:spPr bwMode="auto">
          <a:xfrm>
            <a:off x="476250" y="4038600"/>
            <a:ext cx="803275" cy="1689100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96635" name="Rectangle 27"/>
          <p:cNvSpPr>
            <a:spLocks noChangeArrowheads="1"/>
          </p:cNvSpPr>
          <p:nvPr/>
        </p:nvSpPr>
        <p:spPr bwMode="auto">
          <a:xfrm>
            <a:off x="457200" y="3057525"/>
            <a:ext cx="838200" cy="549275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96636" name="Rectangle 28"/>
          <p:cNvSpPr>
            <a:spLocks noChangeArrowheads="1"/>
          </p:cNvSpPr>
          <p:nvPr/>
        </p:nvSpPr>
        <p:spPr bwMode="auto">
          <a:xfrm>
            <a:off x="457200" y="2714625"/>
            <a:ext cx="838200" cy="152400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196637" name="Rectangle 29"/>
          <p:cNvSpPr>
            <a:spLocks noChangeArrowheads="1"/>
          </p:cNvSpPr>
          <p:nvPr/>
        </p:nvSpPr>
        <p:spPr bwMode="auto">
          <a:xfrm>
            <a:off x="457200" y="2133600"/>
            <a:ext cx="838200" cy="152400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2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3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196262" cy="4267200"/>
          </a:xfrm>
        </p:spPr>
        <p:txBody>
          <a:bodyPr/>
          <a:lstStyle/>
          <a:p>
            <a:pPr eaLnBrk="1" hangingPunct="1"/>
            <a:r>
              <a:rPr lang="en-US" altLang="zh-CN" sz="2200" smtClean="0">
                <a:ea typeface="SimSun" pitchFamily="2" charset="-122"/>
              </a:rPr>
              <a:t>For each concept, we train the combination weights {</a:t>
            </a:r>
            <a:r>
              <a:rPr lang="el-GR" altLang="zh-CN" sz="2200" i="1" smtClean="0"/>
              <a:t>α</a:t>
            </a:r>
            <a:r>
              <a:rPr lang="en-US" altLang="zh-CN" sz="2200" i="1" baseline="-25000" smtClean="0">
                <a:ea typeface="SimSun" pitchFamily="2" charset="-122"/>
              </a:rPr>
              <a:t>i</a:t>
            </a:r>
            <a:r>
              <a:rPr lang="en-US" altLang="zh-CN" sz="2200" baseline="-25000" smtClean="0">
                <a:ea typeface="SimSun" pitchFamily="2" charset="-122"/>
              </a:rPr>
              <a:t>,</a:t>
            </a:r>
            <a:r>
              <a:rPr lang="en-US" altLang="zh-CN" sz="2200" i="1" baseline="-25000" smtClean="0">
                <a:ea typeface="SimSun" pitchFamily="2" charset="-122"/>
              </a:rPr>
              <a:t>j</a:t>
            </a:r>
            <a:r>
              <a:rPr lang="en-US" altLang="zh-CN" sz="2200" smtClean="0">
                <a:ea typeface="SimSun" pitchFamily="2" charset="-122"/>
              </a:rPr>
              <a:t>} using</a:t>
            </a:r>
            <a:r>
              <a:rPr lang="en-US" altLang="zh-CN" sz="2400" smtClean="0">
                <a:ea typeface="SimSun" pitchFamily="2" charset="-122"/>
              </a:rPr>
              <a:t> </a:t>
            </a: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Best Single Learner</a:t>
            </a:r>
            <a:endParaRPr lang="en-US" altLang="zh-CN" sz="2000" baseline="30000" smtClean="0">
              <a:ea typeface="SimSun" pitchFamily="2" charset="-122"/>
            </a:endParaRP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Weighted Borda Count</a:t>
            </a:r>
          </a:p>
          <a:p>
            <a:pPr lvl="1" eaLnBrk="1" hangingPunct="1"/>
            <a:r>
              <a:rPr lang="en-US" altLang="zh-CN" sz="2000" smtClean="0">
                <a:ea typeface="SimSun" pitchFamily="2" charset="-122"/>
              </a:rPr>
              <a:t>RankBoost</a:t>
            </a:r>
            <a:endParaRPr lang="en-US" altLang="zh-CN" sz="2000" baseline="30000" smtClean="0">
              <a:ea typeface="SimSun" pitchFamily="2" charset="-122"/>
            </a:endParaRPr>
          </a:p>
          <a:p>
            <a:pPr lvl="1" eaLnBrk="1" hangingPunct="1"/>
            <a:endParaRPr lang="en-US" altLang="zh-CN" sz="2000" smtClean="0">
              <a:ea typeface="SimSun" pitchFamily="2" charset="-122"/>
            </a:endParaRPr>
          </a:p>
        </p:txBody>
      </p:sp>
      <p:sp>
        <p:nvSpPr>
          <p:cNvPr id="198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400" smtClean="0">
                <a:ea typeface="SimSun" pitchFamily="2" charset="-122"/>
              </a:rPr>
              <a:t>Experiment 2: Supervised image retrieval</a:t>
            </a:r>
          </a:p>
        </p:txBody>
      </p:sp>
    </p:spTree>
    <p:extLst>
      <p:ext uri="{BB962C8B-B14F-4D97-AF65-F5344CB8AC3E}">
        <p14:creationId xmlns:p14="http://schemas.microsoft.com/office/powerpoint/2010/main" val="5758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5562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Results of experiment 2 </a:t>
            </a:r>
            <a:r>
              <a:rPr lang="en-US" altLang="zh-CN" sz="2400" smtClean="0">
                <a:ea typeface="SimSun" pitchFamily="2" charset="-122"/>
              </a:rPr>
              <a:t>(on NUS-SCENE)</a:t>
            </a:r>
          </a:p>
        </p:txBody>
      </p:sp>
      <p:sp>
        <p:nvSpPr>
          <p:cNvPr id="24586" name="Oval 15"/>
          <p:cNvSpPr>
            <a:spLocks noChangeArrowheads="1"/>
          </p:cNvSpPr>
          <p:nvPr/>
        </p:nvSpPr>
        <p:spPr bwMode="auto">
          <a:xfrm>
            <a:off x="3276600" y="5791200"/>
            <a:ext cx="457200" cy="2286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24588" name="Rectangle 17"/>
          <p:cNvSpPr>
            <a:spLocks noChangeArrowheads="1"/>
          </p:cNvSpPr>
          <p:nvPr/>
        </p:nvSpPr>
        <p:spPr bwMode="auto">
          <a:xfrm>
            <a:off x="385763" y="2886075"/>
            <a:ext cx="733425" cy="152400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24589" name="Rectangle 18"/>
          <p:cNvSpPr>
            <a:spLocks noChangeArrowheads="1"/>
          </p:cNvSpPr>
          <p:nvPr/>
        </p:nvSpPr>
        <p:spPr bwMode="auto">
          <a:xfrm>
            <a:off x="376238" y="3133725"/>
            <a:ext cx="733425" cy="228600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24590" name="Rectangle 19"/>
          <p:cNvSpPr>
            <a:spLocks noChangeArrowheads="1"/>
          </p:cNvSpPr>
          <p:nvPr/>
        </p:nvSpPr>
        <p:spPr bwMode="auto">
          <a:xfrm>
            <a:off x="385763" y="4237038"/>
            <a:ext cx="733425" cy="152400"/>
          </a:xfrm>
          <a:prstGeom prst="rect">
            <a:avLst/>
          </a:prstGeom>
          <a:solidFill>
            <a:schemeClr val="accent2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Verdana" pitchFamily="34" charset="0"/>
              <a:ea typeface="SimSun" pitchFamily="2" charset="-122"/>
            </a:endParaRPr>
          </a:p>
        </p:txBody>
      </p:sp>
      <p:sp>
        <p:nvSpPr>
          <p:cNvPr id="24597" name="Rectangle 5"/>
          <p:cNvSpPr>
            <a:spLocks noChangeArrowheads="1"/>
          </p:cNvSpPr>
          <p:nvPr/>
        </p:nvSpPr>
        <p:spPr bwMode="auto">
          <a:xfrm>
            <a:off x="4876800" y="2457450"/>
            <a:ext cx="4191000" cy="2057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UniformTagger is </a:t>
            </a:r>
            <a:r>
              <a:rPr lang="en-US" altLang="zh-CN" sz="2000" b="1" smtClean="0">
                <a:solidFill>
                  <a:srgbClr val="CC0000"/>
                </a:solidFill>
                <a:latin typeface="Calibri" pitchFamily="34" charset="0"/>
                <a:ea typeface="SimSun" pitchFamily="2" charset="-122"/>
              </a:rPr>
              <a:t>surprisingly comparable</a:t>
            </a: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to RankBoost.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RankBoost MAP: 0.679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UniformTagger MAP: 0.672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For only 4 out of 33 concepts, RankBoost outperforms UniformTagger, with over 5% relative improvement.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endParaRPr lang="en-US" altLang="zh-CN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  <a:p>
            <a:pPr lvl="2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endParaRPr lang="en-US" altLang="zh-CN" sz="19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24598" name="Rectangle 5"/>
          <p:cNvSpPr>
            <a:spLocks noChangeArrowheads="1"/>
          </p:cNvSpPr>
          <p:nvPr/>
        </p:nvSpPr>
        <p:spPr bwMode="auto">
          <a:xfrm>
            <a:off x="4876800" y="1743075"/>
            <a:ext cx="4191000" cy="609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Performance comparison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RankBoost &gt; Weighted BordaCount &gt; Best Single</a:t>
            </a:r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 flipH="1">
            <a:off x="3581400" y="2133600"/>
            <a:ext cx="1295400" cy="3657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600" name="Rectangle 5"/>
          <p:cNvSpPr>
            <a:spLocks noChangeArrowheads="1"/>
          </p:cNvSpPr>
          <p:nvPr/>
        </p:nvSpPr>
        <p:spPr bwMode="auto">
          <a:xfrm>
            <a:off x="4867275" y="4648200"/>
            <a:ext cx="4191000" cy="144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o"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Our explanation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RankBoost might over-emphasize over-confident base learners.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en-US" altLang="zh-CN" sz="16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Base learners complement each other and perform reasonably well in general.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None/>
            </a:pPr>
            <a:endParaRPr lang="en-US" altLang="zh-CN" sz="16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7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8" grpId="0" animBg="1"/>
      <p:bldP spid="24589" grpId="0" animBg="1"/>
      <p:bldP spid="24590" grpId="0" animBg="1"/>
      <p:bldP spid="24597" grpId="0" animBg="1"/>
      <p:bldP spid="24598" grpId="0" animBg="1"/>
      <p:bldP spid="24599" grpId="0" animBg="1"/>
      <p:bldP spid="2460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8686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smtClean="0">
                <a:ea typeface="SimSun" pitchFamily="2" charset="-122"/>
              </a:rPr>
              <a:t>Image search after tag relevance learning</a:t>
            </a:r>
          </a:p>
        </p:txBody>
      </p:sp>
      <p:sp>
        <p:nvSpPr>
          <p:cNvPr id="200708" name="Text Box 24"/>
          <p:cNvSpPr txBox="1">
            <a:spLocks noChangeArrowheads="1"/>
          </p:cNvSpPr>
          <p:nvPr/>
        </p:nvSpPr>
        <p:spPr bwMode="auto">
          <a:xfrm>
            <a:off x="533400" y="1752600"/>
            <a:ext cx="807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en-US" altLang="zh-CN" sz="22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Objective social tagging </a:t>
            </a:r>
            <a:r>
              <a:rPr lang="en-US" altLang="zh-CN" sz="22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sym typeface="Wingdings" pitchFamily="2" charset="2"/>
              </a:rPr>
              <a:t> Accurate image retrieval results</a:t>
            </a:r>
            <a:endParaRPr lang="en-US" altLang="zh-CN" sz="22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200709" name="Text Box 4"/>
          <p:cNvSpPr txBox="1">
            <a:spLocks noChangeArrowheads="1"/>
          </p:cNvSpPr>
          <p:nvPr/>
        </p:nvSpPr>
        <p:spPr bwMode="auto">
          <a:xfrm>
            <a:off x="685800" y="2224088"/>
            <a:ext cx="19050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Query </a:t>
            </a:r>
            <a:r>
              <a:rPr lang="en-US" altLang="zh-CN" b="1" i="1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tiger</a:t>
            </a:r>
          </a:p>
        </p:txBody>
      </p:sp>
      <p:sp>
        <p:nvSpPr>
          <p:cNvPr id="200710" name="Freeform 23"/>
          <p:cNvSpPr>
            <a:spLocks/>
          </p:cNvSpPr>
          <p:nvPr/>
        </p:nvSpPr>
        <p:spPr bwMode="auto">
          <a:xfrm>
            <a:off x="1981200" y="35814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11" name="Freeform 23"/>
          <p:cNvSpPr>
            <a:spLocks/>
          </p:cNvSpPr>
          <p:nvPr/>
        </p:nvSpPr>
        <p:spPr bwMode="auto">
          <a:xfrm>
            <a:off x="4876800" y="35814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12" name="Freeform 23"/>
          <p:cNvSpPr>
            <a:spLocks/>
          </p:cNvSpPr>
          <p:nvPr/>
        </p:nvSpPr>
        <p:spPr bwMode="auto">
          <a:xfrm>
            <a:off x="7924800" y="36576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13" name="Freeform 23"/>
          <p:cNvSpPr>
            <a:spLocks/>
          </p:cNvSpPr>
          <p:nvPr/>
        </p:nvSpPr>
        <p:spPr bwMode="auto">
          <a:xfrm>
            <a:off x="1981200" y="55626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14" name="Freeform 23"/>
          <p:cNvSpPr>
            <a:spLocks/>
          </p:cNvSpPr>
          <p:nvPr/>
        </p:nvSpPr>
        <p:spPr bwMode="auto">
          <a:xfrm>
            <a:off x="4876800" y="55626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0715" name="Freeform 23"/>
          <p:cNvSpPr>
            <a:spLocks/>
          </p:cNvSpPr>
          <p:nvPr/>
        </p:nvSpPr>
        <p:spPr bwMode="auto">
          <a:xfrm>
            <a:off x="7924800" y="56388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3600" smtClean="0">
                <a:ea typeface="SimSun" pitchFamily="2" charset="-122"/>
              </a:rPr>
              <a:t>Image search after tag relevance learning</a:t>
            </a:r>
          </a:p>
        </p:txBody>
      </p:sp>
      <p:sp>
        <p:nvSpPr>
          <p:cNvPr id="201731" name="Text Box 24"/>
          <p:cNvSpPr txBox="1">
            <a:spLocks noChangeArrowheads="1"/>
          </p:cNvSpPr>
          <p:nvPr/>
        </p:nvSpPr>
        <p:spPr bwMode="auto">
          <a:xfrm>
            <a:off x="533400" y="1752600"/>
            <a:ext cx="807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en-US" altLang="zh-CN" sz="22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Objective social tagging </a:t>
            </a:r>
            <a:r>
              <a:rPr lang="en-US" altLang="zh-CN" sz="22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  <a:sym typeface="Wingdings" pitchFamily="2" charset="2"/>
              </a:rPr>
              <a:t> Accurate image retrieval results</a:t>
            </a:r>
            <a:endParaRPr lang="en-US" altLang="zh-CN" sz="2200" smtClean="0">
              <a:solidFill>
                <a:srgbClr val="00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685800" y="2224088"/>
            <a:ext cx="19050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Query </a:t>
            </a:r>
            <a:r>
              <a:rPr lang="en-US" altLang="zh-CN" b="1" i="1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classroom</a:t>
            </a:r>
          </a:p>
        </p:txBody>
      </p:sp>
      <p:pic>
        <p:nvPicPr>
          <p:cNvPr id="2017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87675"/>
            <a:ext cx="86836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4" name="Freeform 23"/>
          <p:cNvSpPr>
            <a:spLocks/>
          </p:cNvSpPr>
          <p:nvPr/>
        </p:nvSpPr>
        <p:spPr bwMode="auto">
          <a:xfrm>
            <a:off x="1600200" y="37719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5" name="Freeform 23"/>
          <p:cNvSpPr>
            <a:spLocks/>
          </p:cNvSpPr>
          <p:nvPr/>
        </p:nvSpPr>
        <p:spPr bwMode="auto">
          <a:xfrm>
            <a:off x="4495800" y="37719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6" name="Freeform 23"/>
          <p:cNvSpPr>
            <a:spLocks/>
          </p:cNvSpPr>
          <p:nvPr/>
        </p:nvSpPr>
        <p:spPr bwMode="auto">
          <a:xfrm>
            <a:off x="7543800" y="38481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7" name="Freeform 23"/>
          <p:cNvSpPr>
            <a:spLocks/>
          </p:cNvSpPr>
          <p:nvPr/>
        </p:nvSpPr>
        <p:spPr bwMode="auto">
          <a:xfrm>
            <a:off x="1600200" y="52578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8" name="Freeform 23"/>
          <p:cNvSpPr>
            <a:spLocks/>
          </p:cNvSpPr>
          <p:nvPr/>
        </p:nvSpPr>
        <p:spPr bwMode="auto">
          <a:xfrm>
            <a:off x="4495800" y="52578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9" name="Freeform 23"/>
          <p:cNvSpPr>
            <a:spLocks/>
          </p:cNvSpPr>
          <p:nvPr/>
        </p:nvSpPr>
        <p:spPr bwMode="auto">
          <a:xfrm>
            <a:off x="7543800" y="5334000"/>
            <a:ext cx="381000" cy="495300"/>
          </a:xfrm>
          <a:custGeom>
            <a:avLst/>
            <a:gdLst>
              <a:gd name="T0" fmla="*/ 0 w 240"/>
              <a:gd name="T1" fmla="*/ 2147483647 h 312"/>
              <a:gd name="T2" fmla="*/ 2147483647 w 240"/>
              <a:gd name="T3" fmla="*/ 2147483647 h 312"/>
              <a:gd name="T4" fmla="*/ 2147483647 w 240"/>
              <a:gd name="T5" fmla="*/ 0 h 312"/>
              <a:gd name="T6" fmla="*/ 0 60000 65536"/>
              <a:gd name="T7" fmla="*/ 0 60000 65536"/>
              <a:gd name="T8" fmla="*/ 0 60000 65536"/>
              <a:gd name="T9" fmla="*/ 0 w 240"/>
              <a:gd name="T10" fmla="*/ 0 h 312"/>
              <a:gd name="T11" fmla="*/ 240 w 240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12">
                <a:moveTo>
                  <a:pt x="0" y="144"/>
                </a:moveTo>
                <a:cubicBezTo>
                  <a:pt x="28" y="228"/>
                  <a:pt x="56" y="312"/>
                  <a:pt x="96" y="288"/>
                </a:cubicBezTo>
                <a:cubicBezTo>
                  <a:pt x="136" y="264"/>
                  <a:pt x="188" y="132"/>
                  <a:pt x="240" y="0"/>
                </a:cubicBezTo>
              </a:path>
            </a:pathLst>
          </a:custGeom>
          <a:noFill/>
          <a:ln w="762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34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81250"/>
            <a:ext cx="86836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Failure case</a:t>
            </a:r>
          </a:p>
        </p:txBody>
      </p:sp>
      <p:sp>
        <p:nvSpPr>
          <p:cNvPr id="202756" name="Text Box 24"/>
          <p:cNvSpPr txBox="1">
            <a:spLocks noChangeArrowheads="1"/>
          </p:cNvSpPr>
          <p:nvPr/>
        </p:nvSpPr>
        <p:spPr bwMode="auto">
          <a:xfrm>
            <a:off x="533400" y="1752600"/>
            <a:ext cx="807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altLang="zh-CN" sz="20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 </a:t>
            </a:r>
            <a:r>
              <a:rPr lang="en-US" altLang="zh-CN" sz="2200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Many users label these images with the tag “airplane”….</a:t>
            </a:r>
          </a:p>
        </p:txBody>
      </p:sp>
      <p:sp>
        <p:nvSpPr>
          <p:cNvPr id="202757" name="Text Box 4"/>
          <p:cNvSpPr txBox="1">
            <a:spLocks noChangeArrowheads="1"/>
          </p:cNvSpPr>
          <p:nvPr/>
        </p:nvSpPr>
        <p:spPr bwMode="auto">
          <a:xfrm>
            <a:off x="685800" y="2224088"/>
            <a:ext cx="1905000" cy="3667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Query </a:t>
            </a:r>
            <a:r>
              <a:rPr lang="en-US" altLang="zh-CN" b="1" i="1" smtClean="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airplane</a:t>
            </a:r>
          </a:p>
        </p:txBody>
      </p:sp>
    </p:spTree>
    <p:extLst>
      <p:ext uri="{BB962C8B-B14F-4D97-AF65-F5344CB8AC3E}">
        <p14:creationId xmlns:p14="http://schemas.microsoft.com/office/powerpoint/2010/main" val="25434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Demo: multi-feature tag relevance</a:t>
            </a:r>
          </a:p>
        </p:txBody>
      </p:sp>
      <p:pic>
        <p:nvPicPr>
          <p:cNvPr id="203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1555" r="12778" b="9332"/>
          <a:stretch>
            <a:fillRect/>
          </a:stretch>
        </p:blipFill>
        <p:spPr bwMode="auto">
          <a:xfrm>
            <a:off x="609600" y="1676400"/>
            <a:ext cx="69342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7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Quiz: what is the downside of multi-feature tag-relevance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mtClean="0"/>
              <a:t>While the accuracy is significantly improved, the visual diversity in the results is lost to some extent.</a:t>
            </a:r>
          </a:p>
        </p:txBody>
      </p:sp>
    </p:spTree>
    <p:extLst>
      <p:ext uri="{BB962C8B-B14F-4D97-AF65-F5344CB8AC3E}">
        <p14:creationId xmlns:p14="http://schemas.microsoft.com/office/powerpoint/2010/main" val="4482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Conclusions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272462" cy="4267200"/>
          </a:xfrm>
        </p:spPr>
        <p:txBody>
          <a:bodyPr/>
          <a:lstStyle/>
          <a:p>
            <a:pPr eaLnBrk="1" hangingPunct="1"/>
            <a:r>
              <a:rPr lang="en-US" altLang="zh-CN" sz="2000" smtClean="0">
                <a:ea typeface="SimSun" pitchFamily="2" charset="-122"/>
              </a:rPr>
              <a:t>We study </a:t>
            </a:r>
            <a:r>
              <a:rPr lang="en-US" altLang="zh-CN" sz="2000" b="1" smtClean="0">
                <a:solidFill>
                  <a:schemeClr val="accent2"/>
                </a:solidFill>
                <a:ea typeface="SimSun" pitchFamily="2" charset="-122"/>
              </a:rPr>
              <a:t>multi-feature</a:t>
            </a:r>
            <a:r>
              <a:rPr lang="en-US" altLang="zh-CN" sz="2000" smtClean="0">
                <a:ea typeface="SimSun" pitchFamily="2" charset="-122"/>
              </a:rPr>
              <a:t> tag relevance learning to conquer the subjective social tagging problem for social image retrieval.</a:t>
            </a:r>
          </a:p>
          <a:p>
            <a:pPr eaLnBrk="1" hangingPunct="1"/>
            <a:endParaRPr lang="en-US" altLang="zh-CN" sz="2400" smtClean="0">
              <a:ea typeface="SimSun" pitchFamily="2" charset="-122"/>
            </a:endParaRPr>
          </a:p>
          <a:p>
            <a:pPr eaLnBrk="1" hangingPunct="1"/>
            <a:r>
              <a:rPr lang="en-US" altLang="zh-CN" sz="2000" smtClean="0">
                <a:ea typeface="SimSun" pitchFamily="2" charset="-122"/>
              </a:rPr>
              <a:t>Multi-feature outperforms single-feature for tag relevance learning.</a:t>
            </a:r>
          </a:p>
          <a:p>
            <a:pPr eaLnBrk="1" hangingPunct="1"/>
            <a:endParaRPr lang="en-US" altLang="zh-CN" sz="2400" smtClean="0">
              <a:ea typeface="SimSun" pitchFamily="2" charset="-122"/>
            </a:endParaRPr>
          </a:p>
          <a:p>
            <a:pPr eaLnBrk="1" hangingPunct="1"/>
            <a:r>
              <a:rPr lang="en-US" altLang="zh-CN" sz="2000" smtClean="0">
                <a:ea typeface="SimSun" pitchFamily="2" charset="-122"/>
              </a:rPr>
              <a:t>We propose </a:t>
            </a:r>
            <a:r>
              <a:rPr lang="en-US" altLang="zh-CN" sz="2000" b="1" smtClean="0">
                <a:solidFill>
                  <a:schemeClr val="accent2"/>
                </a:solidFill>
                <a:ea typeface="SimSun" pitchFamily="2" charset="-122"/>
              </a:rPr>
              <a:t>UniformTagger</a:t>
            </a:r>
            <a:r>
              <a:rPr lang="en-US" altLang="zh-CN" sz="2000" smtClean="0">
                <a:ea typeface="SimSun" pitchFamily="2" charset="-122"/>
              </a:rPr>
              <a:t> to combine multi-feature tag relevance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Solid theoretical foundation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Simple to implement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NO labeling required at all</a:t>
            </a:r>
          </a:p>
          <a:p>
            <a:pPr lvl="1" eaLnBrk="1" hangingPunct="1"/>
            <a:r>
              <a:rPr lang="en-US" altLang="zh-CN" sz="1800" smtClean="0">
                <a:ea typeface="SimSun" pitchFamily="2" charset="-122"/>
              </a:rPr>
              <a:t>Competitive performance to supervised combination methods</a:t>
            </a:r>
          </a:p>
        </p:txBody>
      </p:sp>
    </p:spTree>
    <p:extLst>
      <p:ext uri="{BB962C8B-B14F-4D97-AF65-F5344CB8AC3E}">
        <p14:creationId xmlns:p14="http://schemas.microsoft.com/office/powerpoint/2010/main" val="12355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">
      <a:dk1>
        <a:srgbClr val="919191"/>
      </a:dk1>
      <a:lt1>
        <a:srgbClr val="FFF19B"/>
      </a:lt1>
      <a:dk2>
        <a:srgbClr val="19003F"/>
      </a:dk2>
      <a:lt2>
        <a:srgbClr val="EC95C7"/>
      </a:lt2>
      <a:accent1>
        <a:srgbClr val="CECECE"/>
      </a:accent1>
      <a:accent2>
        <a:srgbClr val="00AE00"/>
      </a:accent2>
      <a:accent3>
        <a:srgbClr val="ABAAAF"/>
      </a:accent3>
      <a:accent4>
        <a:srgbClr val="DACE84"/>
      </a:accent4>
      <a:accent5>
        <a:srgbClr val="E3E3E3"/>
      </a:accent5>
      <a:accent6>
        <a:srgbClr val="009D00"/>
      </a:accent6>
      <a:hlink>
        <a:srgbClr val="FC0128"/>
      </a:hlink>
      <a:folHlink>
        <a:srgbClr val="CECECE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">
      <a:dk1>
        <a:srgbClr val="000000"/>
      </a:dk1>
      <a:lt1>
        <a:srgbClr val="FFFFFF"/>
      </a:lt1>
      <a:dk2>
        <a:srgbClr val="CC0000"/>
      </a:dk2>
      <a:lt2>
        <a:srgbClr val="4D4D4D"/>
      </a:lt2>
      <a:accent1>
        <a:srgbClr val="3399FF"/>
      </a:accent1>
      <a:accent2>
        <a:srgbClr val="FFFF66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E75C"/>
      </a:accent6>
      <a:hlink>
        <a:srgbClr val="C0C0C0"/>
      </a:hlink>
      <a:folHlink>
        <a:srgbClr val="969696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4D4D4D"/>
        </a:dk1>
        <a:lt1>
          <a:srgbClr val="FFFFFF"/>
        </a:lt1>
        <a:dk2>
          <a:srgbClr val="006666"/>
        </a:dk2>
        <a:lt2>
          <a:srgbClr val="CC9900"/>
        </a:lt2>
        <a:accent1>
          <a:srgbClr val="CC9900"/>
        </a:accent1>
        <a:accent2>
          <a:srgbClr val="800000"/>
        </a:accent2>
        <a:accent3>
          <a:srgbClr val="AAB8B8"/>
        </a:accent3>
        <a:accent4>
          <a:srgbClr val="DADADA"/>
        </a:accent4>
        <a:accent5>
          <a:srgbClr val="E2CAAA"/>
        </a:accent5>
        <a:accent6>
          <a:srgbClr val="730000"/>
        </a:accent6>
        <a:hlink>
          <a:srgbClr val="C0C0C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10000"/>
        </a:dk1>
        <a:lt1>
          <a:srgbClr val="C0C0C0"/>
        </a:lt1>
        <a:dk2>
          <a:srgbClr val="010000"/>
        </a:dk2>
        <a:lt2>
          <a:srgbClr val="C0C0C0"/>
        </a:lt2>
        <a:accent1>
          <a:srgbClr val="969696"/>
        </a:accent1>
        <a:accent2>
          <a:srgbClr val="000000"/>
        </a:accent2>
        <a:accent3>
          <a:srgbClr val="DCDCDC"/>
        </a:accent3>
        <a:accent4>
          <a:srgbClr val="010000"/>
        </a:accent4>
        <a:accent5>
          <a:srgbClr val="C9C9C9"/>
        </a:accent5>
        <a:accent6>
          <a:srgbClr val="0000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4D4D4D"/>
        </a:dk1>
        <a:lt1>
          <a:srgbClr val="99CCFF"/>
        </a:lt1>
        <a:dk2>
          <a:srgbClr val="4D4D4D"/>
        </a:dk2>
        <a:lt2>
          <a:srgbClr val="000000"/>
        </a:lt2>
        <a:accent1>
          <a:srgbClr val="990099"/>
        </a:accent1>
        <a:accent2>
          <a:srgbClr val="FFCC00"/>
        </a:accent2>
        <a:accent3>
          <a:srgbClr val="CAE2FF"/>
        </a:accent3>
        <a:accent4>
          <a:srgbClr val="404040"/>
        </a:accent4>
        <a:accent5>
          <a:srgbClr val="CAAACA"/>
        </a:accent5>
        <a:accent6>
          <a:srgbClr val="E7B900"/>
        </a:accent6>
        <a:hlink>
          <a:srgbClr val="FFFF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00"/>
        </a:lt1>
        <a:dk2>
          <a:srgbClr val="000066"/>
        </a:dk2>
        <a:lt2>
          <a:srgbClr val="99CC00"/>
        </a:lt2>
        <a:accent1>
          <a:srgbClr val="99CC00"/>
        </a:accent1>
        <a:accent2>
          <a:srgbClr val="FFFF00"/>
        </a:accent2>
        <a:accent3>
          <a:srgbClr val="AAAAB8"/>
        </a:accent3>
        <a:accent4>
          <a:srgbClr val="DADA00"/>
        </a:accent4>
        <a:accent5>
          <a:srgbClr val="CAE2AA"/>
        </a:accent5>
        <a:accent6>
          <a:srgbClr val="E7E700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969696"/>
        </a:dk1>
        <a:lt1>
          <a:srgbClr val="FFCC00"/>
        </a:lt1>
        <a:dk2>
          <a:srgbClr val="FF6600"/>
        </a:dk2>
        <a:lt2>
          <a:srgbClr val="009900"/>
        </a:lt2>
        <a:accent1>
          <a:srgbClr val="FFCC00"/>
        </a:accent1>
        <a:accent2>
          <a:srgbClr val="009900"/>
        </a:accent2>
        <a:accent3>
          <a:srgbClr val="FFB8AA"/>
        </a:accent3>
        <a:accent4>
          <a:srgbClr val="DAAE00"/>
        </a:accent4>
        <a:accent5>
          <a:srgbClr val="FFE2AA"/>
        </a:accent5>
        <a:accent6>
          <a:srgbClr val="008A00"/>
        </a:accent6>
        <a:hlink>
          <a:srgbClr val="FFFFFF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CC00"/>
        </a:lt1>
        <a:dk2>
          <a:srgbClr val="336600"/>
        </a:dk2>
        <a:lt2>
          <a:srgbClr val="969696"/>
        </a:lt2>
        <a:accent1>
          <a:srgbClr val="336600"/>
        </a:accent1>
        <a:accent2>
          <a:srgbClr val="CCCC00"/>
        </a:accent2>
        <a:accent3>
          <a:srgbClr val="FFE2AA"/>
        </a:accent3>
        <a:accent4>
          <a:srgbClr val="000000"/>
        </a:accent4>
        <a:accent5>
          <a:srgbClr val="ADB8AA"/>
        </a:accent5>
        <a:accent6>
          <a:srgbClr val="B9B900"/>
        </a:accent6>
        <a:hlink>
          <a:srgbClr val="FFFFFF"/>
        </a:hlink>
        <a:folHlink>
          <a:srgbClr val="FFF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10000"/>
        </a:dk1>
        <a:lt1>
          <a:srgbClr val="99CCFF"/>
        </a:lt1>
        <a:dk2>
          <a:srgbClr val="666633"/>
        </a:dk2>
        <a:lt2>
          <a:srgbClr val="969696"/>
        </a:lt2>
        <a:accent1>
          <a:srgbClr val="666633"/>
        </a:accent1>
        <a:accent2>
          <a:srgbClr val="FFCC00"/>
        </a:accent2>
        <a:accent3>
          <a:srgbClr val="CAE2FF"/>
        </a:accent3>
        <a:accent4>
          <a:srgbClr val="010000"/>
        </a:accent4>
        <a:accent5>
          <a:srgbClr val="B8B8AD"/>
        </a:accent5>
        <a:accent6>
          <a:srgbClr val="E7B900"/>
        </a:accent6>
        <a:hlink>
          <a:srgbClr val="FFFF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9900CC"/>
        </a:dk1>
        <a:lt1>
          <a:srgbClr val="FFCC00"/>
        </a:lt1>
        <a:dk2>
          <a:srgbClr val="FF3300"/>
        </a:dk2>
        <a:lt2>
          <a:srgbClr val="969696"/>
        </a:lt2>
        <a:accent1>
          <a:srgbClr val="FF3300"/>
        </a:accent1>
        <a:accent2>
          <a:srgbClr val="FFCC00"/>
        </a:accent2>
        <a:accent3>
          <a:srgbClr val="FFE2AA"/>
        </a:accent3>
        <a:accent4>
          <a:srgbClr val="8200AE"/>
        </a:accent4>
        <a:accent5>
          <a:srgbClr val="FFADAA"/>
        </a:accent5>
        <a:accent6>
          <a:srgbClr val="E7B900"/>
        </a:accent6>
        <a:hlink>
          <a:srgbClr val="FFFF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</TotalTime>
  <Words>3575</Words>
  <Application>Microsoft Office PowerPoint</Application>
  <PresentationFormat>On-screen Show (4:3)</PresentationFormat>
  <Paragraphs>681</Paragraphs>
  <Slides>99</Slides>
  <Notes>60</Notes>
  <HiddenSlides>10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Oriel</vt:lpstr>
      <vt:lpstr>Blank</vt:lpstr>
      <vt:lpstr>11_Default Design</vt:lpstr>
      <vt:lpstr>Profile</vt:lpstr>
      <vt:lpstr>Document</vt:lpstr>
      <vt:lpstr>Equation</vt:lpstr>
      <vt:lpstr>Chart</vt:lpstr>
      <vt:lpstr>Visio</vt:lpstr>
      <vt:lpstr>CS598 Visual Info. Retrieval</vt:lpstr>
      <vt:lpstr>Lecture IX</vt:lpstr>
      <vt:lpstr>PowerPoint Presentation</vt:lpstr>
      <vt:lpstr>PowerPoint Presentation</vt:lpstr>
      <vt:lpstr>Recap: concept detection</vt:lpstr>
      <vt:lpstr>Concept detection vs Recognition</vt:lpstr>
      <vt:lpstr>Recognition</vt:lpstr>
      <vt:lpstr>General Approach</vt:lpstr>
      <vt:lpstr>Key Point</vt:lpstr>
      <vt:lpstr>Key Point (cont)</vt:lpstr>
      <vt:lpstr>Statistical Machine Translation</vt:lpstr>
      <vt:lpstr>Quiz: How to learn word correspondences?</vt:lpstr>
      <vt:lpstr>Basic idea:  Multimedia Translation</vt:lpstr>
      <vt:lpstr>Approaches</vt:lpstr>
      <vt:lpstr>PowerPoint Presentation</vt:lpstr>
      <vt:lpstr>PowerPoint Presentation</vt:lpstr>
      <vt:lpstr>Discrete Model   [ECCV 02]</vt:lpstr>
      <vt:lpstr>PowerPoint Presentation</vt:lpstr>
      <vt:lpstr>Dictionary</vt:lpstr>
      <vt:lpstr>Initialization</vt:lpstr>
      <vt:lpstr>Expectation Maximization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Failure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Applications</vt:lpstr>
      <vt:lpstr>More Applications</vt:lpstr>
      <vt:lpstr>More Applications</vt:lpstr>
      <vt:lpstr>Learning Relationships</vt:lpstr>
      <vt:lpstr>Learning Relationships</vt:lpstr>
      <vt:lpstr>Learning Relationships</vt:lpstr>
      <vt:lpstr>Learning Relationships</vt:lpstr>
      <vt:lpstr>Useful ways to ‘cheat’</vt:lpstr>
      <vt:lpstr>PowerPoint Presentation</vt:lpstr>
      <vt:lpstr>Useful ways to ‘cheat’</vt:lpstr>
      <vt:lpstr>The Word Sense Disambiguation Problem</vt:lpstr>
      <vt:lpstr>Conjecture</vt:lpstr>
      <vt:lpstr>Combining Sources</vt:lpstr>
      <vt:lpstr>P(s|I)</vt:lpstr>
      <vt:lpstr>P(s|w,I)</vt:lpstr>
      <vt:lpstr>Preliminary Testing</vt:lpstr>
      <vt:lpstr>Results</vt:lpstr>
      <vt:lpstr>PowerPoint Presentation</vt:lpstr>
      <vt:lpstr>PowerPoint Presentation</vt:lpstr>
      <vt:lpstr>Integrating Feature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Bottom Line</vt:lpstr>
      <vt:lpstr>Lecture IX: Words and Pictures</vt:lpstr>
      <vt:lpstr>Today’s roadmap</vt:lpstr>
      <vt:lpstr>Learning social tag relevance</vt:lpstr>
      <vt:lpstr>Worldwide social-tagged visual data</vt:lpstr>
      <vt:lpstr>Demo: What is on Flickr?</vt:lpstr>
      <vt:lpstr>But, image retrieval results are poor</vt:lpstr>
      <vt:lpstr>But, image retrieval results are poor</vt:lpstr>
      <vt:lpstr>Query-dependent methods</vt:lpstr>
      <vt:lpstr>Query-independent methods</vt:lpstr>
      <vt:lpstr>Learning tag relevance by neighbor voting[Li’08,Li’09]</vt:lpstr>
      <vt:lpstr>Intuition</vt:lpstr>
      <vt:lpstr>Intuition cont.</vt:lpstr>
      <vt:lpstr>Intuition cont.</vt:lpstr>
      <vt:lpstr>Intuition cont.</vt:lpstr>
      <vt:lpstr>From intuition to algorithm</vt:lpstr>
      <vt:lpstr>General framework</vt:lpstr>
      <vt:lpstr>Unsupervised combination methods</vt:lpstr>
      <vt:lpstr>Supervised combination methods</vt:lpstr>
      <vt:lpstr>Questions to answer</vt:lpstr>
      <vt:lpstr>Experimental setup</vt:lpstr>
      <vt:lpstr>Experimental setup cont.</vt:lpstr>
      <vt:lpstr>Experiment 1: Unsupervised image retrieval</vt:lpstr>
      <vt:lpstr>Results of experiment 1 (on Social20)</vt:lpstr>
      <vt:lpstr>Experiment 2: Supervised image retrieval</vt:lpstr>
      <vt:lpstr>Results of experiment 2 (on NUS-SCENE)</vt:lpstr>
      <vt:lpstr>Image search after tag relevance learning</vt:lpstr>
      <vt:lpstr>Image search after tag relevance learning</vt:lpstr>
      <vt:lpstr>Failure case</vt:lpstr>
      <vt:lpstr>Demo: multi-feature tag relevance</vt:lpstr>
      <vt:lpstr>Quiz: what is the downside of multi-feature tag-relevance learning</vt:lpstr>
      <vt:lpstr>Conclusions</vt:lpstr>
    </vt:vector>
  </TitlesOfParts>
  <Company>Stevens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Gang Hua</dc:creator>
  <cp:lastModifiedBy>Gang Hua</cp:lastModifiedBy>
  <cp:revision>12</cp:revision>
  <dcterms:created xsi:type="dcterms:W3CDTF">2014-04-07T15:29:12Z</dcterms:created>
  <dcterms:modified xsi:type="dcterms:W3CDTF">2014-04-07T15:56:31Z</dcterms:modified>
</cp:coreProperties>
</file>