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0" r:id="rId4"/>
  </p:sldMasterIdLst>
  <p:notesMasterIdLst>
    <p:notesMasterId r:id="rId7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D68F1-8909-4532-8112-434A8B38738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01706-812D-4CC8-90C1-D491F0EC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5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33CC"/>
              </a:buClr>
              <a:buSzPct val="100000"/>
              <a:buFont typeface="Verdana" pitchFamily="34" charset="0"/>
              <a:buNone/>
            </a:pPr>
            <a:r>
              <a:rPr kumimoji="1" lang="en-US" sz="1100" b="1" dirty="0">
                <a:solidFill>
                  <a:srgbClr val="000000"/>
                </a:solidFill>
                <a:latin typeface="Verdana" pitchFamily="34" charset="0"/>
              </a:rPr>
              <a:t>Watch and navigate a single concert</a:t>
            </a:r>
          </a:p>
          <a:p>
            <a:pPr>
              <a:spcBef>
                <a:spcPct val="20000"/>
              </a:spcBef>
              <a:buClr>
                <a:srgbClr val="FF33CC"/>
              </a:buClr>
              <a:buSzPct val="100000"/>
              <a:buFont typeface="Verdana" pitchFamily="34" charset="0"/>
              <a:buNone/>
            </a:pPr>
            <a:r>
              <a:rPr kumimoji="1" lang="en-US" sz="1100" b="1" dirty="0">
                <a:solidFill>
                  <a:srgbClr val="000000"/>
                </a:solidFill>
                <a:latin typeface="Verdana" pitchFamily="34" charset="0"/>
              </a:rPr>
              <a:t>Colored dots mark detected fragments</a:t>
            </a:r>
          </a:p>
          <a:p>
            <a:pPr>
              <a:spcBef>
                <a:spcPct val="20000"/>
              </a:spcBef>
              <a:buClr>
                <a:srgbClr val="FF33CC"/>
              </a:buClr>
              <a:buSzPct val="100000"/>
              <a:buFont typeface="Verdana" pitchFamily="34" charset="0"/>
              <a:buNone/>
            </a:pPr>
            <a:r>
              <a:rPr kumimoji="1" lang="en-US" sz="1100" b="1" dirty="0">
                <a:solidFill>
                  <a:srgbClr val="000000"/>
                </a:solidFill>
                <a:latin typeface="Verdana" pitchFamily="34" charset="0"/>
              </a:rPr>
              <a:t>Comment on individual fragments</a:t>
            </a:r>
          </a:p>
          <a:p>
            <a:pPr>
              <a:spcBef>
                <a:spcPct val="20000"/>
              </a:spcBef>
              <a:buClr>
                <a:srgbClr val="FF33CC"/>
              </a:buClr>
              <a:buSzPct val="100000"/>
              <a:buFont typeface="Verdana" pitchFamily="34" charset="0"/>
              <a:buNone/>
            </a:pPr>
            <a:r>
              <a:rPr kumimoji="1" lang="en-US" sz="1100" b="1" dirty="0">
                <a:solidFill>
                  <a:srgbClr val="000000"/>
                </a:solidFill>
                <a:latin typeface="Verdana" pitchFamily="34" charset="0"/>
              </a:rPr>
              <a:t>Share fragment on Twitter</a:t>
            </a:r>
          </a:p>
          <a:p>
            <a:pPr>
              <a:spcBef>
                <a:spcPct val="20000"/>
              </a:spcBef>
              <a:buClr>
                <a:srgbClr val="FF33CC"/>
              </a:buClr>
              <a:buSzPct val="100000"/>
              <a:buFont typeface="Verdana" pitchFamily="34" charset="0"/>
              <a:buNone/>
            </a:pPr>
            <a:r>
              <a:rPr kumimoji="1" lang="en-US" sz="1100" b="1" dirty="0">
                <a:solidFill>
                  <a:srgbClr val="000000"/>
                </a:solidFill>
                <a:latin typeface="Verdana" pitchFamily="34" charset="0"/>
              </a:rPr>
              <a:t>Embed player on different websites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AAF8E-0345-4D31-9D65-AD7112501C4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8440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Evaluate human factor in video retrieval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AF9FD2-AC6C-4297-B713-B31A8C788C2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EE116-5418-4D37-AED3-102A1B2CE21F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9203" name="Rectangle 7"/>
          <p:cNvSpPr txBox="1">
            <a:spLocks noGrp="1" noChangeArrowheads="1"/>
          </p:cNvSpPr>
          <p:nvPr/>
        </p:nvSpPr>
        <p:spPr bwMode="auto">
          <a:xfrm>
            <a:off x="3887530" y="8687297"/>
            <a:ext cx="2970470" cy="4567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4402" tIns="42200" rIns="84402" bIns="42200" anchor="b"/>
          <a:lstStyle/>
          <a:p>
            <a:pPr algn="r" defTabSz="843995">
              <a:spcBef>
                <a:spcPct val="0"/>
              </a:spcBef>
            </a:pPr>
            <a:fld id="{876C525A-A0EC-4EF3-92F4-55B5B3C8FAC9}" type="slidenum">
              <a:rPr lang="nl-NL" sz="1100">
                <a:solidFill>
                  <a:prstClr val="black"/>
                </a:solidFill>
                <a:latin typeface="Times New Roman" pitchFamily="18" charset="0"/>
              </a:rPr>
              <a:pPr algn="r" defTabSz="843995">
                <a:spcBef>
                  <a:spcPct val="0"/>
                </a:spcBef>
              </a:pPr>
              <a:t>55</a:t>
            </a:fld>
            <a:endParaRPr lang="nl-NL" sz="11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9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5175" cy="3430588"/>
          </a:xfrm>
          <a:ln/>
        </p:spPr>
      </p:sp>
      <p:sp>
        <p:nvSpPr>
          <p:cNvPr id="179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noFill/>
          <a:ln/>
        </p:spPr>
        <p:txBody>
          <a:bodyPr lIns="84402" tIns="42200" rIns="84402" bIns="42200"/>
          <a:lstStyle/>
          <a:p>
            <a:pPr defTabSz="873391"/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7530" y="8687297"/>
            <a:ext cx="2970470" cy="4567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4402" tIns="42200" rIns="84402" bIns="42200" anchor="b"/>
          <a:lstStyle/>
          <a:p>
            <a:pPr algn="r" defTabSz="843995">
              <a:spcBef>
                <a:spcPct val="0"/>
              </a:spcBef>
            </a:pPr>
            <a:fld id="{6D86381D-76A8-447A-AB79-DDECF0D0584C}" type="slidenum">
              <a:rPr lang="nl-NL" sz="1100">
                <a:solidFill>
                  <a:prstClr val="black"/>
                </a:solidFill>
                <a:latin typeface="Times New Roman" pitchFamily="18" charset="0"/>
              </a:rPr>
              <a:pPr algn="r" defTabSz="843995">
                <a:spcBef>
                  <a:spcPct val="0"/>
                </a:spcBef>
              </a:pPr>
              <a:t>56</a:t>
            </a:fld>
            <a:endParaRPr lang="nl-NL" sz="11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5175" cy="3430588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1522"/>
            <a:ext cx="5026951" cy="4116005"/>
          </a:xfrm>
          <a:noFill/>
          <a:ln/>
        </p:spPr>
        <p:txBody>
          <a:bodyPr lIns="84402" tIns="42200" rIns="84402" bIns="42200"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7530" y="8687297"/>
            <a:ext cx="2970470" cy="4567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4402" tIns="42200" rIns="84402" bIns="42200" anchor="b"/>
          <a:lstStyle/>
          <a:p>
            <a:pPr algn="r" defTabSz="843995">
              <a:spcBef>
                <a:spcPct val="0"/>
              </a:spcBef>
            </a:pPr>
            <a:fld id="{CF47F6A2-ABE5-439A-B41A-BFC688C1571A}" type="slidenum">
              <a:rPr lang="nl-NL" sz="1100">
                <a:solidFill>
                  <a:prstClr val="black"/>
                </a:solidFill>
                <a:latin typeface="Times New Roman" pitchFamily="18" charset="0"/>
              </a:rPr>
              <a:pPr algn="r" defTabSz="843995">
                <a:spcBef>
                  <a:spcPct val="0"/>
                </a:spcBef>
              </a:pPr>
              <a:t>58</a:t>
            </a:fld>
            <a:endParaRPr lang="nl-NL" sz="11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5175" cy="34305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1522"/>
            <a:ext cx="5026951" cy="4116005"/>
          </a:xfrm>
          <a:noFill/>
          <a:ln/>
        </p:spPr>
        <p:txBody>
          <a:bodyPr lIns="84402" tIns="42200" rIns="84402" bIns="42200"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915526" y="4341521"/>
            <a:ext cx="5026951" cy="4117423"/>
          </a:xfrm>
          <a:noFill/>
          <a:ln/>
        </p:spPr>
        <p:txBody>
          <a:bodyPr lIns="84393" tIns="42196" rIns="84393" bIns="42196"/>
          <a:lstStyle/>
          <a:p>
            <a:pPr defTabSz="873305"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148484" name="Tijdelijke aanduiding voor dianummer 3"/>
          <p:cNvSpPr txBox="1">
            <a:spLocks noGrp="1"/>
          </p:cNvSpPr>
          <p:nvPr/>
        </p:nvSpPr>
        <p:spPr bwMode="auto">
          <a:xfrm>
            <a:off x="3887530" y="8687298"/>
            <a:ext cx="2970470" cy="4567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4393" tIns="42196" rIns="84393" bIns="42196" anchor="b"/>
          <a:lstStyle/>
          <a:p>
            <a:pPr algn="r" defTabSz="843995" eaLnBrk="0" fontAlgn="base" hangingPunct="0">
              <a:spcBef>
                <a:spcPct val="0"/>
              </a:spcBef>
              <a:spcAft>
                <a:spcPct val="0"/>
              </a:spcAft>
            </a:pPr>
            <a:fld id="{50F9EACF-B637-4132-9416-E9995386B174}" type="slidenum">
              <a:rPr lang="nl-NL" sz="1100">
                <a:solidFill>
                  <a:prstClr val="black"/>
                </a:solidFill>
                <a:latin typeface="Times New Roman" pitchFamily="18" charset="0"/>
              </a:rPr>
              <a:pPr algn="r" defTabSz="843995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nl-NL" sz="11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887530" y="8687298"/>
            <a:ext cx="2970470" cy="4567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4393" tIns="42196" rIns="84393" bIns="42196" anchor="b"/>
          <a:lstStyle/>
          <a:p>
            <a:pPr algn="r" defTabSz="843995" eaLnBrk="0" fontAlgn="base" hangingPunct="0">
              <a:spcBef>
                <a:spcPct val="0"/>
              </a:spcBef>
              <a:spcAft>
                <a:spcPct val="0"/>
              </a:spcAft>
            </a:pPr>
            <a:fld id="{AB3B629C-B9F5-47B2-9398-FA7BF748BAA1}" type="slidenum">
              <a:rPr lang="nl-NL" sz="1100">
                <a:solidFill>
                  <a:prstClr val="black"/>
                </a:solidFill>
                <a:latin typeface="Times New Roman" pitchFamily="18" charset="0"/>
              </a:rPr>
              <a:pPr algn="r" defTabSz="843995"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nl-NL" sz="11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6" y="4344357"/>
            <a:ext cx="5026951" cy="4113169"/>
          </a:xfrm>
          <a:noFill/>
          <a:ln/>
        </p:spPr>
        <p:txBody>
          <a:bodyPr lIns="84393" tIns="42196" rIns="84393" bIns="42196"/>
          <a:lstStyle/>
          <a:p>
            <a:pPr defTabSz="873305"/>
            <a:endParaRPr lang="nl-NL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AF9FD2-AC6C-4297-B713-B31A8C788C2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Mention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600BE-39B7-430C-9C1E-C6E5E8C5A548}" type="slidenum">
              <a:rPr lang="en-US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 dirty="0">
              <a:solidFill>
                <a:srgbClr val="000000"/>
              </a:solidFill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1" y="1524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1"/>
            <a:ext cx="64008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FF7C7-A519-4753-831A-17C6BE911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4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263F9-7336-47A2-AF17-469AEB38C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91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806A-F681-49A8-9DDD-A2B5F41B2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1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00" y="2286001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B8411-2B98-4BD8-8E46-E7BDD7E46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5B3C3-BB26-4A86-BA92-FAC1455F8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3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0A927-2B9C-440B-ABA0-D2EF355A73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94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65BC8-1E74-40F8-A122-A36F25FB54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29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FA07D-A25A-48E9-9C13-873D84B27C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3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BFDAD-08AA-42DC-AECC-F15BB18AE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14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C44AB-1D1A-440D-95BB-641CA7961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72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885950" cy="5334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505450" cy="5334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29CE-AB46-4043-9535-0DDA8B081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93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1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0" y="2286001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0C5DC-B816-4414-A9F4-61C7EC8DA5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86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64008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B2E902-861E-42BD-8CD6-E764AC4C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39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BF7F11-4329-49D6-B7F3-8BDAC184C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7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4382F6-C6B2-4C86-9F43-96A1D9AC1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0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D1CD91-B5CE-4E4B-B08C-C57FDA7F6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47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B01BBA-D7EC-4613-9021-961256A46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11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F6DDA5-3877-4AF1-B526-BC3A39A84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23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C7E841-D5C9-4160-9114-FD554B50E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4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2981B0-CFA7-44DE-B7F2-146615CFA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94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FBB1E7-A43D-4C34-9ADE-F3FF6B612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2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35AD96-48DB-435F-A379-816A1A12E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0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885950" cy="5334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505450" cy="5334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F2A5FB-57ED-4BC3-B8CB-6424E81FA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89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6B3A47-2F28-466C-8CCA-443962B8A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38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228600"/>
            <a:ext cx="7561262" cy="103981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1258888" y="1412875"/>
            <a:ext cx="7561262" cy="4968875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1901825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204075" y="6597650"/>
            <a:ext cx="1905000" cy="252413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1E5AC3-BB0C-4B87-8E4D-B500A843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813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6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FB4D427-96DA-47ED-9282-3A7E29F4C9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29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DE94C-7816-4EBD-B81A-90DCC54889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5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A312A-7C05-48AA-A722-5BE3B2B24E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45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BEDB1-B49C-4046-87F4-C6AA2C8D9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58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49BED-D861-49D2-9134-CB193B4476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19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FF50A-12DA-43C2-8A7A-CE3A5BBD18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12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FFB96-E388-458F-AF2F-0733F020B5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68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C854A-B213-488B-A9B3-78A607F97A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69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D0B45-A0E7-48A1-A96E-F21EFFD9A0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61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D75CD-8C18-465D-9A82-71EB45B045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6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885950" cy="5334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505450" cy="5334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C0406-9D64-4FD2-B0ED-9097787306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87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5943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838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556978-4213-49B0-B6E8-E5D159F524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5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5943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838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19D16A-195A-498C-A141-DB5ED0E806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77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914400" y="609600"/>
            <a:ext cx="7543800" cy="5334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5943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838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83755C-8456-4BF2-B87D-C372046916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29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914400" y="2286000"/>
            <a:ext cx="7543800" cy="36576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5943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38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A503339-1E5A-4F4C-902A-F15F42AD7B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4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62500" y="2286000"/>
            <a:ext cx="3695700" cy="1752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762500" y="4191000"/>
            <a:ext cx="3695700" cy="1752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838200" y="59436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838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3733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D8E761D-3ABD-490F-B3B4-1267697773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8B99118-EAE1-4656-9DD1-963BADAC0CF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A121D62-D0DC-45F3-8087-05B1297ED6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1"/>
            <a:ext cx="7543800" cy="365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 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3"/>
            <a:endParaRPr lang="en-US" smtClean="0"/>
          </a:p>
        </p:txBody>
      </p:sp>
      <p:sp>
        <p:nvSpPr>
          <p:cNvPr id="370696" name="Rectangle 8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 dirty="0">
              <a:solidFill>
                <a:srgbClr val="000000"/>
              </a:solidFill>
            </a:endParaRPr>
          </a:p>
        </p:txBody>
      </p:sp>
      <p:sp>
        <p:nvSpPr>
          <p:cNvPr id="370697" name="Rectangle 9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 dirty="0">
              <a:solidFill>
                <a:srgbClr val="000000"/>
              </a:solidFill>
            </a:endParaRPr>
          </a:p>
        </p:txBody>
      </p:sp>
      <p:sp>
        <p:nvSpPr>
          <p:cNvPr id="3706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5943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kumimoji="0" sz="1400"/>
            </a:lvl1pPr>
          </a:lstStyle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06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sz="1400"/>
            </a:lvl1pPr>
          </a:lstStyle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07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/>
            </a:lvl1pPr>
          </a:lstStyle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fld id="{604D5BE2-4A48-48DD-B06A-DB0A07899F61}" type="slidenum">
              <a:rPr lang="en-US">
                <a:solidFill>
                  <a:srgbClr val="000000"/>
                </a:solidFill>
              </a:rPr>
              <a:pPr defTabSz="914305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2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153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305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458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61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865" indent="-342865" algn="l" rtl="0" eaLnBrk="0" fontAlgn="base" hangingPunct="0">
        <a:spcBef>
          <a:spcPct val="60000"/>
        </a:spcBef>
        <a:spcAft>
          <a:spcPct val="0"/>
        </a:spcAft>
        <a:buClr>
          <a:schemeClr val="tx2"/>
        </a:buClr>
        <a:buChar char="•"/>
        <a:defRPr kumimoji="1" sz="2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2882" indent="-228577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034" indent="-228577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187" indent="-228577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340" indent="-228577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492" indent="-228577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8645" indent="-228577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5797" indent="-228577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543800" cy="365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 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3"/>
            <a:endParaRPr lang="en-US" smtClean="0"/>
          </a:p>
        </p:txBody>
      </p:sp>
      <p:sp>
        <p:nvSpPr>
          <p:cNvPr id="370696" name="Rectangle 8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0697" name="Rectangle 9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1" lang="nl-NL" sz="3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06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5943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buFontTx/>
              <a:buNone/>
              <a:defRPr kumimoji="0"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706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20000"/>
              </a:spcBef>
              <a:buFontTx/>
              <a:buNone/>
              <a:defRPr kumimoji="0"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707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buFontTx/>
              <a:buNone/>
              <a:defRPr kumimoji="0"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B2A5344-DC0F-44BE-AE1D-B294D29EDEF9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chemeClr val="tx2"/>
        </a:buClr>
        <a:buChar char="•"/>
        <a:defRPr kumimoji="1" sz="2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54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 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3"/>
            <a:endParaRPr lang="en-US" smtClean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5943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20000"/>
              </a:spcBef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179080A2-C700-45CF-B257-AE45ECBC4037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7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lr>
          <a:schemeClr val="tx1"/>
        </a:buClr>
        <a:buChar char="•"/>
        <a:defRPr kumimoji="1" sz="3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40000"/>
        </a:spcBef>
        <a:spcAft>
          <a:spcPct val="0"/>
        </a:spcAft>
        <a:buClr>
          <a:schemeClr val="tx1"/>
        </a:buClr>
        <a:buChar char="–"/>
        <a:defRPr kumimoji="1" sz="2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lnSpc>
          <a:spcPct val="75000"/>
        </a:lnSpc>
        <a:spcBef>
          <a:spcPct val="3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26" Type="http://schemas.openxmlformats.org/officeDocument/2006/relationships/image" Target="../media/image99.jpeg"/><Relationship Id="rId3" Type="http://schemas.openxmlformats.org/officeDocument/2006/relationships/image" Target="../media/image76.jpeg"/><Relationship Id="rId21" Type="http://schemas.openxmlformats.org/officeDocument/2006/relationships/image" Target="../media/image94.jpeg"/><Relationship Id="rId34" Type="http://schemas.openxmlformats.org/officeDocument/2006/relationships/image" Target="../media/image107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5" Type="http://schemas.openxmlformats.org/officeDocument/2006/relationships/image" Target="../media/image98.jpeg"/><Relationship Id="rId33" Type="http://schemas.openxmlformats.org/officeDocument/2006/relationships/image" Target="../media/image10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29" Type="http://schemas.openxmlformats.org/officeDocument/2006/relationships/image" Target="../media/image10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openxmlformats.org/officeDocument/2006/relationships/image" Target="../media/image97.jpeg"/><Relationship Id="rId32" Type="http://schemas.openxmlformats.org/officeDocument/2006/relationships/image" Target="../media/image105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28" Type="http://schemas.openxmlformats.org/officeDocument/2006/relationships/image" Target="../media/image101.jpeg"/><Relationship Id="rId10" Type="http://schemas.openxmlformats.org/officeDocument/2006/relationships/image" Target="../media/image83.jpeg"/><Relationship Id="rId19" Type="http://schemas.openxmlformats.org/officeDocument/2006/relationships/image" Target="../media/image92.jpeg"/><Relationship Id="rId31" Type="http://schemas.openxmlformats.org/officeDocument/2006/relationships/image" Target="../media/image104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5.jpeg"/><Relationship Id="rId27" Type="http://schemas.openxmlformats.org/officeDocument/2006/relationships/image" Target="../media/image100.jpeg"/><Relationship Id="rId30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32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CS598: Visual Info Retrieval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Lecture X: Interaction with users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Slides from </a:t>
            </a:r>
            <a:r>
              <a:rPr lang="en-US" dirty="0" err="1" smtClean="0"/>
              <a:t>Cees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MediaMagic</a:t>
            </a:r>
            <a:endParaRPr lang="nl-NL" smtClean="0"/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Focus on the story level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 l="29996" t="22502" r="25197" b="14627"/>
          <a:stretch>
            <a:fillRect/>
          </a:stretch>
        </p:blipFill>
        <p:spPr bwMode="auto">
          <a:xfrm>
            <a:off x="1357313" y="2786063"/>
            <a:ext cx="4606925" cy="387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0357" name="Text Box 10"/>
          <p:cNvSpPr txBox="1">
            <a:spLocks noChangeArrowheads="1"/>
          </p:cNvSpPr>
          <p:nvPr/>
        </p:nvSpPr>
        <p:spPr bwMode="auto">
          <a:xfrm>
            <a:off x="8231188" y="150813"/>
            <a:ext cx="714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>
                <a:solidFill>
                  <a:srgbClr val="3399FF"/>
                </a:solidFill>
              </a:rPr>
              <a:t>FxPal</a:t>
            </a:r>
          </a:p>
        </p:txBody>
      </p:sp>
    </p:spTree>
    <p:extLst>
      <p:ext uri="{BB962C8B-B14F-4D97-AF65-F5344CB8AC3E}">
        <p14:creationId xmlns:p14="http://schemas.microsoft.com/office/powerpoint/2010/main" val="34493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8763000" cy="6858000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286001"/>
            <a:ext cx="8229600" cy="3657600"/>
          </a:xfrm>
        </p:spPr>
        <p:txBody>
          <a:bodyPr/>
          <a:lstStyle/>
          <a:p>
            <a:r>
              <a:rPr lang="en-US" dirty="0" smtClean="0"/>
              <a:t>Basic user interaction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Thread visualizations</a:t>
            </a:r>
          </a:p>
          <a:p>
            <a:r>
              <a:rPr lang="en-US" dirty="0" smtClean="0"/>
              <a:t>Extreme retrieval</a:t>
            </a:r>
          </a:p>
          <a:p>
            <a:r>
              <a:rPr lang="en-US" dirty="0" smtClean="0"/>
              <a:t>Learning from the user</a:t>
            </a:r>
          </a:p>
          <a:p>
            <a:r>
              <a:rPr lang="en-US" dirty="0" smtClean="0"/>
              <a:t>Benchmarking the interface gap</a:t>
            </a:r>
          </a:p>
        </p:txBody>
      </p:sp>
    </p:spTree>
    <p:extLst>
      <p:ext uri="{BB962C8B-B14F-4D97-AF65-F5344CB8AC3E}">
        <p14:creationId xmlns:p14="http://schemas.microsoft.com/office/powerpoint/2010/main" val="2232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do we search?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Targeted search</a:t>
            </a:r>
          </a:p>
          <a:p>
            <a:pPr lvl="1">
              <a:defRPr/>
            </a:pPr>
            <a:r>
              <a:rPr lang="en-US" dirty="0" smtClean="0"/>
              <a:t>We want to find something specific quickly</a:t>
            </a:r>
          </a:p>
          <a:p>
            <a:pPr>
              <a:buFontTx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Versus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Exploratory search</a:t>
            </a:r>
          </a:p>
          <a:p>
            <a:pPr lvl="1">
              <a:defRPr/>
            </a:pPr>
            <a:r>
              <a:rPr lang="en-US" dirty="0" smtClean="0"/>
              <a:t>We want to know what is inside the dataset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98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Video </a:t>
            </a:r>
            <a:r>
              <a:rPr lang="nl-NL" dirty="0" err="1" smtClean="0"/>
              <a:t>threads</a:t>
            </a:r>
            <a:endParaRPr lang="nl-NL" dirty="0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 rot="-7800000">
            <a:off x="3502819" y="3723481"/>
            <a:ext cx="4662488" cy="796925"/>
            <a:chOff x="2880" y="1617"/>
            <a:chExt cx="2801" cy="502"/>
          </a:xfrm>
        </p:grpSpPr>
        <p:sp>
          <p:nvSpPr>
            <p:cNvPr id="45101" name="Line 58"/>
            <p:cNvSpPr>
              <a:spLocks noChangeShapeType="1"/>
            </p:cNvSpPr>
            <p:nvPr/>
          </p:nvSpPr>
          <p:spPr bwMode="auto">
            <a:xfrm>
              <a:off x="3878" y="2069"/>
              <a:ext cx="1497" cy="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02" name="Line 59"/>
            <p:cNvSpPr>
              <a:spLocks noChangeShapeType="1"/>
            </p:cNvSpPr>
            <p:nvPr/>
          </p:nvSpPr>
          <p:spPr bwMode="auto">
            <a:xfrm flipV="1">
              <a:off x="2880" y="2069"/>
              <a:ext cx="81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03" name="Text Box 60"/>
            <p:cNvSpPr txBox="1">
              <a:spLocks noChangeArrowheads="1"/>
            </p:cNvSpPr>
            <p:nvPr/>
          </p:nvSpPr>
          <p:spPr bwMode="auto">
            <a:xfrm>
              <a:off x="4248" y="1888"/>
              <a:ext cx="10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nl-NL">
                  <a:solidFill>
                    <a:srgbClr val="C00000"/>
                  </a:solidFill>
                  <a:latin typeface="Arial" pitchFamily="34" charset="0"/>
                </a:rPr>
                <a:t>semantic thread</a:t>
              </a:r>
            </a:p>
          </p:txBody>
        </p:sp>
        <p:sp>
          <p:nvSpPr>
            <p:cNvPr id="45104" name="Text Box 61"/>
            <p:cNvSpPr txBox="1">
              <a:spLocks noChangeArrowheads="1"/>
            </p:cNvSpPr>
            <p:nvPr/>
          </p:nvSpPr>
          <p:spPr bwMode="auto">
            <a:xfrm>
              <a:off x="5405" y="1617"/>
              <a:ext cx="276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endParaRPr lang="nl-NL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58" name="AutoShape 3"/>
          <p:cNvSpPr>
            <a:spLocks noChangeArrowheads="1"/>
          </p:cNvSpPr>
          <p:nvPr/>
        </p:nvSpPr>
        <p:spPr bwMode="auto">
          <a:xfrm>
            <a:off x="4000500" y="1608138"/>
            <a:ext cx="4967288" cy="4535487"/>
          </a:xfrm>
          <a:prstGeom prst="flowChartAlternateProcess">
            <a:avLst/>
          </a:prstGeom>
          <a:solidFill>
            <a:srgbClr val="FFFFFF">
              <a:alpha val="16862"/>
            </a:srgbClr>
          </a:solidFill>
          <a:ln w="9525">
            <a:solidFill>
              <a:srgbClr val="1A1A28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endParaRPr lang="nl-NL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539750" y="2486025"/>
            <a:ext cx="2160588" cy="647700"/>
          </a:xfrm>
          <a:prstGeom prst="rect">
            <a:avLst/>
          </a:prstGeom>
          <a:solidFill>
            <a:srgbClr val="0066FF"/>
          </a:solidFill>
          <a:ln w="28575">
            <a:solidFill>
              <a:srgbClr val="2E2E46"/>
            </a:solidFill>
            <a:miter lim="800000"/>
            <a:headEnd/>
            <a:tailEnd/>
          </a:ln>
          <a:effectLst>
            <a:outerShdw dist="107763" dir="2700000" algn="ctr" rotWithShape="0">
              <a:srgbClr val="5B5B89">
                <a:alpha val="50000"/>
              </a:srgbClr>
            </a:outerShdw>
          </a:effectLst>
        </p:spPr>
        <p:txBody>
          <a:bodyPr wrap="none" anchor="ctr"/>
          <a:lstStyle/>
          <a:p>
            <a:pPr defTabSz="914305">
              <a:spcBef>
                <a:spcPct val="0"/>
              </a:spcBef>
              <a:defRPr/>
            </a:pPr>
            <a:r>
              <a:rPr lang="nl-NL">
                <a:solidFill>
                  <a:srgbClr val="FFFFFF"/>
                </a:solidFill>
                <a:latin typeface="Arial" pitchFamily="34" charset="0"/>
              </a:rPr>
              <a:t> visually similar to…</a:t>
            </a: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285750" y="3714750"/>
            <a:ext cx="2446338" cy="647700"/>
          </a:xfrm>
          <a:prstGeom prst="rect">
            <a:avLst/>
          </a:prstGeom>
          <a:solidFill>
            <a:srgbClr val="0066FF"/>
          </a:solidFill>
          <a:ln w="28575">
            <a:solidFill>
              <a:srgbClr val="2E2E46"/>
            </a:solidFill>
            <a:miter lim="800000"/>
            <a:headEnd/>
            <a:tailEnd/>
          </a:ln>
          <a:effectLst>
            <a:outerShdw dist="107763" dir="2700000" algn="ctr" rotWithShape="0">
              <a:srgbClr val="5B5B89">
                <a:alpha val="50000"/>
              </a:srgbClr>
            </a:outerShdw>
          </a:effectLst>
        </p:spPr>
        <p:txBody>
          <a:bodyPr wrap="none" anchor="ctr"/>
          <a:lstStyle/>
          <a:p>
            <a:pPr defTabSz="914305">
              <a:spcBef>
                <a:spcPct val="0"/>
              </a:spcBef>
              <a:defRPr/>
            </a:pPr>
            <a:r>
              <a:rPr lang="nl-NL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itchFamily="34" charset="0"/>
              </a:rPr>
              <a:t>semantically</a:t>
            </a:r>
            <a:r>
              <a:rPr lang="nl-NL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Arial" pitchFamily="34" charset="0"/>
              </a:rPr>
              <a:t>similar</a:t>
            </a:r>
            <a:r>
              <a:rPr lang="nl-NL" dirty="0">
                <a:solidFill>
                  <a:srgbClr val="FFFFFF"/>
                </a:solidFill>
                <a:latin typeface="Arial" pitchFamily="34" charset="0"/>
              </a:rPr>
              <a:t> to</a:t>
            </a: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468313" y="4935538"/>
            <a:ext cx="2160587" cy="647700"/>
          </a:xfrm>
          <a:prstGeom prst="rect">
            <a:avLst/>
          </a:prstGeom>
          <a:solidFill>
            <a:srgbClr val="0066FF"/>
          </a:solidFill>
          <a:ln w="28575">
            <a:solidFill>
              <a:srgbClr val="2E2E46"/>
            </a:solidFill>
            <a:miter lim="800000"/>
            <a:headEnd/>
            <a:tailEnd/>
          </a:ln>
          <a:effectLst>
            <a:outerShdw dist="107763" dir="2700000" algn="ctr" rotWithShape="0">
              <a:srgbClr val="5B5B89">
                <a:alpha val="50000"/>
              </a:srgbClr>
            </a:outerShdw>
          </a:effectLst>
        </p:spPr>
        <p:txBody>
          <a:bodyPr wrap="none" anchor="ctr"/>
          <a:lstStyle/>
          <a:p>
            <a:pPr defTabSz="914305">
              <a:spcBef>
                <a:spcPct val="0"/>
              </a:spcBef>
              <a:defRPr/>
            </a:pPr>
            <a:r>
              <a:rPr lang="nl-NL">
                <a:solidFill>
                  <a:srgbClr val="FFFFFF"/>
                </a:solidFill>
                <a:latin typeface="Arial" pitchFamily="34" charset="0"/>
              </a:rPr>
              <a:t>local context</a:t>
            </a:r>
          </a:p>
        </p:txBody>
      </p:sp>
      <p:pic>
        <p:nvPicPr>
          <p:cNvPr id="45064" name="Picture 8" descr="airpla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7CA4DF"/>
              </a:clrFrom>
              <a:clrTo>
                <a:srgbClr val="7CA4D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3278188"/>
            <a:ext cx="115252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bush_cart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789363"/>
            <a:ext cx="85566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84213" y="1982788"/>
            <a:ext cx="3024187" cy="681037"/>
            <a:chOff x="1837" y="-652"/>
            <a:chExt cx="3620" cy="816"/>
          </a:xfrm>
        </p:grpSpPr>
        <p:pic>
          <p:nvPicPr>
            <p:cNvPr id="45099" name="Picture 11" descr="bushplane"/>
            <p:cNvPicPr>
              <a:picLocks noChangeAspect="1" noChangeArrowheads="1"/>
            </p:cNvPicPr>
            <p:nvPr/>
          </p:nvPicPr>
          <p:blipFill>
            <a:blip r:embed="rId4" cstate="print"/>
            <a:srcRect l="24583"/>
            <a:stretch>
              <a:fillRect/>
            </a:stretch>
          </p:blipFill>
          <p:spPr bwMode="auto">
            <a:xfrm>
              <a:off x="1837" y="-652"/>
              <a:ext cx="3620" cy="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00" name="Rectangle 12"/>
            <p:cNvSpPr>
              <a:spLocks noChangeArrowheads="1"/>
            </p:cNvSpPr>
            <p:nvPr/>
          </p:nvSpPr>
          <p:spPr bwMode="auto">
            <a:xfrm>
              <a:off x="1882" y="-652"/>
              <a:ext cx="1089" cy="816"/>
            </a:xfrm>
            <a:prstGeom prst="rect">
              <a:avLst/>
            </a:prstGeom>
            <a:solidFill>
              <a:srgbClr val="000000">
                <a:alpha val="2392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2143125" y="5357813"/>
            <a:ext cx="1069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nl-NL" sz="2000">
                <a:solidFill>
                  <a:srgbClr val="C00000"/>
                </a:solidFill>
                <a:latin typeface="Arial" pitchFamily="34" charset="0"/>
              </a:rPr>
              <a:t>timeline</a:t>
            </a:r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2339975" y="5078413"/>
            <a:ext cx="1241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nl-NL" sz="2000">
                <a:solidFill>
                  <a:srgbClr val="C00000"/>
                </a:solidFill>
                <a:latin typeface="Arial" pitchFamily="34" charset="0"/>
              </a:rPr>
              <a:t>language</a:t>
            </a:r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>
            <a:off x="1916113" y="5643563"/>
            <a:ext cx="1084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nl-NL" sz="2000">
                <a:solidFill>
                  <a:srgbClr val="C00000"/>
                </a:solidFill>
                <a:latin typeface="Arial" pitchFamily="34" charset="0"/>
              </a:rPr>
              <a:t>channel</a:t>
            </a:r>
          </a:p>
        </p:txBody>
      </p:sp>
      <p:sp>
        <p:nvSpPr>
          <p:cNvPr id="70" name="Rectangle 16"/>
          <p:cNvSpPr>
            <a:spLocks noChangeArrowheads="1"/>
          </p:cNvSpPr>
          <p:nvPr/>
        </p:nvSpPr>
        <p:spPr bwMode="auto">
          <a:xfrm>
            <a:off x="2627313" y="6094413"/>
            <a:ext cx="2160587" cy="647700"/>
          </a:xfrm>
          <a:prstGeom prst="rect">
            <a:avLst/>
          </a:prstGeom>
          <a:solidFill>
            <a:srgbClr val="0066FF"/>
          </a:solidFill>
          <a:ln w="28575">
            <a:solidFill>
              <a:srgbClr val="2E2E46"/>
            </a:solidFill>
            <a:miter lim="800000"/>
            <a:headEnd/>
            <a:tailEnd/>
          </a:ln>
          <a:effectLst>
            <a:outerShdw dist="107763" dir="2700000" algn="ctr" rotWithShape="0">
              <a:srgbClr val="5B5B89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305">
              <a:spcBef>
                <a:spcPct val="0"/>
              </a:spcBef>
              <a:defRPr/>
            </a:pPr>
            <a:r>
              <a:rPr lang="nl-NL" dirty="0">
                <a:solidFill>
                  <a:srgbClr val="FFFFFF"/>
                </a:solidFill>
                <a:latin typeface="Arial" pitchFamily="34" charset="0"/>
              </a:rPr>
              <a:t>User query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859338" y="4044950"/>
            <a:ext cx="3960812" cy="366713"/>
            <a:chOff x="2880" y="1888"/>
            <a:chExt cx="2495" cy="231"/>
          </a:xfrm>
        </p:grpSpPr>
        <p:sp>
          <p:nvSpPr>
            <p:cNvPr id="45096" name="Line 18"/>
            <p:cNvSpPr>
              <a:spLocks noChangeShapeType="1"/>
            </p:cNvSpPr>
            <p:nvPr/>
          </p:nvSpPr>
          <p:spPr bwMode="auto">
            <a:xfrm>
              <a:off x="3878" y="2069"/>
              <a:ext cx="1497" cy="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7" name="Line 19"/>
            <p:cNvSpPr>
              <a:spLocks noChangeShapeType="1"/>
            </p:cNvSpPr>
            <p:nvPr/>
          </p:nvSpPr>
          <p:spPr bwMode="auto">
            <a:xfrm flipV="1">
              <a:off x="2880" y="2069"/>
              <a:ext cx="81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8" name="Text Box 20"/>
            <p:cNvSpPr txBox="1">
              <a:spLocks noChangeArrowheads="1"/>
            </p:cNvSpPr>
            <p:nvPr/>
          </p:nvSpPr>
          <p:spPr bwMode="auto">
            <a:xfrm>
              <a:off x="4241" y="1888"/>
              <a:ext cx="8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nl-NL">
                  <a:solidFill>
                    <a:srgbClr val="C00000"/>
                  </a:solidFill>
                  <a:latin typeface="Arial" pitchFamily="34" charset="0"/>
                </a:rPr>
                <a:t>initial query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-1503070">
            <a:off x="4783138" y="3875088"/>
            <a:ext cx="3960812" cy="366712"/>
            <a:chOff x="2880" y="1886"/>
            <a:chExt cx="2495" cy="231"/>
          </a:xfrm>
        </p:grpSpPr>
        <p:sp>
          <p:nvSpPr>
            <p:cNvPr id="45093" name="Line 23"/>
            <p:cNvSpPr>
              <a:spLocks noChangeShapeType="1"/>
            </p:cNvSpPr>
            <p:nvPr/>
          </p:nvSpPr>
          <p:spPr bwMode="auto">
            <a:xfrm>
              <a:off x="3878" y="2069"/>
              <a:ext cx="1497" cy="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4" name="Line 24"/>
            <p:cNvSpPr>
              <a:spLocks noChangeShapeType="1"/>
            </p:cNvSpPr>
            <p:nvPr/>
          </p:nvSpPr>
          <p:spPr bwMode="auto">
            <a:xfrm flipV="1">
              <a:off x="2880" y="2069"/>
              <a:ext cx="81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5" name="Text Box 25"/>
            <p:cNvSpPr txBox="1">
              <a:spLocks noChangeArrowheads="1"/>
            </p:cNvSpPr>
            <p:nvPr/>
          </p:nvSpPr>
          <p:spPr bwMode="auto">
            <a:xfrm>
              <a:off x="4240" y="1886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nl-NL">
                  <a:solidFill>
                    <a:srgbClr val="C00000"/>
                  </a:solidFill>
                  <a:latin typeface="Arial" pitchFamily="34" charset="0"/>
                </a:rPr>
                <a:t>time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-3434158">
            <a:off x="4592637" y="3721101"/>
            <a:ext cx="3960813" cy="366712"/>
            <a:chOff x="2880" y="1888"/>
            <a:chExt cx="2495" cy="231"/>
          </a:xfrm>
        </p:grpSpPr>
        <p:sp>
          <p:nvSpPr>
            <p:cNvPr id="45090" name="Line 28"/>
            <p:cNvSpPr>
              <a:spLocks noChangeShapeType="1"/>
            </p:cNvSpPr>
            <p:nvPr/>
          </p:nvSpPr>
          <p:spPr bwMode="auto">
            <a:xfrm>
              <a:off x="3878" y="2069"/>
              <a:ext cx="1497" cy="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1" name="Line 29"/>
            <p:cNvSpPr>
              <a:spLocks noChangeShapeType="1"/>
            </p:cNvSpPr>
            <p:nvPr/>
          </p:nvSpPr>
          <p:spPr bwMode="auto">
            <a:xfrm flipV="1">
              <a:off x="2880" y="2069"/>
              <a:ext cx="81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2" name="Text Box 30"/>
            <p:cNvSpPr txBox="1">
              <a:spLocks noChangeArrowheads="1"/>
            </p:cNvSpPr>
            <p:nvPr/>
          </p:nvSpPr>
          <p:spPr bwMode="auto">
            <a:xfrm>
              <a:off x="4241" y="1888"/>
              <a:ext cx="9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nl-NL">
                  <a:solidFill>
                    <a:srgbClr val="C00000"/>
                  </a:solidFill>
                  <a:latin typeface="Arial" pitchFamily="34" charset="0"/>
                </a:rPr>
                <a:t>visual thread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 rot="-5400000">
            <a:off x="4359276" y="3754437"/>
            <a:ext cx="3960812" cy="366713"/>
            <a:chOff x="2880" y="1889"/>
            <a:chExt cx="2495" cy="231"/>
          </a:xfrm>
        </p:grpSpPr>
        <p:sp>
          <p:nvSpPr>
            <p:cNvPr id="45087" name="Line 33"/>
            <p:cNvSpPr>
              <a:spLocks noChangeShapeType="1"/>
            </p:cNvSpPr>
            <p:nvPr/>
          </p:nvSpPr>
          <p:spPr bwMode="auto">
            <a:xfrm>
              <a:off x="3878" y="2069"/>
              <a:ext cx="1497" cy="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88" name="Line 34"/>
            <p:cNvSpPr>
              <a:spLocks noChangeShapeType="1"/>
            </p:cNvSpPr>
            <p:nvPr/>
          </p:nvSpPr>
          <p:spPr bwMode="auto">
            <a:xfrm flipV="1">
              <a:off x="2880" y="2069"/>
              <a:ext cx="81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89" name="Text Box 35"/>
            <p:cNvSpPr txBox="1">
              <a:spLocks noChangeArrowheads="1"/>
            </p:cNvSpPr>
            <p:nvPr/>
          </p:nvSpPr>
          <p:spPr bwMode="auto">
            <a:xfrm>
              <a:off x="4243" y="1889"/>
              <a:ext cx="9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nl-NL">
                  <a:solidFill>
                    <a:srgbClr val="C00000"/>
                  </a:solidFill>
                  <a:latin typeface="Arial" pitchFamily="34" charset="0"/>
                </a:rPr>
                <a:t>textual thread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2714625" y="2809875"/>
            <a:ext cx="993775" cy="3284538"/>
            <a:chOff x="1710" y="1770"/>
            <a:chExt cx="626" cy="2069"/>
          </a:xfrm>
        </p:grpSpPr>
        <p:cxnSp>
          <p:nvCxnSpPr>
            <p:cNvPr id="45084" name="AutoShape 48"/>
            <p:cNvCxnSpPr>
              <a:cxnSpLocks noChangeShapeType="1"/>
              <a:stCxn id="45068" idx="3"/>
              <a:endCxn id="70" idx="0"/>
            </p:cNvCxnSpPr>
            <p:nvPr/>
          </p:nvCxnSpPr>
          <p:spPr bwMode="auto">
            <a:xfrm>
              <a:off x="2256" y="3325"/>
              <a:ext cx="80" cy="514"/>
            </a:xfrm>
            <a:prstGeom prst="bentConnector2">
              <a:avLst/>
            </a:prstGeom>
            <a:noFill/>
            <a:ln w="9525">
              <a:solidFill>
                <a:srgbClr val="99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45085" name="AutoShape 49"/>
            <p:cNvCxnSpPr>
              <a:cxnSpLocks noChangeShapeType="1"/>
              <a:endCxn id="70" idx="0"/>
            </p:cNvCxnSpPr>
            <p:nvPr/>
          </p:nvCxnSpPr>
          <p:spPr bwMode="auto">
            <a:xfrm rot="16200000" flipH="1">
              <a:off x="1546" y="3041"/>
              <a:ext cx="1261" cy="318"/>
            </a:xfrm>
            <a:prstGeom prst="bentConnector3">
              <a:avLst>
                <a:gd name="adj1" fmla="val 315"/>
              </a:avLst>
            </a:prstGeom>
            <a:noFill/>
            <a:ln w="9525">
              <a:solidFill>
                <a:srgbClr val="9999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45086" name="AutoShape 50"/>
            <p:cNvCxnSpPr>
              <a:cxnSpLocks noChangeShapeType="1"/>
              <a:stCxn id="59" idx="3"/>
              <a:endCxn id="70" idx="0"/>
            </p:cNvCxnSpPr>
            <p:nvPr/>
          </p:nvCxnSpPr>
          <p:spPr bwMode="auto">
            <a:xfrm>
              <a:off x="1710" y="1770"/>
              <a:ext cx="626" cy="2060"/>
            </a:xfrm>
            <a:prstGeom prst="bentConnector2">
              <a:avLst/>
            </a:prstGeom>
            <a:noFill/>
            <a:ln w="9525">
              <a:solidFill>
                <a:srgbClr val="9999FF"/>
              </a:solidFill>
              <a:miter lim="800000"/>
              <a:headEnd/>
              <a:tailEnd type="triangle" w="med" len="med"/>
            </a:ln>
          </p:spPr>
        </p:cxnSp>
      </p:grpSp>
      <p:sp>
        <p:nvSpPr>
          <p:cNvPr id="95" name="Oval 51"/>
          <p:cNvSpPr>
            <a:spLocks noChangeArrowheads="1"/>
          </p:cNvSpPr>
          <p:nvPr/>
        </p:nvSpPr>
        <p:spPr bwMode="auto">
          <a:xfrm>
            <a:off x="5867400" y="3827463"/>
            <a:ext cx="1081088" cy="1009650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endParaRPr lang="nl-NL">
              <a:solidFill>
                <a:srgbClr val="06060A"/>
              </a:solidFill>
              <a:latin typeface="Arial" pitchFamily="34" charset="0"/>
            </a:endParaRPr>
          </a:p>
        </p:txBody>
      </p: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2787650" y="2809875"/>
            <a:ext cx="1136650" cy="2468563"/>
            <a:chOff x="1756" y="1770"/>
            <a:chExt cx="716" cy="1555"/>
          </a:xfrm>
        </p:grpSpPr>
        <p:cxnSp>
          <p:nvCxnSpPr>
            <p:cNvPr id="45081" name="AutoShape 53"/>
            <p:cNvCxnSpPr>
              <a:cxnSpLocks noChangeShapeType="1"/>
              <a:stCxn id="45068" idx="3"/>
            </p:cNvCxnSpPr>
            <p:nvPr/>
          </p:nvCxnSpPr>
          <p:spPr bwMode="auto">
            <a:xfrm flipV="1">
              <a:off x="2256" y="3315"/>
              <a:ext cx="216" cy="10"/>
            </a:xfrm>
            <a:prstGeom prst="straightConnector1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 type="triangle" w="med" len="med"/>
            </a:ln>
          </p:spPr>
        </p:cxnSp>
        <p:cxnSp>
          <p:nvCxnSpPr>
            <p:cNvPr id="45082" name="AutoShape 54"/>
            <p:cNvCxnSpPr>
              <a:cxnSpLocks noChangeShapeType="1"/>
            </p:cNvCxnSpPr>
            <p:nvPr/>
          </p:nvCxnSpPr>
          <p:spPr bwMode="auto">
            <a:xfrm>
              <a:off x="2182" y="2568"/>
              <a:ext cx="290" cy="0"/>
            </a:xfrm>
            <a:prstGeom prst="straightConnector1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 type="triangle" w="med" len="med"/>
            </a:ln>
          </p:spPr>
        </p:cxnSp>
        <p:cxnSp>
          <p:nvCxnSpPr>
            <p:cNvPr id="45083" name="AutoShape 55"/>
            <p:cNvCxnSpPr>
              <a:cxnSpLocks noChangeShapeType="1"/>
            </p:cNvCxnSpPr>
            <p:nvPr/>
          </p:nvCxnSpPr>
          <p:spPr bwMode="auto">
            <a:xfrm>
              <a:off x="1756" y="1770"/>
              <a:ext cx="716" cy="0"/>
            </a:xfrm>
            <a:prstGeom prst="straightConnector1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100" name="AutoShape 56"/>
          <p:cNvCxnSpPr>
            <a:cxnSpLocks noChangeShapeType="1"/>
            <a:stCxn id="70" idx="3"/>
            <a:endCxn id="57" idx="2"/>
          </p:cNvCxnSpPr>
          <p:nvPr/>
        </p:nvCxnSpPr>
        <p:spPr bwMode="auto">
          <a:xfrm flipV="1">
            <a:off x="4802188" y="6108700"/>
            <a:ext cx="1693862" cy="309563"/>
          </a:xfrm>
          <a:prstGeom prst="bentConnector2">
            <a:avLst/>
          </a:prstGeom>
          <a:noFill/>
          <a:ln w="9525">
            <a:solidFill>
              <a:srgbClr val="9999FF"/>
            </a:solidFill>
            <a:miter lim="800000"/>
            <a:headEnd/>
            <a:tailEnd type="triangle" w="med" len="med"/>
          </a:ln>
        </p:spPr>
      </p:cxn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4356100" y="5589588"/>
            <a:ext cx="4279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nl-NL" sz="2800" b="1">
                <a:solidFill>
                  <a:srgbClr val="06060A"/>
                </a:solidFill>
                <a:latin typeface="Arial" pitchFamily="34" charset="0"/>
              </a:rPr>
              <a:t>video information space</a:t>
            </a:r>
          </a:p>
        </p:txBody>
      </p:sp>
      <p:sp>
        <p:nvSpPr>
          <p:cNvPr id="45080" name="Text Box 39"/>
          <p:cNvSpPr txBox="1">
            <a:spLocks noChangeArrowheads="1"/>
          </p:cNvSpPr>
          <p:nvPr/>
        </p:nvSpPr>
        <p:spPr bwMode="auto">
          <a:xfrm>
            <a:off x="6286500" y="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305"/>
            <a:r>
              <a:rPr lang="en-US">
                <a:solidFill>
                  <a:srgbClr val="3399FF"/>
                </a:solidFill>
              </a:rPr>
              <a:t>de Rooij, TMM 2009</a:t>
            </a:r>
          </a:p>
        </p:txBody>
      </p:sp>
    </p:spTree>
    <p:extLst>
      <p:ext uri="{BB962C8B-B14F-4D97-AF65-F5344CB8AC3E}">
        <p14:creationId xmlns:p14="http://schemas.microsoft.com/office/powerpoint/2010/main" val="23952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5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nl-NL" dirty="0" err="1" smtClean="0"/>
              <a:t>Targeted</a:t>
            </a:r>
            <a:r>
              <a:rPr lang="nl-NL" dirty="0" smtClean="0"/>
              <a:t> search: </a:t>
            </a:r>
            <a:r>
              <a:rPr lang="nl-NL" dirty="0" err="1" smtClean="0"/>
              <a:t>CrossBrowser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Combination of query results and time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7108" name="Picture 4" descr="goldendemo-screen-1"/>
          <p:cNvPicPr>
            <a:picLocks noChangeAspect="1" noChangeArrowheads="1"/>
          </p:cNvPicPr>
          <p:nvPr/>
        </p:nvPicPr>
        <p:blipFill>
          <a:blip r:embed="rId2" cstate="print"/>
          <a:srcRect l="784" t="6076" r="1022" b="6790"/>
          <a:stretch>
            <a:fillRect/>
          </a:stretch>
        </p:blipFill>
        <p:spPr bwMode="auto">
          <a:xfrm>
            <a:off x="1643063" y="2855913"/>
            <a:ext cx="561975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4500563" y="2928938"/>
            <a:ext cx="0" cy="37433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2147888" y="4786313"/>
            <a:ext cx="489585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035675" y="4943475"/>
            <a:ext cx="877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280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667250" y="5857875"/>
            <a:ext cx="2422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2800">
                <a:solidFill>
                  <a:srgbClr val="FFFF00"/>
                </a:solidFill>
              </a:rPr>
              <a:t>ranked results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5257800" y="2720975"/>
            <a:ext cx="3514725" cy="19272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r>
              <a:rPr lang="nl-NL" sz="2000" b="1" dirty="0">
                <a:solidFill>
                  <a:srgbClr val="000000"/>
                </a:solidFill>
              </a:rPr>
              <a:t>Easy to </a:t>
            </a:r>
            <a:r>
              <a:rPr lang="nl-NL" sz="2000" b="1" dirty="0" err="1">
                <a:solidFill>
                  <a:srgbClr val="000000"/>
                </a:solidFill>
              </a:rPr>
              <a:t>understand</a:t>
            </a:r>
            <a:endParaRPr lang="nl-NL" sz="2000" b="1" dirty="0">
              <a:solidFill>
                <a:srgbClr val="000000"/>
              </a:solidFill>
            </a:endParaRPr>
          </a:p>
          <a:p>
            <a:pPr defTabSz="914305"/>
            <a:r>
              <a:rPr lang="nl-NL" sz="2000" b="1" dirty="0">
                <a:solidFill>
                  <a:srgbClr val="000000"/>
                </a:solidFill>
              </a:rPr>
              <a:t>Time </a:t>
            </a:r>
            <a:r>
              <a:rPr lang="nl-NL" sz="2000" b="1" dirty="0" err="1">
                <a:solidFill>
                  <a:srgbClr val="000000"/>
                </a:solidFill>
              </a:rPr>
              <a:t>axis</a:t>
            </a:r>
            <a:r>
              <a:rPr lang="nl-NL" sz="2000" b="1" dirty="0">
                <a:solidFill>
                  <a:srgbClr val="000000"/>
                </a:solidFill>
              </a:rPr>
              <a:t> is important</a:t>
            </a:r>
          </a:p>
          <a:p>
            <a:pPr defTabSz="914305"/>
            <a:r>
              <a:rPr lang="nl-NL" sz="2000" b="1" dirty="0" err="1">
                <a:solidFill>
                  <a:srgbClr val="000000"/>
                </a:solidFill>
              </a:rPr>
              <a:t>Very</a:t>
            </a:r>
            <a:r>
              <a:rPr lang="nl-NL" sz="2000" b="1" dirty="0">
                <a:solidFill>
                  <a:srgbClr val="000000"/>
                </a:solidFill>
              </a:rPr>
              <a:t> </a:t>
            </a:r>
            <a:r>
              <a:rPr lang="nl-NL" sz="2000" b="1" dirty="0" err="1">
                <a:solidFill>
                  <a:srgbClr val="000000"/>
                </a:solidFill>
              </a:rPr>
              <a:t>fast</a:t>
            </a:r>
            <a:r>
              <a:rPr lang="nl-NL" sz="2000" b="1" dirty="0">
                <a:solidFill>
                  <a:srgbClr val="000000"/>
                </a:solidFill>
              </a:rPr>
              <a:t> </a:t>
            </a:r>
            <a:r>
              <a:rPr lang="nl-NL" sz="2000" b="1" dirty="0" err="1">
                <a:solidFill>
                  <a:srgbClr val="000000"/>
                </a:solidFill>
              </a:rPr>
              <a:t>browsing</a:t>
            </a:r>
            <a:endParaRPr lang="nl-NL" sz="2000" b="1" dirty="0">
              <a:solidFill>
                <a:srgbClr val="000000"/>
              </a:solidFill>
            </a:endParaRPr>
          </a:p>
        </p:txBody>
      </p:sp>
      <p:sp>
        <p:nvSpPr>
          <p:cNvPr id="47114" name="Text Box 39"/>
          <p:cNvSpPr txBox="1">
            <a:spLocks noChangeArrowheads="1"/>
          </p:cNvSpPr>
          <p:nvPr/>
        </p:nvSpPr>
        <p:spPr bwMode="auto">
          <a:xfrm>
            <a:off x="6286500" y="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305"/>
            <a:r>
              <a:rPr lang="en-US">
                <a:solidFill>
                  <a:srgbClr val="3399FF"/>
                </a:solidFill>
              </a:rPr>
              <a:t>Snoek, TMM 2007</a:t>
            </a:r>
          </a:p>
        </p:txBody>
      </p:sp>
    </p:spTree>
    <p:extLst>
      <p:ext uri="{BB962C8B-B14F-4D97-AF65-F5344CB8AC3E}">
        <p14:creationId xmlns:p14="http://schemas.microsoft.com/office/powerpoint/2010/main" val="28428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nl-NL" dirty="0" err="1" smtClean="0"/>
              <a:t>Exploratory</a:t>
            </a:r>
            <a:r>
              <a:rPr lang="nl-NL" dirty="0" smtClean="0"/>
              <a:t> search: </a:t>
            </a:r>
            <a:r>
              <a:rPr lang="nl-NL" dirty="0" err="1" smtClean="0"/>
              <a:t>RotorBrowser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Query on demand combinations</a:t>
            </a:r>
          </a:p>
          <a:p>
            <a:pPr>
              <a:defRPr/>
            </a:pPr>
            <a:endParaRPr lang="nl-NL" dirty="0"/>
          </a:p>
        </p:txBody>
      </p:sp>
      <p:pic>
        <p:nvPicPr>
          <p:cNvPr id="48132" name="Picture 9" descr="soccer-rotorbrowser"/>
          <p:cNvPicPr>
            <a:picLocks noChangeAspect="1" noChangeArrowheads="1"/>
          </p:cNvPicPr>
          <p:nvPr/>
        </p:nvPicPr>
        <p:blipFill>
          <a:blip r:embed="rId2" cstate="print"/>
          <a:srcRect l="1207" t="8481" r="1207" b="24686"/>
          <a:stretch>
            <a:fillRect/>
          </a:stretch>
        </p:blipFill>
        <p:spPr bwMode="auto">
          <a:xfrm>
            <a:off x="827088" y="2824163"/>
            <a:ext cx="7848600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 rot="-2682188">
            <a:off x="1954213" y="4468813"/>
            <a:ext cx="5400675" cy="777875"/>
            <a:chOff x="1791" y="2115"/>
            <a:chExt cx="3266" cy="272"/>
          </a:xfrm>
        </p:grpSpPr>
        <p:sp>
          <p:nvSpPr>
            <p:cNvPr id="48146" name="Rectangle 11"/>
            <p:cNvSpPr>
              <a:spLocks noChangeArrowheads="1"/>
            </p:cNvSpPr>
            <p:nvPr/>
          </p:nvSpPr>
          <p:spPr bwMode="auto">
            <a:xfrm>
              <a:off x="1791" y="2115"/>
              <a:ext cx="3266" cy="272"/>
            </a:xfrm>
            <a:prstGeom prst="rect">
              <a:avLst/>
            </a:prstGeom>
            <a:solidFill>
              <a:srgbClr val="06060A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/>
              <a:r>
                <a:rPr lang="nl-NL">
                  <a:solidFill>
                    <a:srgbClr val="FFFF00"/>
                  </a:solidFill>
                </a:rPr>
                <a:t>                                             time</a:t>
              </a:r>
            </a:p>
          </p:txBody>
        </p:sp>
        <p:sp>
          <p:nvSpPr>
            <p:cNvPr id="48147" name="Line 12"/>
            <p:cNvSpPr>
              <a:spLocks noChangeShapeType="1"/>
            </p:cNvSpPr>
            <p:nvPr/>
          </p:nvSpPr>
          <p:spPr bwMode="auto">
            <a:xfrm>
              <a:off x="4558" y="2251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48" name="Line 13"/>
            <p:cNvSpPr>
              <a:spLocks noChangeShapeType="1"/>
            </p:cNvSpPr>
            <p:nvPr/>
          </p:nvSpPr>
          <p:spPr bwMode="auto">
            <a:xfrm>
              <a:off x="1836" y="2251"/>
              <a:ext cx="235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-5400000">
            <a:off x="3150394" y="4029869"/>
            <a:ext cx="3348037" cy="936625"/>
            <a:chOff x="2336" y="1071"/>
            <a:chExt cx="2631" cy="272"/>
          </a:xfrm>
        </p:grpSpPr>
        <p:sp>
          <p:nvSpPr>
            <p:cNvPr id="48144" name="Rectangle 15"/>
            <p:cNvSpPr>
              <a:spLocks noChangeArrowheads="1"/>
            </p:cNvSpPr>
            <p:nvPr/>
          </p:nvSpPr>
          <p:spPr bwMode="auto">
            <a:xfrm>
              <a:off x="2336" y="1071"/>
              <a:ext cx="2631" cy="272"/>
            </a:xfrm>
            <a:prstGeom prst="rect">
              <a:avLst/>
            </a:prstGeom>
            <a:solidFill>
              <a:srgbClr val="06060A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/>
              <a:r>
                <a:rPr lang="nl-NL">
                  <a:solidFill>
                    <a:srgbClr val="000000"/>
                  </a:solidFill>
                </a:rPr>
                <a:t>                       </a:t>
              </a:r>
            </a:p>
          </p:txBody>
        </p:sp>
        <p:sp>
          <p:nvSpPr>
            <p:cNvPr id="48145" name="Line 16"/>
            <p:cNvSpPr>
              <a:spLocks noChangeShapeType="1"/>
            </p:cNvSpPr>
            <p:nvPr/>
          </p:nvSpPr>
          <p:spPr bwMode="auto">
            <a:xfrm>
              <a:off x="2381" y="1207"/>
              <a:ext cx="258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 rot="13704164" flipH="1">
            <a:off x="2160588" y="4557713"/>
            <a:ext cx="5410200" cy="647700"/>
            <a:chOff x="2336" y="1071"/>
            <a:chExt cx="2631" cy="272"/>
          </a:xfrm>
        </p:grpSpPr>
        <p:sp>
          <p:nvSpPr>
            <p:cNvPr id="48142" name="Rectangle 18"/>
            <p:cNvSpPr>
              <a:spLocks noChangeArrowheads="1"/>
            </p:cNvSpPr>
            <p:nvPr/>
          </p:nvSpPr>
          <p:spPr bwMode="auto">
            <a:xfrm>
              <a:off x="2336" y="1071"/>
              <a:ext cx="2631" cy="272"/>
            </a:xfrm>
            <a:prstGeom prst="rect">
              <a:avLst/>
            </a:prstGeom>
            <a:solidFill>
              <a:srgbClr val="06060A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/>
              <a:r>
                <a:rPr lang="nl-NL">
                  <a:solidFill>
                    <a:srgbClr val="000000"/>
                  </a:solidFill>
                </a:rPr>
                <a:t>                       </a:t>
              </a:r>
            </a:p>
          </p:txBody>
        </p:sp>
        <p:sp>
          <p:nvSpPr>
            <p:cNvPr id="48143" name="Line 19"/>
            <p:cNvSpPr>
              <a:spLocks noChangeShapeType="1"/>
            </p:cNvSpPr>
            <p:nvPr/>
          </p:nvSpPr>
          <p:spPr bwMode="auto">
            <a:xfrm>
              <a:off x="2381" y="1207"/>
              <a:ext cx="258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116013" y="4481513"/>
            <a:ext cx="7272337" cy="574675"/>
            <a:chOff x="1338" y="2568"/>
            <a:chExt cx="3266" cy="272"/>
          </a:xfrm>
        </p:grpSpPr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3560" y="2704"/>
              <a:ext cx="9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1383" y="2704"/>
              <a:ext cx="99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41" name="Rectangle 21"/>
            <p:cNvSpPr>
              <a:spLocks noChangeArrowheads="1"/>
            </p:cNvSpPr>
            <p:nvPr/>
          </p:nvSpPr>
          <p:spPr bwMode="auto">
            <a:xfrm>
              <a:off x="1338" y="2568"/>
              <a:ext cx="3266" cy="272"/>
            </a:xfrm>
            <a:prstGeom prst="rect">
              <a:avLst/>
            </a:prstGeom>
            <a:solidFill>
              <a:srgbClr val="06060A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/>
              <a:r>
                <a:rPr lang="nl-NL">
                  <a:solidFill>
                    <a:srgbClr val="FFFF00"/>
                  </a:solidFill>
                </a:rPr>
                <a:t>ranked results from query</a:t>
              </a:r>
            </a:p>
          </p:txBody>
        </p:sp>
      </p:grp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5181600" y="2514600"/>
            <a:ext cx="4038599" cy="21812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r>
              <a:rPr lang="nl-NL" sz="2000" b="1" dirty="0">
                <a:solidFill>
                  <a:srgbClr val="000000"/>
                </a:solidFill>
              </a:rPr>
              <a:t>Dataset </a:t>
            </a:r>
            <a:r>
              <a:rPr lang="nl-NL" sz="2000" b="1" dirty="0" smtClean="0">
                <a:solidFill>
                  <a:srgbClr val="000000"/>
                </a:solidFill>
              </a:rPr>
              <a:t>exploration</a:t>
            </a:r>
            <a:r>
              <a:rPr lang="nl-NL" sz="2000" b="1" dirty="0">
                <a:solidFill>
                  <a:srgbClr val="000000"/>
                </a:solidFill>
              </a:rPr>
              <a:t/>
            </a:r>
            <a:br>
              <a:rPr lang="nl-NL" sz="2000" b="1" dirty="0">
                <a:solidFill>
                  <a:srgbClr val="000000"/>
                </a:solidFill>
              </a:rPr>
            </a:br>
            <a:r>
              <a:rPr lang="nl-NL" sz="2000" b="1" dirty="0" smtClean="0">
                <a:solidFill>
                  <a:srgbClr val="000000"/>
                </a:solidFill>
              </a:rPr>
              <a:t>Browsing </a:t>
            </a:r>
            <a:r>
              <a:rPr lang="nl-NL" sz="2000" b="1" dirty="0">
                <a:solidFill>
                  <a:srgbClr val="000000"/>
                </a:solidFill>
              </a:rPr>
              <a:t>beyond </a:t>
            </a:r>
            <a:r>
              <a:rPr lang="nl-NL" sz="2000" b="1" dirty="0" smtClean="0">
                <a:solidFill>
                  <a:srgbClr val="000000"/>
                </a:solidFill>
              </a:rPr>
              <a:t>query </a:t>
            </a:r>
            <a:r>
              <a:rPr lang="nl-NL" sz="2000" b="1" dirty="0">
                <a:solidFill>
                  <a:srgbClr val="000000"/>
                </a:solidFill>
              </a:rPr>
              <a:t/>
            </a:r>
            <a:br>
              <a:rPr lang="nl-NL" sz="2000" b="1" dirty="0">
                <a:solidFill>
                  <a:srgbClr val="000000"/>
                </a:solidFill>
              </a:rPr>
            </a:br>
            <a:r>
              <a:rPr lang="nl-NL" sz="2000" b="1" dirty="0">
                <a:solidFill>
                  <a:srgbClr val="000000"/>
                </a:solidFill>
              </a:rPr>
              <a:t>Query only once</a:t>
            </a:r>
          </a:p>
        </p:txBody>
      </p:sp>
      <p:sp>
        <p:nvSpPr>
          <p:cNvPr id="48138" name="Text Box 39"/>
          <p:cNvSpPr txBox="1">
            <a:spLocks noChangeArrowheads="1"/>
          </p:cNvSpPr>
          <p:nvPr/>
        </p:nvSpPr>
        <p:spPr bwMode="auto">
          <a:xfrm>
            <a:off x="6286500" y="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305"/>
            <a:r>
              <a:rPr lang="en-US">
                <a:solidFill>
                  <a:srgbClr val="3399FF"/>
                </a:solidFill>
              </a:rPr>
              <a:t>de Rooij, TMM 2009</a:t>
            </a:r>
          </a:p>
        </p:txBody>
      </p:sp>
    </p:spTree>
    <p:extLst>
      <p:ext uri="{BB962C8B-B14F-4D97-AF65-F5344CB8AC3E}">
        <p14:creationId xmlns:p14="http://schemas.microsoft.com/office/powerpoint/2010/main" val="41361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 overview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927100" y="1628775"/>
          <a:ext cx="2909888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Visio" r:id="rId3" imgW="3717471" imgH="6074229" progId="">
                  <p:embed/>
                </p:oleObj>
              </mc:Choice>
              <mc:Fallback>
                <p:oleObj name="Visio" r:id="rId3" imgW="3717471" imgH="60742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1628775"/>
                        <a:ext cx="2909888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5867400" y="1628775"/>
          <a:ext cx="2463800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Visio" r:id="rId5" imgW="3148693" imgH="6074229" progId="">
                  <p:embed/>
                </p:oleObj>
              </mc:Choice>
              <mc:Fallback>
                <p:oleObj name="Visio" r:id="rId5" imgW="3148693" imgH="60742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628775"/>
                        <a:ext cx="2463800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WordArt 22"/>
          <p:cNvSpPr>
            <a:spLocks noChangeArrowheads="1" noChangeShapeType="1" noTextEdit="1"/>
          </p:cNvSpPr>
          <p:nvPr/>
        </p:nvSpPr>
        <p:spPr bwMode="auto">
          <a:xfrm>
            <a:off x="4140200" y="3143250"/>
            <a:ext cx="1198563" cy="215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05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oudy Stou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94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ForkBrowser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9156" name="Text Box 39"/>
          <p:cNvSpPr txBox="1">
            <a:spLocks noChangeArrowheads="1"/>
          </p:cNvSpPr>
          <p:nvPr/>
        </p:nvSpPr>
        <p:spPr bwMode="auto">
          <a:xfrm>
            <a:off x="6286500" y="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305"/>
            <a:r>
              <a:rPr lang="en-US">
                <a:solidFill>
                  <a:srgbClr val="3399FF"/>
                </a:solidFill>
              </a:rPr>
              <a:t>de Rooij, CIVR 2008</a:t>
            </a:r>
          </a:p>
        </p:txBody>
      </p:sp>
      <p:pic>
        <p:nvPicPr>
          <p:cNvPr id="49157" name="Picture 4" descr="forkbrowser2"/>
          <p:cNvPicPr>
            <a:picLocks noChangeAspect="1" noChangeArrowheads="1"/>
          </p:cNvPicPr>
          <p:nvPr/>
        </p:nvPicPr>
        <p:blipFill>
          <a:blip r:embed="rId2" cstate="print"/>
          <a:srcRect l="4892" t="6300" r="4414" b="9077"/>
          <a:stretch>
            <a:fillRect/>
          </a:stretch>
        </p:blipFill>
        <p:spPr bwMode="auto">
          <a:xfrm>
            <a:off x="466725" y="2054225"/>
            <a:ext cx="59055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30"/>
          <p:cNvSpPr>
            <a:spLocks noChangeArrowheads="1"/>
          </p:cNvSpPr>
          <p:nvPr/>
        </p:nvSpPr>
        <p:spPr bwMode="auto">
          <a:xfrm>
            <a:off x="4427538" y="4868863"/>
            <a:ext cx="4537075" cy="1989137"/>
          </a:xfrm>
          <a:prstGeom prst="rect">
            <a:avLst/>
          </a:prstGeom>
          <a:solidFill>
            <a:srgbClr val="96969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/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3419475" y="2197100"/>
            <a:ext cx="0" cy="18002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116013" y="4141788"/>
            <a:ext cx="489585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03800" y="4141788"/>
            <a:ext cx="877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280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92500" y="1981200"/>
            <a:ext cx="1233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2800">
                <a:solidFill>
                  <a:srgbClr val="FFFF00"/>
                </a:solidFill>
              </a:rPr>
              <a:t>results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3563938" y="2197100"/>
            <a:ext cx="1798637" cy="18002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9913" y="2374900"/>
            <a:ext cx="1144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1600">
                <a:solidFill>
                  <a:srgbClr val="FFFF00"/>
                </a:solidFill>
              </a:rPr>
              <a:t>any thread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1476375" y="2125663"/>
            <a:ext cx="1800225" cy="187166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419475" y="4286250"/>
            <a:ext cx="0" cy="1727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843213" y="5211763"/>
            <a:ext cx="1252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2800">
                <a:solidFill>
                  <a:srgbClr val="FFFF00"/>
                </a:solidFill>
              </a:rPr>
              <a:t>history</a:t>
            </a:r>
          </a:p>
        </p:txBody>
      </p:sp>
      <p:pic>
        <p:nvPicPr>
          <p:cNvPr id="16" name="Picture 22" descr="keybo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3789363"/>
            <a:ext cx="27368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0"/>
          <p:cNvSpPr>
            <a:spLocks noChangeShapeType="1"/>
          </p:cNvSpPr>
          <p:nvPr/>
        </p:nvSpPr>
        <p:spPr bwMode="auto">
          <a:xfrm flipH="1" flipV="1">
            <a:off x="684213" y="5005388"/>
            <a:ext cx="287337" cy="2159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V="1">
            <a:off x="1619250" y="5005388"/>
            <a:ext cx="288925" cy="2159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H="1" flipV="1">
            <a:off x="1331913" y="5005388"/>
            <a:ext cx="0" cy="288925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1403350" y="5438775"/>
            <a:ext cx="0" cy="28733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 flipV="1">
            <a:off x="1692275" y="5510213"/>
            <a:ext cx="287338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H="1" flipV="1">
            <a:off x="827088" y="5510213"/>
            <a:ext cx="288925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305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5214938" y="2303463"/>
            <a:ext cx="1144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nl-NL" sz="1600">
                <a:solidFill>
                  <a:srgbClr val="FFFF00"/>
                </a:solidFill>
              </a:rPr>
              <a:t>any thread</a:t>
            </a:r>
          </a:p>
        </p:txBody>
      </p:sp>
      <p:sp>
        <p:nvSpPr>
          <p:cNvPr id="24" name="Rectangle 29"/>
          <p:cNvSpPr txBox="1">
            <a:spLocks noChangeArrowheads="1"/>
          </p:cNvSpPr>
          <p:nvPr/>
        </p:nvSpPr>
        <p:spPr bwMode="auto">
          <a:xfrm>
            <a:off x="4500563" y="4868863"/>
            <a:ext cx="4392612" cy="198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defTabSz="914305">
              <a:spcBef>
                <a:spcPct val="60000"/>
              </a:spcBef>
              <a:buClr>
                <a:srgbClr val="CC0000"/>
              </a:buClr>
              <a:defRPr/>
            </a:pPr>
            <a:r>
              <a:rPr lang="en-US" sz="1600" i="1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“The interface</a:t>
            </a:r>
          </a:p>
          <a:p>
            <a:pPr marL="742950" lvl="1" indent="-285750" defTabSz="914305">
              <a:spcBef>
                <a:spcPct val="40000"/>
              </a:spcBef>
              <a:buClr>
                <a:srgbClr val="CC0000"/>
              </a:buClr>
              <a:buFontTx/>
              <a:buChar char="–"/>
              <a:defRPr/>
            </a:pPr>
            <a:r>
              <a:rPr lang="en-US" sz="1400" i="1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indicates to the user where she can go.</a:t>
            </a:r>
            <a:r>
              <a:rPr lang="en-US" sz="1400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  <a:p>
            <a:pPr marL="742950" lvl="1" indent="-285750" defTabSz="914305">
              <a:spcBef>
                <a:spcPct val="40000"/>
              </a:spcBef>
              <a:buClr>
                <a:srgbClr val="CC0000"/>
              </a:buClr>
              <a:buFontTx/>
              <a:buChar char="–"/>
              <a:defRPr/>
            </a:pPr>
            <a:r>
              <a:rPr lang="en-US" sz="1400" i="1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doesn’t overwhelm the user.</a:t>
            </a:r>
            <a:r>
              <a:rPr lang="en-US" sz="1400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  <a:p>
            <a:pPr marL="742950" lvl="1" indent="-285750" defTabSz="914305">
              <a:spcBef>
                <a:spcPct val="40000"/>
              </a:spcBef>
              <a:buClr>
                <a:srgbClr val="CC0000"/>
              </a:buClr>
              <a:buFontTx/>
              <a:buChar char="–"/>
              <a:defRPr/>
            </a:pPr>
            <a:r>
              <a:rPr lang="en-US" sz="1400" i="1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avoids switching back to query interface.”</a:t>
            </a:r>
            <a:endParaRPr lang="en-US" sz="1400" ker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42950" lvl="1" indent="-285750" defTabSz="914305">
              <a:spcBef>
                <a:spcPct val="40000"/>
              </a:spcBef>
              <a:buClr>
                <a:srgbClr val="CC0000"/>
              </a:buClr>
              <a:buFontTx/>
              <a:buChar char="–"/>
              <a:defRPr/>
            </a:pPr>
            <a:r>
              <a:rPr lang="en-US" sz="1400" i="1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has a clear mapping between navigation and visualization.</a:t>
            </a:r>
            <a:r>
              <a:rPr lang="en-US" sz="1400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  <a:p>
            <a:pPr marL="742950" lvl="1" indent="-285750" defTabSz="914305">
              <a:spcBef>
                <a:spcPct val="40000"/>
              </a:spcBef>
              <a:buClr>
                <a:srgbClr val="CC0000"/>
              </a:buClr>
              <a:buFontTx/>
              <a:buChar char="–"/>
              <a:defRPr/>
            </a:pPr>
            <a:r>
              <a:rPr lang="en-US" sz="1400" i="1" ker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Allows the user to browse within shots”</a:t>
            </a:r>
            <a:endParaRPr lang="en-US" sz="14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5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ForkBrowser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927100" y="1628775"/>
          <a:ext cx="2909888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Visio" r:id="rId3" imgW="3717471" imgH="6074229" progId="">
                  <p:embed/>
                </p:oleObj>
              </mc:Choice>
              <mc:Fallback>
                <p:oleObj name="Visio" r:id="rId3" imgW="3717471" imgH="60742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1628775"/>
                        <a:ext cx="2909888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867400" y="1628775"/>
          <a:ext cx="2463800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Visio" r:id="rId5" imgW="3148693" imgH="6074229" progId="">
                  <p:embed/>
                </p:oleObj>
              </mc:Choice>
              <mc:Fallback>
                <p:oleObj name="Visio" r:id="rId5" imgW="3148693" imgH="60742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628775"/>
                        <a:ext cx="2463800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202" name="Object 4"/>
          <p:cNvGraphicFramePr>
            <a:graphicFrameLocks noChangeAspect="1"/>
          </p:cNvGraphicFramePr>
          <p:nvPr/>
        </p:nvGraphicFramePr>
        <p:xfrm>
          <a:off x="3779838" y="1628775"/>
          <a:ext cx="2139950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Visio" r:id="rId7" imgW="2731770" imgH="6074229" progId="">
                  <p:embed/>
                </p:oleObj>
              </mc:Choice>
              <mc:Fallback>
                <p:oleObj name="Visio" r:id="rId7" imgW="2731770" imgH="60742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628775"/>
                        <a:ext cx="2139950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13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8200" y="5943600"/>
            <a:ext cx="1905000" cy="304800"/>
          </a:xfrm>
          <a:noFill/>
        </p:spPr>
        <p:txBody>
          <a:bodyPr/>
          <a:lstStyle/>
          <a:p>
            <a:pPr algn="l"/>
            <a:fld id="{9720170C-0D0B-4F4D-B368-F4AD1366CD63}" type="slidenum">
              <a:rPr lang="nl-NL" smtClean="0">
                <a:solidFill>
                  <a:srgbClr val="000000"/>
                </a:solidFill>
              </a:rPr>
              <a:pPr algn="l"/>
              <a:t>19</a:t>
            </a:fld>
            <a:endParaRPr lang="nl-NL" smtClean="0">
              <a:solidFill>
                <a:srgbClr val="000000"/>
              </a:solidFill>
            </a:endParaRPr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User interaction effectiveness</a:t>
            </a:r>
            <a:endParaRPr lang="en-US" sz="4000" dirty="0"/>
          </a:p>
        </p:txBody>
      </p:sp>
      <p:pic>
        <p:nvPicPr>
          <p:cNvPr id="50180" name="Picture 3" descr="movevsavgprec"/>
          <p:cNvPicPr>
            <a:picLocks noChangeAspect="1" noChangeArrowheads="1"/>
          </p:cNvPicPr>
          <p:nvPr/>
        </p:nvPicPr>
        <p:blipFill>
          <a:blip r:embed="rId2" cstate="print"/>
          <a:srcRect t="5882"/>
          <a:stretch>
            <a:fillRect/>
          </a:stretch>
        </p:blipFill>
        <p:spPr bwMode="auto">
          <a:xfrm>
            <a:off x="566738" y="2286000"/>
            <a:ext cx="78628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Oval 4"/>
          <p:cNvSpPr>
            <a:spLocks noChangeArrowheads="1"/>
          </p:cNvSpPr>
          <p:nvPr/>
        </p:nvSpPr>
        <p:spPr bwMode="auto">
          <a:xfrm>
            <a:off x="2051050" y="3284538"/>
            <a:ext cx="1368425" cy="3024187"/>
          </a:xfrm>
          <a:prstGeom prst="ellips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endParaRPr lang="nl-NL">
              <a:solidFill>
                <a:srgbClr val="000000"/>
              </a:solidFill>
            </a:endParaRPr>
          </a:p>
        </p:txBody>
      </p:sp>
      <p:sp>
        <p:nvSpPr>
          <p:cNvPr id="50182" name="Oval 5"/>
          <p:cNvSpPr>
            <a:spLocks noChangeArrowheads="1"/>
          </p:cNvSpPr>
          <p:nvPr/>
        </p:nvSpPr>
        <p:spPr bwMode="auto">
          <a:xfrm>
            <a:off x="3132138" y="3357563"/>
            <a:ext cx="1944687" cy="30241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endParaRPr lang="nl-NL">
              <a:solidFill>
                <a:srgbClr val="000000"/>
              </a:solidFill>
            </a:endParaRPr>
          </a:p>
        </p:txBody>
      </p:sp>
      <p:sp>
        <p:nvSpPr>
          <p:cNvPr id="50183" name="Oval 6"/>
          <p:cNvSpPr>
            <a:spLocks noChangeArrowheads="1"/>
          </p:cNvSpPr>
          <p:nvPr/>
        </p:nvSpPr>
        <p:spPr bwMode="auto">
          <a:xfrm>
            <a:off x="5500688" y="2286000"/>
            <a:ext cx="3024187" cy="1727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r>
              <a:rPr lang="nl-NL" sz="2400">
                <a:solidFill>
                  <a:srgbClr val="000000"/>
                </a:solidFill>
              </a:rPr>
              <a:t>Clear difference</a:t>
            </a:r>
          </a:p>
          <a:p>
            <a:pPr defTabSz="914305"/>
            <a:r>
              <a:rPr lang="nl-NL" sz="2400">
                <a:solidFill>
                  <a:srgbClr val="000000"/>
                </a:solidFill>
              </a:rPr>
              <a:t># of interactions</a:t>
            </a:r>
          </a:p>
        </p:txBody>
      </p:sp>
      <p:sp>
        <p:nvSpPr>
          <p:cNvPr id="50184" name="Rechthoek 7"/>
          <p:cNvSpPr>
            <a:spLocks noChangeArrowheads="1"/>
          </p:cNvSpPr>
          <p:nvPr/>
        </p:nvSpPr>
        <p:spPr bwMode="auto">
          <a:xfrm>
            <a:off x="2786063" y="2032000"/>
            <a:ext cx="3429000" cy="3571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defTabSz="914305"/>
            <a:endParaRPr lang="nl-NL">
              <a:solidFill>
                <a:srgbClr val="000000"/>
              </a:solidFill>
            </a:endParaRPr>
          </a:p>
        </p:txBody>
      </p:sp>
      <p:sp>
        <p:nvSpPr>
          <p:cNvPr id="50185" name="Oval 4"/>
          <p:cNvSpPr>
            <a:spLocks noChangeArrowheads="1"/>
          </p:cNvSpPr>
          <p:nvPr/>
        </p:nvSpPr>
        <p:spPr bwMode="auto">
          <a:xfrm>
            <a:off x="1071563" y="1643063"/>
            <a:ext cx="368300" cy="428625"/>
          </a:xfrm>
          <a:prstGeom prst="ellips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endParaRPr lang="nl-NL">
              <a:solidFill>
                <a:srgbClr val="000000"/>
              </a:solidFill>
            </a:endParaRPr>
          </a:p>
        </p:txBody>
      </p:sp>
      <p:sp>
        <p:nvSpPr>
          <p:cNvPr id="50186" name="Oval 4"/>
          <p:cNvSpPr>
            <a:spLocks noChangeArrowheads="1"/>
          </p:cNvSpPr>
          <p:nvPr/>
        </p:nvSpPr>
        <p:spPr bwMode="auto">
          <a:xfrm>
            <a:off x="3714750" y="1643063"/>
            <a:ext cx="368300" cy="4286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/>
            <a:endParaRPr lang="nl-NL">
              <a:solidFill>
                <a:srgbClr val="000000"/>
              </a:solidFill>
            </a:endParaRPr>
          </a:p>
        </p:txBody>
      </p:sp>
      <p:sp>
        <p:nvSpPr>
          <p:cNvPr id="50187" name="Tekstvak 10"/>
          <p:cNvSpPr txBox="1">
            <a:spLocks noChangeArrowheads="1"/>
          </p:cNvSpPr>
          <p:nvPr/>
        </p:nvSpPr>
        <p:spPr bwMode="auto">
          <a:xfrm>
            <a:off x="1571625" y="1660525"/>
            <a:ext cx="15875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en-US" sz="2000">
                <a:solidFill>
                  <a:srgbClr val="000000"/>
                </a:solidFill>
              </a:rPr>
              <a:t>ForkBrowser</a:t>
            </a: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50188" name="Tekstvak 11"/>
          <p:cNvSpPr txBox="1">
            <a:spLocks noChangeArrowheads="1"/>
          </p:cNvSpPr>
          <p:nvPr/>
        </p:nvSpPr>
        <p:spPr bwMode="auto">
          <a:xfrm>
            <a:off x="4270375" y="1666875"/>
            <a:ext cx="1712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/>
            <a:r>
              <a:rPr lang="en-US" sz="2000">
                <a:solidFill>
                  <a:srgbClr val="000000"/>
                </a:solidFill>
              </a:rPr>
              <a:t>CrossBrowser</a:t>
            </a: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8763000" cy="6858000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286001"/>
            <a:ext cx="8229600" cy="36576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Basic user interaction</a:t>
            </a:r>
          </a:p>
          <a:p>
            <a:r>
              <a:rPr lang="en-US" dirty="0" smtClean="0"/>
              <a:t>Thread visualizations</a:t>
            </a:r>
          </a:p>
          <a:p>
            <a:r>
              <a:rPr lang="en-US" dirty="0" smtClean="0"/>
              <a:t>Extreme retrieval</a:t>
            </a:r>
          </a:p>
          <a:p>
            <a:r>
              <a:rPr lang="en-US" dirty="0" smtClean="0"/>
              <a:t>Learning from the user</a:t>
            </a:r>
          </a:p>
          <a:p>
            <a:r>
              <a:rPr lang="en-US" dirty="0" smtClean="0"/>
              <a:t>Benchmarking the interface gap</a:t>
            </a:r>
          </a:p>
        </p:txBody>
      </p:sp>
    </p:spTree>
    <p:extLst>
      <p:ext uri="{BB962C8B-B14F-4D97-AF65-F5344CB8AC3E}">
        <p14:creationId xmlns:p14="http://schemas.microsoft.com/office/powerpoint/2010/main" val="27012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/>
          <p:cNvPicPr>
            <a:picLocks noChangeAspect="1" noChangeArrowheads="1"/>
          </p:cNvPicPr>
          <p:nvPr/>
        </p:nvPicPr>
        <p:blipFill>
          <a:blip r:embed="rId2" cstate="print"/>
          <a:srcRect l="8889" t="40092" r="7222" b="15556"/>
          <a:stretch>
            <a:fillRect/>
          </a:stretch>
        </p:blipFill>
        <p:spPr bwMode="auto">
          <a:xfrm>
            <a:off x="381000" y="2057400"/>
            <a:ext cx="8763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video retrieval</a:t>
            </a: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368137" y="0"/>
            <a:ext cx="285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 smtClean="0">
                <a:solidFill>
                  <a:srgbClr val="3399FF"/>
                </a:solidFill>
              </a:rPr>
              <a:t>Hürst</a:t>
            </a:r>
            <a:r>
              <a:rPr kumimoji="1" lang="en-US" dirty="0" smtClean="0">
                <a:solidFill>
                  <a:srgbClr val="3399FF"/>
                </a:solidFill>
              </a:rPr>
              <a:t> et al. ACM MM 2010</a:t>
            </a:r>
            <a:endParaRPr kumimoji="1" lang="en-US" dirty="0">
              <a:solidFill>
                <a:srgbClr val="3399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7200" y="3257550"/>
            <a:ext cx="548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dirty="0" smtClean="0"/>
              <a:t>What thumbnail size users prefer?</a:t>
            </a:r>
            <a:endParaRPr lang="en-US" dirty="0"/>
          </a:p>
        </p:txBody>
      </p:sp>
      <p:pic>
        <p:nvPicPr>
          <p:cNvPr id="1549314" name="Picture 2"/>
          <p:cNvPicPr>
            <a:picLocks noChangeAspect="1" noChangeArrowheads="1"/>
          </p:cNvPicPr>
          <p:nvPr/>
        </p:nvPicPr>
        <p:blipFill>
          <a:blip r:embed="rId2" cstate="print"/>
          <a:srcRect l="5556" t="16889" r="5000" b="25333"/>
          <a:stretch>
            <a:fillRect/>
          </a:stretch>
        </p:blipFill>
        <p:spPr bwMode="auto">
          <a:xfrm>
            <a:off x="-152400" y="2209800"/>
            <a:ext cx="9372600" cy="378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68137" y="0"/>
            <a:ext cx="285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 smtClean="0">
                <a:solidFill>
                  <a:srgbClr val="3399FF"/>
                </a:solidFill>
              </a:rPr>
              <a:t>Hürst</a:t>
            </a:r>
            <a:r>
              <a:rPr kumimoji="1" lang="en-US" dirty="0" smtClean="0">
                <a:solidFill>
                  <a:srgbClr val="3399FF"/>
                </a:solidFill>
              </a:rPr>
              <a:t> et al. ACM MM 2010</a:t>
            </a:r>
            <a:endParaRPr kumimoji="1" lang="en-US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05800" cy="1143000"/>
          </a:xfrm>
        </p:spPr>
        <p:txBody>
          <a:bodyPr/>
          <a:lstStyle/>
          <a:p>
            <a:r>
              <a:rPr lang="en-US" dirty="0" smtClean="0"/>
              <a:t>What thumbnail size users need?</a:t>
            </a:r>
            <a:endParaRPr lang="en-US" dirty="0"/>
          </a:p>
        </p:txBody>
      </p:sp>
      <p:pic>
        <p:nvPicPr>
          <p:cNvPr id="1550338" name="Picture 2"/>
          <p:cNvPicPr>
            <a:picLocks noChangeAspect="1" noChangeArrowheads="1"/>
          </p:cNvPicPr>
          <p:nvPr/>
        </p:nvPicPr>
        <p:blipFill>
          <a:blip r:embed="rId2" cstate="print"/>
          <a:srcRect l="7222" t="25778" r="6112" b="20000"/>
          <a:stretch>
            <a:fillRect/>
          </a:stretch>
        </p:blipFill>
        <p:spPr bwMode="auto">
          <a:xfrm>
            <a:off x="0" y="2291862"/>
            <a:ext cx="9144000" cy="35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68137" y="0"/>
            <a:ext cx="285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 smtClean="0">
                <a:solidFill>
                  <a:srgbClr val="3399FF"/>
                </a:solidFill>
              </a:rPr>
              <a:t>Hürst</a:t>
            </a:r>
            <a:r>
              <a:rPr kumimoji="1" lang="en-US" dirty="0" smtClean="0">
                <a:solidFill>
                  <a:srgbClr val="3399FF"/>
                </a:solidFill>
              </a:rPr>
              <a:t> et al. ACM MM 2010</a:t>
            </a:r>
            <a:endParaRPr kumimoji="1" lang="en-US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8763000" cy="6858000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286001"/>
            <a:ext cx="8229600" cy="3657600"/>
          </a:xfrm>
        </p:spPr>
        <p:txBody>
          <a:bodyPr/>
          <a:lstStyle/>
          <a:p>
            <a:r>
              <a:rPr lang="en-US" dirty="0" smtClean="0"/>
              <a:t>Basic user interaction</a:t>
            </a:r>
          </a:p>
          <a:p>
            <a:r>
              <a:rPr lang="en-US" dirty="0" smtClean="0"/>
              <a:t>Thread visualizations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Extreme retrieval</a:t>
            </a:r>
          </a:p>
          <a:p>
            <a:r>
              <a:rPr lang="en-US" dirty="0" smtClean="0"/>
              <a:t>Learning from the user</a:t>
            </a:r>
          </a:p>
          <a:p>
            <a:r>
              <a:rPr lang="en-US" dirty="0" smtClean="0"/>
              <a:t>Benchmarking the interface gap</a:t>
            </a:r>
          </a:p>
        </p:txBody>
      </p:sp>
    </p:spTree>
    <p:extLst>
      <p:ext uri="{BB962C8B-B14F-4D97-AF65-F5344CB8AC3E}">
        <p14:creationId xmlns:p14="http://schemas.microsoft.com/office/powerpoint/2010/main" val="31935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930" name="Picture 2"/>
          <p:cNvPicPr>
            <a:picLocks noChangeAspect="1" noChangeArrowheads="1"/>
          </p:cNvPicPr>
          <p:nvPr/>
        </p:nvPicPr>
        <p:blipFill>
          <a:blip r:embed="rId2" cstate="print"/>
          <a:srcRect l="17778" t="11556" r="17778" b="12889"/>
          <a:stretch>
            <a:fillRect/>
          </a:stretch>
        </p:blipFill>
        <p:spPr bwMode="auto">
          <a:xfrm>
            <a:off x="381000" y="-304800"/>
            <a:ext cx="8839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867400" y="6324600"/>
            <a:ext cx="324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smtClean="0">
                <a:solidFill>
                  <a:srgbClr val="3399FF"/>
                </a:solidFill>
              </a:rPr>
              <a:t>Slides credit: Alex Hauptmann</a:t>
            </a:r>
            <a:endParaRPr kumimoji="1" lang="en-US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-9144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0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-9525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0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-9144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13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9144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30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0287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9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Wolkvormige toelichting 33"/>
          <p:cNvSpPr/>
          <p:nvPr/>
        </p:nvSpPr>
        <p:spPr bwMode="auto">
          <a:xfrm flipH="1">
            <a:off x="357158" y="2100266"/>
            <a:ext cx="1285916" cy="1357322"/>
          </a:xfrm>
          <a:prstGeom prst="cloudCallou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315200" cy="1143000"/>
          </a:xfrm>
        </p:spPr>
        <p:txBody>
          <a:bodyPr/>
          <a:lstStyle/>
          <a:p>
            <a:r>
              <a:rPr lang="en-US" dirty="0" smtClean="0"/>
              <a:t>Use is open-ended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This</a:t>
            </a:r>
            <a:r>
              <a:rPr lang="nl-NL" dirty="0" smtClean="0"/>
              <a:t> is the interface gap</a:t>
            </a:r>
            <a:endParaRPr lang="nl-NL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05488" y="26749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57888" y="28273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10288" y="29797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262688" y="31321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15088" y="3284554"/>
            <a:ext cx="1574800" cy="1574800"/>
          </a:xfrm>
          <a:prstGeom prst="rect">
            <a:avLst/>
          </a:prstGeom>
          <a:noFill/>
          <a:ln w="25400">
            <a:solidFill>
              <a:srgbClr val="2F2F7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553200" y="3424254"/>
            <a:ext cx="1574800" cy="1574800"/>
          </a:xfrm>
          <a:prstGeom prst="rect">
            <a:avLst/>
          </a:prstGeom>
          <a:noFill/>
          <a:ln w="2540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718300" y="35893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870700" y="37417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023100" y="38941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175500" y="40465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327900" y="4198954"/>
            <a:ext cx="1574800" cy="1574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pic>
        <p:nvPicPr>
          <p:cNvPr id="15" name="Picture 13" descr="pic102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662254"/>
            <a:ext cx="1533525" cy="1533525"/>
          </a:xfrm>
          <a:prstGeom prst="rect">
            <a:avLst/>
          </a:prstGeom>
          <a:noFill/>
        </p:spPr>
      </p:pic>
      <p:pic>
        <p:nvPicPr>
          <p:cNvPr id="16" name="Picture 14" descr="pic41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967054"/>
            <a:ext cx="1524000" cy="1524000"/>
          </a:xfrm>
          <a:prstGeom prst="rect">
            <a:avLst/>
          </a:prstGeom>
          <a:noFill/>
        </p:spPr>
      </p:pic>
      <p:pic>
        <p:nvPicPr>
          <p:cNvPr id="17" name="Picture 15" descr="pic54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424254"/>
            <a:ext cx="1524000" cy="1524000"/>
          </a:xfrm>
          <a:prstGeom prst="rect">
            <a:avLst/>
          </a:prstGeom>
          <a:noFill/>
        </p:spPr>
      </p:pic>
      <p:pic>
        <p:nvPicPr>
          <p:cNvPr id="18" name="Picture 16" descr="pic1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881454"/>
            <a:ext cx="1600200" cy="1600200"/>
          </a:xfrm>
          <a:prstGeom prst="rect">
            <a:avLst/>
          </a:prstGeom>
          <a:noFill/>
        </p:spPr>
      </p:pic>
      <p:pic>
        <p:nvPicPr>
          <p:cNvPr id="19" name="Picture 17" descr="pic99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262454"/>
            <a:ext cx="1524000" cy="1524000"/>
          </a:xfrm>
          <a:prstGeom prst="rect">
            <a:avLst/>
          </a:prstGeom>
          <a:noFill/>
        </p:spPr>
      </p:pic>
      <p:pic>
        <p:nvPicPr>
          <p:cNvPr id="20" name="Picture 18" descr="pic55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2357430"/>
            <a:ext cx="762000" cy="762000"/>
          </a:xfrm>
          <a:prstGeom prst="rect">
            <a:avLst/>
          </a:prstGeom>
          <a:noFill/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048000" y="3500454"/>
            <a:ext cx="1905000" cy="914400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GB" sz="2600" b="1" dirty="0">
                <a:solidFill>
                  <a:srgbClr val="000000"/>
                </a:solidFill>
                <a:latin typeface="Verdana" pitchFamily="34" charset="0"/>
              </a:rPr>
              <a:t>screen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2209800" y="4033854"/>
            <a:ext cx="838200" cy="0"/>
          </a:xfrm>
          <a:prstGeom prst="line">
            <a:avLst/>
          </a:prstGeom>
          <a:noFill/>
          <a:ln w="76200">
            <a:solidFill>
              <a:srgbClr val="282391"/>
            </a:solidFill>
            <a:round/>
            <a:headEnd type="none" w="sm" len="sm"/>
            <a:tailEnd type="stealth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314950" y="5005404"/>
            <a:ext cx="2133600" cy="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334000" y="4567254"/>
            <a:ext cx="1676400" cy="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5334000" y="3957654"/>
            <a:ext cx="1219200" cy="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5334000" y="3500454"/>
            <a:ext cx="838200" cy="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5305425" y="3119454"/>
            <a:ext cx="457200" cy="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4953000" y="3957654"/>
            <a:ext cx="381000" cy="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685800" y="4746642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V="1">
            <a:off x="5334000" y="3119454"/>
            <a:ext cx="0" cy="1905000"/>
          </a:xfrm>
          <a:prstGeom prst="line">
            <a:avLst/>
          </a:prstGeom>
          <a:noFill/>
          <a:ln w="76200">
            <a:solidFill>
              <a:srgbClr val="2F2F7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3048000" y="4491054"/>
            <a:ext cx="1905000" cy="914400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GB" sz="2600" b="1" dirty="0">
                <a:solidFill>
                  <a:srgbClr val="000000"/>
                </a:solidFill>
                <a:latin typeface="Verdana" pitchFamily="34" charset="0"/>
              </a:rPr>
              <a:t>keywords</a:t>
            </a:r>
          </a:p>
        </p:txBody>
      </p:sp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3048000" y="2509854"/>
            <a:ext cx="1905000" cy="914400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GB" sz="2600" b="1" dirty="0">
                <a:solidFill>
                  <a:srgbClr val="000000"/>
                </a:solidFill>
                <a:latin typeface="Verdana" pitchFamily="34" charset="0"/>
              </a:rPr>
              <a:t>scope</a:t>
            </a:r>
          </a:p>
        </p:txBody>
      </p:sp>
      <p:pic>
        <p:nvPicPr>
          <p:cNvPr id="885761" name="Picture 1" descr="D:\production\Journals\IEEEMULTIMEDIA\VideOlympics\pix\videolympics\audience\people_juliane_krug_09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1878" y="3671902"/>
            <a:ext cx="1039792" cy="1039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7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1049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79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6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8763000" cy="6858000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286001"/>
            <a:ext cx="8229600" cy="3657600"/>
          </a:xfrm>
        </p:spPr>
        <p:txBody>
          <a:bodyPr/>
          <a:lstStyle/>
          <a:p>
            <a:r>
              <a:rPr lang="en-US" dirty="0" smtClean="0"/>
              <a:t>Basic user interaction</a:t>
            </a:r>
          </a:p>
          <a:p>
            <a:r>
              <a:rPr lang="en-US" dirty="0" smtClean="0"/>
              <a:t>Thread visualizations</a:t>
            </a:r>
          </a:p>
          <a:p>
            <a:r>
              <a:rPr lang="en-US" dirty="0" smtClean="0"/>
              <a:t>Extreme retrieval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Learning from the user</a:t>
            </a:r>
          </a:p>
          <a:p>
            <a:r>
              <a:rPr lang="en-US" dirty="0" smtClean="0"/>
              <a:t>Benchmarking the interface gap</a:t>
            </a:r>
          </a:p>
        </p:txBody>
      </p:sp>
    </p:spTree>
    <p:extLst>
      <p:ext uri="{BB962C8B-B14F-4D97-AF65-F5344CB8AC3E}">
        <p14:creationId xmlns:p14="http://schemas.microsoft.com/office/powerpoint/2010/main" val="10213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Learning from the user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Two common approaches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 smtClean="0"/>
              <a:t>Relevance feedback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 smtClean="0"/>
              <a:t>Active learning</a:t>
            </a:r>
          </a:p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4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Relevance  feedback</a:t>
            </a: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5857875" y="1890713"/>
            <a:ext cx="3219450" cy="1323975"/>
          </a:xfrm>
          <a:prstGeom prst="rect">
            <a:avLst/>
          </a:prstGeom>
          <a:noFill/>
          <a:ln w="76200" cmpd="tri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 to find boundary in feature space best separating positive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negative examples</a:t>
            </a:r>
          </a:p>
        </p:txBody>
      </p:sp>
      <p:sp>
        <p:nvSpPr>
          <p:cNvPr id="105476" name="Oval 4"/>
          <p:cNvSpPr>
            <a:spLocks noChangeArrowheads="1"/>
          </p:cNvSpPr>
          <p:nvPr/>
        </p:nvSpPr>
        <p:spPr bwMode="auto">
          <a:xfrm>
            <a:off x="2743200" y="39624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01913" y="1981200"/>
            <a:ext cx="381000" cy="304800"/>
            <a:chOff x="4080" y="2208"/>
            <a:chExt cx="240" cy="192"/>
          </a:xfrm>
        </p:grpSpPr>
        <p:sp>
          <p:nvSpPr>
            <p:cNvPr id="105518" name="Oval 6"/>
            <p:cNvSpPr>
              <a:spLocks noChangeArrowheads="1"/>
            </p:cNvSpPr>
            <p:nvPr/>
          </p:nvSpPr>
          <p:spPr bwMode="auto">
            <a:xfrm>
              <a:off x="4080" y="22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5519" name="Oval 7"/>
            <p:cNvSpPr>
              <a:spLocks noChangeArrowheads="1"/>
            </p:cNvSpPr>
            <p:nvPr/>
          </p:nvSpPr>
          <p:spPr bwMode="auto">
            <a:xfrm>
              <a:off x="4176" y="230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5520" name="Oval 8"/>
            <p:cNvSpPr>
              <a:spLocks noChangeArrowheads="1"/>
            </p:cNvSpPr>
            <p:nvPr/>
          </p:nvSpPr>
          <p:spPr bwMode="auto">
            <a:xfrm>
              <a:off x="4224" y="22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sp>
        <p:nvSpPr>
          <p:cNvPr id="105478" name="Oval 9"/>
          <p:cNvSpPr>
            <a:spLocks noChangeArrowheads="1"/>
          </p:cNvSpPr>
          <p:nvPr/>
        </p:nvSpPr>
        <p:spPr bwMode="auto">
          <a:xfrm>
            <a:off x="2320925" y="38100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79" name="Oval 10"/>
          <p:cNvSpPr>
            <a:spLocks noChangeArrowheads="1"/>
          </p:cNvSpPr>
          <p:nvPr/>
        </p:nvSpPr>
        <p:spPr bwMode="auto">
          <a:xfrm>
            <a:off x="3516313" y="4267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0" name="Oval 11"/>
          <p:cNvSpPr>
            <a:spLocks noChangeArrowheads="1"/>
          </p:cNvSpPr>
          <p:nvPr/>
        </p:nvSpPr>
        <p:spPr bwMode="auto">
          <a:xfrm>
            <a:off x="4360863" y="3429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1" name="Oval 12"/>
          <p:cNvSpPr>
            <a:spLocks noChangeArrowheads="1"/>
          </p:cNvSpPr>
          <p:nvPr/>
        </p:nvSpPr>
        <p:spPr bwMode="auto">
          <a:xfrm>
            <a:off x="1968500" y="44958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2" name="Oval 13"/>
          <p:cNvSpPr>
            <a:spLocks noChangeArrowheads="1"/>
          </p:cNvSpPr>
          <p:nvPr/>
        </p:nvSpPr>
        <p:spPr bwMode="auto">
          <a:xfrm>
            <a:off x="4219575" y="2743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3" name="Oval 14"/>
          <p:cNvSpPr>
            <a:spLocks noChangeArrowheads="1"/>
          </p:cNvSpPr>
          <p:nvPr/>
        </p:nvSpPr>
        <p:spPr bwMode="auto">
          <a:xfrm>
            <a:off x="4371975" y="2895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4" name="Oval 15"/>
          <p:cNvSpPr>
            <a:spLocks noChangeArrowheads="1"/>
          </p:cNvSpPr>
          <p:nvPr/>
        </p:nvSpPr>
        <p:spPr bwMode="auto">
          <a:xfrm>
            <a:off x="4448175" y="2743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3962400"/>
            <a:ext cx="685800" cy="381000"/>
            <a:chOff x="4176" y="1968"/>
            <a:chExt cx="432" cy="240"/>
          </a:xfrm>
        </p:grpSpPr>
        <p:sp>
          <p:nvSpPr>
            <p:cNvPr id="105515" name="Oval 17"/>
            <p:cNvSpPr>
              <a:spLocks noChangeArrowheads="1"/>
            </p:cNvSpPr>
            <p:nvPr/>
          </p:nvSpPr>
          <p:spPr bwMode="auto">
            <a:xfrm>
              <a:off x="4320" y="19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5516" name="Oval 18"/>
            <p:cNvSpPr>
              <a:spLocks noChangeArrowheads="1"/>
            </p:cNvSpPr>
            <p:nvPr/>
          </p:nvSpPr>
          <p:spPr bwMode="auto">
            <a:xfrm>
              <a:off x="4176" y="211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5517" name="Oval 19"/>
            <p:cNvSpPr>
              <a:spLocks noChangeArrowheads="1"/>
            </p:cNvSpPr>
            <p:nvPr/>
          </p:nvSpPr>
          <p:spPr bwMode="auto">
            <a:xfrm>
              <a:off x="4512" y="201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sp>
        <p:nvSpPr>
          <p:cNvPr id="105486" name="Oval 20"/>
          <p:cNvSpPr>
            <a:spLocks noChangeArrowheads="1"/>
          </p:cNvSpPr>
          <p:nvPr/>
        </p:nvSpPr>
        <p:spPr bwMode="auto">
          <a:xfrm>
            <a:off x="1827213" y="2895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7" name="Oval 21"/>
          <p:cNvSpPr>
            <a:spLocks noChangeArrowheads="1"/>
          </p:cNvSpPr>
          <p:nvPr/>
        </p:nvSpPr>
        <p:spPr bwMode="auto">
          <a:xfrm>
            <a:off x="2320925" y="4267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8" name="Oval 22"/>
          <p:cNvSpPr>
            <a:spLocks noChangeArrowheads="1"/>
          </p:cNvSpPr>
          <p:nvPr/>
        </p:nvSpPr>
        <p:spPr bwMode="auto">
          <a:xfrm>
            <a:off x="2179638" y="45720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89" name="Oval 23"/>
          <p:cNvSpPr>
            <a:spLocks noChangeArrowheads="1"/>
          </p:cNvSpPr>
          <p:nvPr/>
        </p:nvSpPr>
        <p:spPr bwMode="auto">
          <a:xfrm>
            <a:off x="4219575" y="2971800"/>
            <a:ext cx="150813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0" name="Oval 24"/>
          <p:cNvSpPr>
            <a:spLocks noChangeArrowheads="1"/>
          </p:cNvSpPr>
          <p:nvPr/>
        </p:nvSpPr>
        <p:spPr bwMode="auto">
          <a:xfrm>
            <a:off x="2601913" y="46482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1" name="Oval 25"/>
          <p:cNvSpPr>
            <a:spLocks noChangeArrowheads="1"/>
          </p:cNvSpPr>
          <p:nvPr/>
        </p:nvSpPr>
        <p:spPr bwMode="auto">
          <a:xfrm>
            <a:off x="4524375" y="3048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2" name="Oval 26"/>
          <p:cNvSpPr>
            <a:spLocks noChangeArrowheads="1"/>
          </p:cNvSpPr>
          <p:nvPr/>
        </p:nvSpPr>
        <p:spPr bwMode="auto">
          <a:xfrm>
            <a:off x="2813050" y="2057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3" name="Oval 27"/>
          <p:cNvSpPr>
            <a:spLocks noChangeArrowheads="1"/>
          </p:cNvSpPr>
          <p:nvPr/>
        </p:nvSpPr>
        <p:spPr bwMode="auto">
          <a:xfrm>
            <a:off x="2109788" y="28956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4" name="Oval 28"/>
          <p:cNvSpPr>
            <a:spLocks noChangeArrowheads="1"/>
          </p:cNvSpPr>
          <p:nvPr/>
        </p:nvSpPr>
        <p:spPr bwMode="auto">
          <a:xfrm>
            <a:off x="2390775" y="25908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5" name="Oval 29"/>
          <p:cNvSpPr>
            <a:spLocks noChangeArrowheads="1"/>
          </p:cNvSpPr>
          <p:nvPr/>
        </p:nvSpPr>
        <p:spPr bwMode="auto">
          <a:xfrm>
            <a:off x="4748213" y="3276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6" name="Oval 30"/>
          <p:cNvSpPr>
            <a:spLocks noChangeArrowheads="1"/>
          </p:cNvSpPr>
          <p:nvPr/>
        </p:nvSpPr>
        <p:spPr bwMode="auto">
          <a:xfrm>
            <a:off x="4008438" y="3124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497" name="Oval 31"/>
          <p:cNvSpPr>
            <a:spLocks noChangeArrowheads="1"/>
          </p:cNvSpPr>
          <p:nvPr/>
        </p:nvSpPr>
        <p:spPr bwMode="auto">
          <a:xfrm>
            <a:off x="3727450" y="3276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pic>
        <p:nvPicPr>
          <p:cNvPr id="105498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4425" y="3505200"/>
            <a:ext cx="584200" cy="5794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5499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725" y="3886200"/>
            <a:ext cx="577850" cy="5699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5500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505200"/>
            <a:ext cx="614363" cy="606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5501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7363" y="3352800"/>
            <a:ext cx="384175" cy="85566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05502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5213" y="3049588"/>
            <a:ext cx="614362" cy="6080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05503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4138" y="2462213"/>
            <a:ext cx="373062" cy="8318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5504" name="Freeform 38"/>
          <p:cNvSpPr>
            <a:spLocks/>
          </p:cNvSpPr>
          <p:nvPr/>
        </p:nvSpPr>
        <p:spPr bwMode="auto">
          <a:xfrm>
            <a:off x="1319213" y="1905000"/>
            <a:ext cx="3798887" cy="3810000"/>
          </a:xfrm>
          <a:custGeom>
            <a:avLst/>
            <a:gdLst>
              <a:gd name="T0" fmla="*/ 0 w 11521"/>
              <a:gd name="T1" fmla="*/ 0 h 11068"/>
              <a:gd name="T2" fmla="*/ 0 w 11521"/>
              <a:gd name="T3" fmla="*/ 2147483647 h 11068"/>
              <a:gd name="T4" fmla="*/ 2147483647 w 11521"/>
              <a:gd name="T5" fmla="*/ 2147483647 h 11068"/>
              <a:gd name="T6" fmla="*/ 0 60000 65536"/>
              <a:gd name="T7" fmla="*/ 0 60000 65536"/>
              <a:gd name="T8" fmla="*/ 0 60000 65536"/>
              <a:gd name="T9" fmla="*/ 0 w 11521"/>
              <a:gd name="T10" fmla="*/ 0 h 11068"/>
              <a:gd name="T11" fmla="*/ 11521 w 11521"/>
              <a:gd name="T12" fmla="*/ 11068 h 110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1" h="11068">
                <a:moveTo>
                  <a:pt x="0" y="0"/>
                </a:moveTo>
                <a:lnTo>
                  <a:pt x="0" y="11068"/>
                </a:lnTo>
                <a:lnTo>
                  <a:pt x="11521" y="1106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505" name="Rectangle 39"/>
          <p:cNvSpPr>
            <a:spLocks noChangeArrowheads="1"/>
          </p:cNvSpPr>
          <p:nvPr/>
        </p:nvSpPr>
        <p:spPr bwMode="auto">
          <a:xfrm>
            <a:off x="927100" y="5848350"/>
            <a:ext cx="1714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vantGarde Bk BT"/>
              </a:rPr>
              <a:t>F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506" name="Rectangle 40"/>
          <p:cNvSpPr>
            <a:spLocks noChangeArrowheads="1"/>
          </p:cNvSpPr>
          <p:nvPr/>
        </p:nvSpPr>
        <p:spPr bwMode="auto">
          <a:xfrm>
            <a:off x="896938" y="2057400"/>
            <a:ext cx="2762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vantGarde Bk BT"/>
              </a:rPr>
              <a:t>F</a:t>
            </a:r>
            <a:r>
              <a:rPr lang="en-US" sz="2400" baseline="-25000">
                <a:solidFill>
                  <a:srgbClr val="000000"/>
                </a:solidFill>
                <a:latin typeface="AvantGarde Bk BT"/>
              </a:rPr>
              <a:t>1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507" name="Rectangle 41"/>
          <p:cNvSpPr>
            <a:spLocks noChangeArrowheads="1"/>
          </p:cNvSpPr>
          <p:nvPr/>
        </p:nvSpPr>
        <p:spPr bwMode="auto">
          <a:xfrm>
            <a:off x="4759325" y="5807075"/>
            <a:ext cx="1714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vantGarde Bk BT"/>
              </a:rPr>
              <a:t>F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508" name="Rectangle 42"/>
          <p:cNvSpPr>
            <a:spLocks noChangeArrowheads="1"/>
          </p:cNvSpPr>
          <p:nvPr/>
        </p:nvSpPr>
        <p:spPr bwMode="auto">
          <a:xfrm>
            <a:off x="4881563" y="6013450"/>
            <a:ext cx="793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vantGarde Bk BT"/>
              </a:rPr>
              <a:t>2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509" name="Line 43"/>
          <p:cNvSpPr>
            <a:spLocks noChangeShapeType="1"/>
          </p:cNvSpPr>
          <p:nvPr/>
        </p:nvSpPr>
        <p:spPr bwMode="auto">
          <a:xfrm flipH="1">
            <a:off x="2601913" y="1905000"/>
            <a:ext cx="844550" cy="35814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5510" name="Line 44"/>
          <p:cNvSpPr>
            <a:spLocks noChangeShapeType="1"/>
          </p:cNvSpPr>
          <p:nvPr/>
        </p:nvSpPr>
        <p:spPr bwMode="auto">
          <a:xfrm>
            <a:off x="1968500" y="3733800"/>
            <a:ext cx="985838" cy="228600"/>
          </a:xfrm>
          <a:prstGeom prst="line">
            <a:avLst/>
          </a:prstGeom>
          <a:noFill/>
          <a:ln w="38100" cap="sq">
            <a:solidFill>
              <a:srgbClr val="00FF00"/>
            </a:solidFill>
            <a:miter lim="800000"/>
            <a:headEnd type="triangle" w="sm" len="sm"/>
            <a:tailEnd type="triangle" w="sm" len="sm"/>
          </a:ln>
        </p:spPr>
        <p:txBody>
          <a:bodyPr wrap="none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2249488" y="6254750"/>
            <a:ext cx="5492750" cy="396875"/>
            <a:chOff x="1535" y="3940"/>
            <a:chExt cx="3747" cy="250"/>
          </a:xfrm>
        </p:grpSpPr>
        <p:sp>
          <p:nvSpPr>
            <p:cNvPr id="105513" name="Line 46"/>
            <p:cNvSpPr>
              <a:spLocks noChangeShapeType="1"/>
            </p:cNvSpPr>
            <p:nvPr/>
          </p:nvSpPr>
          <p:spPr bwMode="auto">
            <a:xfrm>
              <a:off x="1535" y="4080"/>
              <a:ext cx="672" cy="0"/>
            </a:xfrm>
            <a:prstGeom prst="line">
              <a:avLst/>
            </a:prstGeom>
            <a:noFill/>
            <a:ln w="38100" cap="sq">
              <a:solidFill>
                <a:srgbClr val="00FF00"/>
              </a:solidFill>
              <a:miter lim="800000"/>
              <a:headEnd type="triangle" w="sm" len="sm"/>
              <a:tailEnd type="triangle" w="sm" len="sm"/>
            </a:ln>
          </p:spPr>
          <p:txBody>
            <a:bodyPr wrap="none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215087" name="Text Box 47"/>
            <p:cNvSpPr txBox="1">
              <a:spLocks noChangeArrowheads="1"/>
            </p:cNvSpPr>
            <p:nvPr/>
          </p:nvSpPr>
          <p:spPr bwMode="auto">
            <a:xfrm>
              <a:off x="2293" y="3940"/>
              <a:ext cx="2989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430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Measure of class membership probability</a:t>
              </a:r>
            </a:p>
          </p:txBody>
        </p:sp>
      </p:grp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5865813" y="4143375"/>
            <a:ext cx="3278187" cy="1323975"/>
          </a:xfrm>
          <a:prstGeom prst="rect">
            <a:avLst/>
          </a:prstGeom>
          <a:noFill/>
          <a:ln w="76200" cmpd="tri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next iteration the user will have more samples hence a better estimate of the boundary</a:t>
            </a: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000760" y="59272"/>
            <a:ext cx="3071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6699FF"/>
                </a:solidFill>
              </a:rPr>
              <a:t>Slide credit: Marcel </a:t>
            </a:r>
            <a:r>
              <a:rPr kumimoji="1" lang="en-US" dirty="0" err="1">
                <a:solidFill>
                  <a:srgbClr val="6699FF"/>
                </a:solidFill>
              </a:rPr>
              <a:t>Worring</a:t>
            </a:r>
            <a:r>
              <a:rPr kumimoji="1" lang="en-US" dirty="0">
                <a:solidFill>
                  <a:srgbClr val="6699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795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VisionGo</a:t>
            </a:r>
          </a:p>
        </p:txBody>
      </p:sp>
      <p:sp>
        <p:nvSpPr>
          <p:cNvPr id="15565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Extremely fast and efficient</a:t>
            </a:r>
          </a:p>
        </p:txBody>
      </p:sp>
      <p:pic>
        <p:nvPicPr>
          <p:cNvPr id="101380" name="Tijdelijke aanduiding voor inhoud 3" descr="Screenshot-NUS%26IC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852738"/>
            <a:ext cx="50466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 Box 10"/>
          <p:cNvSpPr txBox="1">
            <a:spLocks noChangeArrowheads="1"/>
          </p:cNvSpPr>
          <p:nvPr/>
        </p:nvSpPr>
        <p:spPr bwMode="auto">
          <a:xfrm>
            <a:off x="7396163" y="109538"/>
            <a:ext cx="1747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>
                <a:solidFill>
                  <a:srgbClr val="3399FF"/>
                </a:solidFill>
              </a:rPr>
              <a:t>NUS &amp; ICT-CAS</a:t>
            </a:r>
          </a:p>
        </p:txBody>
      </p:sp>
    </p:spTree>
    <p:extLst>
      <p:ext uri="{BB962C8B-B14F-4D97-AF65-F5344CB8AC3E}">
        <p14:creationId xmlns:p14="http://schemas.microsoft.com/office/powerpoint/2010/main" val="42850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Active learning</a:t>
            </a:r>
          </a:p>
        </p:txBody>
      </p:sp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5857875" y="3571875"/>
            <a:ext cx="3190875" cy="1323975"/>
          </a:xfrm>
          <a:prstGeom prst="rect">
            <a:avLst/>
          </a:prstGeom>
          <a:noFill/>
          <a:ln w="76200" cmpd="tri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active learning the system decides which elements to show for feedback and which not.</a:t>
            </a:r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2643188" y="4498975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01900" y="2517775"/>
            <a:ext cx="381000" cy="304800"/>
            <a:chOff x="4080" y="2208"/>
            <a:chExt cx="240" cy="192"/>
          </a:xfrm>
        </p:grpSpPr>
        <p:sp>
          <p:nvSpPr>
            <p:cNvPr id="106543" name="Oval 6"/>
            <p:cNvSpPr>
              <a:spLocks noChangeArrowheads="1"/>
            </p:cNvSpPr>
            <p:nvPr/>
          </p:nvSpPr>
          <p:spPr bwMode="auto">
            <a:xfrm>
              <a:off x="4080" y="22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6544" name="Oval 7"/>
            <p:cNvSpPr>
              <a:spLocks noChangeArrowheads="1"/>
            </p:cNvSpPr>
            <p:nvPr/>
          </p:nvSpPr>
          <p:spPr bwMode="auto">
            <a:xfrm>
              <a:off x="4176" y="230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6545" name="Oval 8"/>
            <p:cNvSpPr>
              <a:spLocks noChangeArrowheads="1"/>
            </p:cNvSpPr>
            <p:nvPr/>
          </p:nvSpPr>
          <p:spPr bwMode="auto">
            <a:xfrm>
              <a:off x="4224" y="22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sp>
        <p:nvSpPr>
          <p:cNvPr id="106502" name="Oval 9"/>
          <p:cNvSpPr>
            <a:spLocks noChangeArrowheads="1"/>
          </p:cNvSpPr>
          <p:nvPr/>
        </p:nvSpPr>
        <p:spPr bwMode="auto">
          <a:xfrm>
            <a:off x="2220913" y="4346575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03" name="Oval 10"/>
          <p:cNvSpPr>
            <a:spLocks noChangeArrowheads="1"/>
          </p:cNvSpPr>
          <p:nvPr/>
        </p:nvSpPr>
        <p:spPr bwMode="auto">
          <a:xfrm>
            <a:off x="3416300" y="48037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04" name="Oval 11"/>
          <p:cNvSpPr>
            <a:spLocks noChangeArrowheads="1"/>
          </p:cNvSpPr>
          <p:nvPr/>
        </p:nvSpPr>
        <p:spPr bwMode="auto">
          <a:xfrm>
            <a:off x="4260850" y="39655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05" name="Oval 12"/>
          <p:cNvSpPr>
            <a:spLocks noChangeArrowheads="1"/>
          </p:cNvSpPr>
          <p:nvPr/>
        </p:nvSpPr>
        <p:spPr bwMode="auto">
          <a:xfrm>
            <a:off x="1868488" y="5032375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06" name="Oval 13"/>
          <p:cNvSpPr>
            <a:spLocks noChangeArrowheads="1"/>
          </p:cNvSpPr>
          <p:nvPr/>
        </p:nvSpPr>
        <p:spPr bwMode="auto">
          <a:xfrm>
            <a:off x="4119563" y="32797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07" name="Oval 14"/>
          <p:cNvSpPr>
            <a:spLocks noChangeArrowheads="1"/>
          </p:cNvSpPr>
          <p:nvPr/>
        </p:nvSpPr>
        <p:spPr bwMode="auto">
          <a:xfrm>
            <a:off x="4271963" y="34321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08" name="Oval 15"/>
          <p:cNvSpPr>
            <a:spLocks noChangeArrowheads="1"/>
          </p:cNvSpPr>
          <p:nvPr/>
        </p:nvSpPr>
        <p:spPr bwMode="auto">
          <a:xfrm>
            <a:off x="4348163" y="32797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643188" y="4498975"/>
            <a:ext cx="685800" cy="381000"/>
            <a:chOff x="4176" y="1968"/>
            <a:chExt cx="432" cy="240"/>
          </a:xfrm>
        </p:grpSpPr>
        <p:sp>
          <p:nvSpPr>
            <p:cNvPr id="106540" name="Oval 17"/>
            <p:cNvSpPr>
              <a:spLocks noChangeArrowheads="1"/>
            </p:cNvSpPr>
            <p:nvPr/>
          </p:nvSpPr>
          <p:spPr bwMode="auto">
            <a:xfrm>
              <a:off x="4320" y="19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6541" name="Oval 18"/>
            <p:cNvSpPr>
              <a:spLocks noChangeArrowheads="1"/>
            </p:cNvSpPr>
            <p:nvPr/>
          </p:nvSpPr>
          <p:spPr bwMode="auto">
            <a:xfrm>
              <a:off x="4176" y="211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6542" name="Oval 19"/>
            <p:cNvSpPr>
              <a:spLocks noChangeArrowheads="1"/>
            </p:cNvSpPr>
            <p:nvPr/>
          </p:nvSpPr>
          <p:spPr bwMode="auto">
            <a:xfrm>
              <a:off x="4512" y="201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sp>
        <p:nvSpPr>
          <p:cNvPr id="106510" name="Oval 20"/>
          <p:cNvSpPr>
            <a:spLocks noChangeArrowheads="1"/>
          </p:cNvSpPr>
          <p:nvPr/>
        </p:nvSpPr>
        <p:spPr bwMode="auto">
          <a:xfrm>
            <a:off x="1727200" y="34321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1" name="Oval 21"/>
          <p:cNvSpPr>
            <a:spLocks noChangeArrowheads="1"/>
          </p:cNvSpPr>
          <p:nvPr/>
        </p:nvSpPr>
        <p:spPr bwMode="auto">
          <a:xfrm>
            <a:off x="2220913" y="48037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2" name="Oval 22"/>
          <p:cNvSpPr>
            <a:spLocks noChangeArrowheads="1"/>
          </p:cNvSpPr>
          <p:nvPr/>
        </p:nvSpPr>
        <p:spPr bwMode="auto">
          <a:xfrm>
            <a:off x="2079625" y="5108575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3" name="Oval 23"/>
          <p:cNvSpPr>
            <a:spLocks noChangeArrowheads="1"/>
          </p:cNvSpPr>
          <p:nvPr/>
        </p:nvSpPr>
        <p:spPr bwMode="auto">
          <a:xfrm>
            <a:off x="4119563" y="3508375"/>
            <a:ext cx="150812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4" name="Oval 24"/>
          <p:cNvSpPr>
            <a:spLocks noChangeArrowheads="1"/>
          </p:cNvSpPr>
          <p:nvPr/>
        </p:nvSpPr>
        <p:spPr bwMode="auto">
          <a:xfrm>
            <a:off x="2501900" y="51847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5" name="Oval 25"/>
          <p:cNvSpPr>
            <a:spLocks noChangeArrowheads="1"/>
          </p:cNvSpPr>
          <p:nvPr/>
        </p:nvSpPr>
        <p:spPr bwMode="auto">
          <a:xfrm>
            <a:off x="4424363" y="35845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6" name="Oval 26"/>
          <p:cNvSpPr>
            <a:spLocks noChangeArrowheads="1"/>
          </p:cNvSpPr>
          <p:nvPr/>
        </p:nvSpPr>
        <p:spPr bwMode="auto">
          <a:xfrm>
            <a:off x="2713038" y="25939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7" name="Oval 27"/>
          <p:cNvSpPr>
            <a:spLocks noChangeArrowheads="1"/>
          </p:cNvSpPr>
          <p:nvPr/>
        </p:nvSpPr>
        <p:spPr bwMode="auto">
          <a:xfrm>
            <a:off x="2009775" y="3432175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8" name="Oval 28"/>
          <p:cNvSpPr>
            <a:spLocks noChangeArrowheads="1"/>
          </p:cNvSpPr>
          <p:nvPr/>
        </p:nvSpPr>
        <p:spPr bwMode="auto">
          <a:xfrm>
            <a:off x="2290763" y="3127375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19" name="Oval 29"/>
          <p:cNvSpPr>
            <a:spLocks noChangeArrowheads="1"/>
          </p:cNvSpPr>
          <p:nvPr/>
        </p:nvSpPr>
        <p:spPr bwMode="auto">
          <a:xfrm>
            <a:off x="4648200" y="3813175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20" name="Oval 30"/>
          <p:cNvSpPr>
            <a:spLocks noChangeArrowheads="1"/>
          </p:cNvSpPr>
          <p:nvPr/>
        </p:nvSpPr>
        <p:spPr bwMode="auto">
          <a:xfrm>
            <a:off x="3908425" y="36607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21" name="Oval 31"/>
          <p:cNvSpPr>
            <a:spLocks noChangeArrowheads="1"/>
          </p:cNvSpPr>
          <p:nvPr/>
        </p:nvSpPr>
        <p:spPr bwMode="auto">
          <a:xfrm>
            <a:off x="3627438" y="38131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pic>
        <p:nvPicPr>
          <p:cNvPr id="106522" name="Picture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413" y="4041775"/>
            <a:ext cx="584200" cy="5794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6523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9713" y="4422775"/>
            <a:ext cx="577850" cy="5699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6524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7588" y="4041775"/>
            <a:ext cx="614362" cy="606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6525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7350" y="3889375"/>
            <a:ext cx="384175" cy="85566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06526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5200" y="3586163"/>
            <a:ext cx="614363" cy="6080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06527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4125" y="2998788"/>
            <a:ext cx="373063" cy="8318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6528" name="Freeform 38"/>
          <p:cNvSpPr>
            <a:spLocks/>
          </p:cNvSpPr>
          <p:nvPr/>
        </p:nvSpPr>
        <p:spPr bwMode="auto">
          <a:xfrm>
            <a:off x="1219200" y="2441575"/>
            <a:ext cx="3798888" cy="3810000"/>
          </a:xfrm>
          <a:custGeom>
            <a:avLst/>
            <a:gdLst>
              <a:gd name="T0" fmla="*/ 0 w 11521"/>
              <a:gd name="T1" fmla="*/ 0 h 11068"/>
              <a:gd name="T2" fmla="*/ 0 w 11521"/>
              <a:gd name="T3" fmla="*/ 2147483647 h 11068"/>
              <a:gd name="T4" fmla="*/ 2147483647 w 11521"/>
              <a:gd name="T5" fmla="*/ 2147483647 h 11068"/>
              <a:gd name="T6" fmla="*/ 0 60000 65536"/>
              <a:gd name="T7" fmla="*/ 0 60000 65536"/>
              <a:gd name="T8" fmla="*/ 0 60000 65536"/>
              <a:gd name="T9" fmla="*/ 0 w 11521"/>
              <a:gd name="T10" fmla="*/ 0 h 11068"/>
              <a:gd name="T11" fmla="*/ 11521 w 11521"/>
              <a:gd name="T12" fmla="*/ 11068 h 110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1" h="11068">
                <a:moveTo>
                  <a:pt x="0" y="0"/>
                </a:moveTo>
                <a:lnTo>
                  <a:pt x="0" y="11068"/>
                </a:lnTo>
                <a:lnTo>
                  <a:pt x="11521" y="1106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06529" name="Rectangle 39"/>
          <p:cNvSpPr>
            <a:spLocks noChangeArrowheads="1"/>
          </p:cNvSpPr>
          <p:nvPr/>
        </p:nvSpPr>
        <p:spPr bwMode="auto">
          <a:xfrm>
            <a:off x="820738" y="6384925"/>
            <a:ext cx="185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vantGarde Bk BT"/>
              </a:rPr>
              <a:t>F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530" name="Rectangle 40"/>
          <p:cNvSpPr>
            <a:spLocks noChangeArrowheads="1"/>
          </p:cNvSpPr>
          <p:nvPr/>
        </p:nvSpPr>
        <p:spPr bwMode="auto">
          <a:xfrm>
            <a:off x="785813" y="2593975"/>
            <a:ext cx="2984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vantGarde Bk BT"/>
              </a:rPr>
              <a:t>F</a:t>
            </a:r>
            <a:r>
              <a:rPr lang="en-US" sz="2400" baseline="-25000">
                <a:solidFill>
                  <a:srgbClr val="000000"/>
                </a:solidFill>
                <a:latin typeface="AvantGarde Bk BT"/>
              </a:rPr>
              <a:t>1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531" name="Rectangle 41"/>
          <p:cNvSpPr>
            <a:spLocks noChangeArrowheads="1"/>
          </p:cNvSpPr>
          <p:nvPr/>
        </p:nvSpPr>
        <p:spPr bwMode="auto">
          <a:xfrm>
            <a:off x="4652963" y="6343650"/>
            <a:ext cx="185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vantGarde Bk BT"/>
              </a:rPr>
              <a:t>F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532" name="Rectangle 42"/>
          <p:cNvSpPr>
            <a:spLocks noChangeArrowheads="1"/>
          </p:cNvSpPr>
          <p:nvPr/>
        </p:nvSpPr>
        <p:spPr bwMode="auto">
          <a:xfrm>
            <a:off x="4779963" y="655002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vantGarde Bk BT"/>
              </a:rPr>
              <a:t>2</a:t>
            </a: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6533" name="Line 43"/>
          <p:cNvSpPr>
            <a:spLocks noChangeShapeType="1"/>
          </p:cNvSpPr>
          <p:nvPr/>
        </p:nvSpPr>
        <p:spPr bwMode="auto">
          <a:xfrm flipH="1">
            <a:off x="2501900" y="2441575"/>
            <a:ext cx="844550" cy="35814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782888" y="5337175"/>
            <a:ext cx="3629025" cy="784225"/>
            <a:chOff x="1967" y="3024"/>
            <a:chExt cx="2475" cy="494"/>
          </a:xfrm>
        </p:grpSpPr>
        <p:sp>
          <p:nvSpPr>
            <p:cNvPr id="106538" name="Line 45"/>
            <p:cNvSpPr>
              <a:spLocks noChangeShapeType="1"/>
            </p:cNvSpPr>
            <p:nvPr/>
          </p:nvSpPr>
          <p:spPr bwMode="auto">
            <a:xfrm flipH="1" flipV="1">
              <a:off x="1967" y="3024"/>
              <a:ext cx="528" cy="14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217134" name="Text Box 46"/>
            <p:cNvSpPr txBox="1">
              <a:spLocks noChangeArrowheads="1"/>
            </p:cNvSpPr>
            <p:nvPr/>
          </p:nvSpPr>
          <p:spPr bwMode="auto">
            <a:xfrm>
              <a:off x="2485" y="3076"/>
              <a:ext cx="1957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430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For the system it is</a:t>
              </a:r>
            </a:p>
            <a:p>
              <a:pPr defTabSz="91430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relevant to know this label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4786313" y="2214563"/>
            <a:ext cx="3825875" cy="1517650"/>
            <a:chOff x="3359" y="1012"/>
            <a:chExt cx="2610" cy="956"/>
          </a:xfrm>
        </p:grpSpPr>
        <p:sp>
          <p:nvSpPr>
            <p:cNvPr id="106536" name="Line 48"/>
            <p:cNvSpPr>
              <a:spLocks noChangeShapeType="1"/>
            </p:cNvSpPr>
            <p:nvPr/>
          </p:nvSpPr>
          <p:spPr bwMode="auto">
            <a:xfrm flipH="1">
              <a:off x="3359" y="1296"/>
              <a:ext cx="336" cy="67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  <p:sp>
          <p:nvSpPr>
            <p:cNvPr id="106537" name="Text Box 49"/>
            <p:cNvSpPr txBox="1">
              <a:spLocks noChangeArrowheads="1"/>
            </p:cNvSpPr>
            <p:nvPr/>
          </p:nvSpPr>
          <p:spPr bwMode="auto">
            <a:xfrm>
              <a:off x="3728" y="1012"/>
              <a:ext cx="2241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The system can safely assume</a:t>
              </a:r>
            </a:p>
            <a:p>
              <a:pPr defTabSz="914305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this sample is also negative</a:t>
              </a:r>
            </a:p>
          </p:txBody>
        </p:sp>
      </p:grp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6000760" y="59272"/>
            <a:ext cx="3071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6699FF"/>
                </a:solidFill>
              </a:rPr>
              <a:t>Slide credit: Marcel </a:t>
            </a:r>
            <a:r>
              <a:rPr kumimoji="1" lang="en-US" dirty="0" err="1">
                <a:solidFill>
                  <a:srgbClr val="6699FF"/>
                </a:solidFill>
              </a:rPr>
              <a:t>Worring</a:t>
            </a:r>
            <a:r>
              <a:rPr kumimoji="1" lang="en-US" dirty="0">
                <a:solidFill>
                  <a:srgbClr val="6699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3451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0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61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-11049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7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872413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 many choices for retrieval…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not let user decide interactively?</a:t>
            </a:r>
          </a:p>
          <a:p>
            <a:pPr lvl="1">
              <a:defRPr/>
            </a:pPr>
            <a:r>
              <a:rPr lang="en-US" dirty="0" smtClean="0"/>
              <a:t>Navigate through query methods</a:t>
            </a:r>
          </a:p>
          <a:p>
            <a:pPr lvl="1">
              <a:defRPr/>
            </a:pPr>
            <a:r>
              <a:rPr lang="en-US" dirty="0" smtClean="0"/>
              <a:t>Visualize video retrieval results</a:t>
            </a:r>
          </a:p>
          <a:p>
            <a:pPr lvl="1">
              <a:defRPr/>
            </a:pPr>
            <a:r>
              <a:rPr lang="en-US" dirty="0" smtClean="0"/>
              <a:t>Learn from browsing behavior</a:t>
            </a:r>
          </a:p>
          <a:p>
            <a:pPr lvl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48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03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44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1049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5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84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106680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457200" y="4724400"/>
            <a:ext cx="82296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for the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Crowdsourcing</a:t>
            </a:r>
            <a:r>
              <a:rPr lang="en-US" dirty="0" smtClean="0"/>
              <a:t> mechanism</a:t>
            </a:r>
          </a:p>
          <a:p>
            <a:pPr lvl="1"/>
            <a:r>
              <a:rPr lang="en-US" dirty="0" smtClean="0"/>
              <a:t>rely on online users to improve, extend, and share, automatically detected results in video fragments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</a:t>
            </a:r>
            <a:r>
              <a:rPr lang="en-US" dirty="0" err="1" smtClean="0"/>
              <a:t>Pinkpop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Festival TV broadcasts from 1970-2010</a:t>
            </a:r>
          </a:p>
          <a:p>
            <a:r>
              <a:rPr lang="en-US" dirty="0" smtClean="0"/>
              <a:t>Copyright cleared for major Dutch bands</a:t>
            </a:r>
          </a:p>
          <a:p>
            <a:r>
              <a:rPr lang="en-US" dirty="0" smtClean="0"/>
              <a:t>Includes raw, unpublished footage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user feedback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Correct labels</a:t>
            </a:r>
          </a:p>
          <a:p>
            <a:r>
              <a:rPr lang="en-US" dirty="0" smtClean="0"/>
              <a:t>Add new labels</a:t>
            </a:r>
          </a:p>
          <a:p>
            <a:r>
              <a:rPr lang="en-US" dirty="0" smtClean="0"/>
              <a:t>Adapt fragment boundaries</a:t>
            </a:r>
          </a:p>
          <a:p>
            <a:endParaRPr lang="en-US" dirty="0"/>
          </a:p>
        </p:txBody>
      </p:sp>
      <p:pic>
        <p:nvPicPr>
          <p:cNvPr id="5" name="Picture 1049" descr="D:\production\Conferences\ACMMM\2010\demo\pix\feedb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1"/>
            <a:ext cx="407232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248400" y="0"/>
            <a:ext cx="2898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 smtClean="0">
                <a:solidFill>
                  <a:srgbClr val="3399FF"/>
                </a:solidFill>
              </a:rPr>
              <a:t>Snoek</a:t>
            </a:r>
            <a:r>
              <a:rPr kumimoji="1" lang="en-US" dirty="0" smtClean="0">
                <a:solidFill>
                  <a:srgbClr val="3399FF"/>
                </a:solidFill>
              </a:rPr>
              <a:t> et al. ACM MM 2010</a:t>
            </a:r>
            <a:endParaRPr kumimoji="1" lang="en-US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 dirty="0" smtClean="0"/>
              <a:t>Simple timeline-based browser</a:t>
            </a:r>
            <a:endParaRPr lang="en-US" dirty="0"/>
          </a:p>
        </p:txBody>
      </p:sp>
      <p:pic>
        <p:nvPicPr>
          <p:cNvPr id="3" name="Picture 1045" descr="D:\production\Conferences\ACMMM\2010\demo\pix\play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52600"/>
            <a:ext cx="7581878" cy="391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248400" y="0"/>
            <a:ext cx="2898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 smtClean="0">
                <a:solidFill>
                  <a:srgbClr val="3399FF"/>
                </a:solidFill>
              </a:rPr>
              <a:t>Snoek</a:t>
            </a:r>
            <a:r>
              <a:rPr kumimoji="1" lang="en-US" dirty="0" smtClean="0">
                <a:solidFill>
                  <a:srgbClr val="3399FF"/>
                </a:solidFill>
              </a:rPr>
              <a:t> et al. ACM MM 2010</a:t>
            </a:r>
            <a:endParaRPr kumimoji="1" lang="en-US" dirty="0">
              <a:solidFill>
                <a:srgbClr val="3399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 flipH="1" flipV="1">
            <a:off x="49537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5400000" flipH="1" flipV="1">
            <a:off x="5485606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 flipH="1" flipV="1">
            <a:off x="47251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473850" y="6248400"/>
            <a:ext cx="169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en-US" dirty="0" smtClean="0">
                <a:solidFill>
                  <a:srgbClr val="000000"/>
                </a:solidFill>
              </a:rPr>
              <a:t>Automatic ‘tag’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5638800"/>
            <a:ext cx="16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en-US" dirty="0" smtClean="0">
                <a:solidFill>
                  <a:srgbClr val="000000"/>
                </a:solidFill>
              </a:rPr>
              <a:t>Video timeline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concepts</a:t>
            </a:r>
            <a:endParaRPr lang="en-US" dirty="0"/>
          </a:p>
        </p:txBody>
      </p:sp>
      <p:pic>
        <p:nvPicPr>
          <p:cNvPr id="3" name="Picture 1048" descr="D:\production\Conferences\ACMMM\2010\demo\pix\lex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09800"/>
            <a:ext cx="7391400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248400" y="0"/>
            <a:ext cx="2898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 smtClean="0">
                <a:solidFill>
                  <a:srgbClr val="3399FF"/>
                </a:solidFill>
              </a:rPr>
              <a:t>Snoek</a:t>
            </a:r>
            <a:r>
              <a:rPr kumimoji="1" lang="en-US" dirty="0" smtClean="0">
                <a:solidFill>
                  <a:srgbClr val="3399FF"/>
                </a:solidFill>
              </a:rPr>
              <a:t> et al. ACM MM 2010</a:t>
            </a:r>
            <a:endParaRPr kumimoji="1" lang="en-US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 statement</a:t>
            </a:r>
            <a:endParaRPr lang="nl-NL" dirty="0"/>
          </a:p>
        </p:txBody>
      </p:sp>
      <p:pic>
        <p:nvPicPr>
          <p:cNvPr id="16" name="Picture 5" descr="soccer-qu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301875"/>
            <a:ext cx="5976938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09650" y="2708275"/>
            <a:ext cx="4032250" cy="288925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>
                <a:solidFill>
                  <a:srgbClr val="FFFFFF"/>
                </a:solidFill>
                <a:latin typeface="Arial" pitchFamily="34" charset="0"/>
              </a:rPr>
              <a:t>Query by keyword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17550" y="3860800"/>
            <a:ext cx="5543550" cy="1512888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>
                <a:solidFill>
                  <a:srgbClr val="FFFFFF"/>
                </a:solidFill>
                <a:latin typeface="Arial" pitchFamily="34" charset="0"/>
              </a:rPr>
              <a:t>Query by concept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73088" y="3213100"/>
            <a:ext cx="3168650" cy="431800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>
                <a:solidFill>
                  <a:srgbClr val="FFFFFF"/>
                </a:solidFill>
                <a:latin typeface="Arial" pitchFamily="34" charset="0"/>
              </a:rPr>
              <a:t>Query by example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181600" y="2636838"/>
            <a:ext cx="1152525" cy="1008062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 sz="1400">
                <a:solidFill>
                  <a:srgbClr val="FFFFFF"/>
                </a:solidFill>
                <a:latin typeface="Arial" pitchFamily="34" charset="0"/>
              </a:rPr>
              <a:t>Query by</a:t>
            </a:r>
          </a:p>
          <a:p>
            <a:pPr defTabSz="914305">
              <a:spcBef>
                <a:spcPct val="0"/>
              </a:spcBef>
            </a:pPr>
            <a:r>
              <a:rPr lang="nl-NL" sz="1400">
                <a:solidFill>
                  <a:srgbClr val="FFFFFF"/>
                </a:solidFill>
                <a:latin typeface="Arial" pitchFamily="34" charset="0"/>
              </a:rPr>
              <a:t>region</a:t>
            </a:r>
          </a:p>
          <a:p>
            <a:pPr defTabSz="914305">
              <a:spcBef>
                <a:spcPct val="0"/>
              </a:spcBef>
            </a:pPr>
            <a:r>
              <a:rPr lang="nl-NL" sz="1400">
                <a:solidFill>
                  <a:srgbClr val="FFFFFF"/>
                </a:solidFill>
                <a:latin typeface="Arial" pitchFamily="34" charset="0"/>
              </a:rPr>
              <a:t>selection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067175" y="3068638"/>
            <a:ext cx="969963" cy="647700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 sz="1400">
                <a:solidFill>
                  <a:srgbClr val="FFFFFF"/>
                </a:solidFill>
                <a:latin typeface="Arial" pitchFamily="34" charset="0"/>
              </a:rPr>
              <a:t>Automated </a:t>
            </a:r>
          </a:p>
          <a:p>
            <a:pPr defTabSz="914305">
              <a:spcBef>
                <a:spcPct val="0"/>
              </a:spcBef>
            </a:pPr>
            <a:r>
              <a:rPr lang="nl-NL" sz="1400">
                <a:solidFill>
                  <a:srgbClr val="FFFFFF"/>
                </a:solidFill>
                <a:latin typeface="Arial" pitchFamily="34" charset="0"/>
              </a:rPr>
              <a:t>Concept</a:t>
            </a:r>
          </a:p>
          <a:p>
            <a:pPr defTabSz="914305">
              <a:spcBef>
                <a:spcPct val="0"/>
              </a:spcBef>
            </a:pPr>
            <a:r>
              <a:rPr lang="nl-NL" sz="1400">
                <a:solidFill>
                  <a:srgbClr val="FFFFFF"/>
                </a:solidFill>
                <a:latin typeface="Arial" pitchFamily="34" charset="0"/>
              </a:rPr>
              <a:t>suggestion</a:t>
            </a:r>
            <a:endParaRPr lang="nl-NL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73088" y="5516563"/>
            <a:ext cx="5688012" cy="792162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 sz="2400">
                <a:solidFill>
                  <a:srgbClr val="FFFFFF"/>
                </a:solidFill>
                <a:latin typeface="Arial" pitchFamily="34" charset="0"/>
              </a:rPr>
              <a:t>Query component ‘mixer’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644525" y="6381750"/>
            <a:ext cx="2952750" cy="217488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>
                <a:solidFill>
                  <a:srgbClr val="FFFFFF"/>
                </a:solidFill>
                <a:latin typeface="Arial" pitchFamily="34" charset="0"/>
              </a:rPr>
              <a:t>Language filter</a:t>
            </a:r>
            <a:endParaRPr lang="nl-NL" sz="2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5037138" y="6381750"/>
            <a:ext cx="1368425" cy="217488"/>
          </a:xfrm>
          <a:prstGeom prst="rect">
            <a:avLst/>
          </a:prstGeom>
          <a:solidFill>
            <a:srgbClr val="06060A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305">
              <a:spcBef>
                <a:spcPct val="0"/>
              </a:spcBef>
            </a:pPr>
            <a:r>
              <a:rPr lang="nl-NL" sz="1600">
                <a:solidFill>
                  <a:srgbClr val="FFFFFF"/>
                </a:solidFill>
                <a:latin typeface="Arial" pitchFamily="34" charset="0"/>
              </a:rPr>
              <a:t>… and search</a:t>
            </a:r>
          </a:p>
        </p:txBody>
      </p:sp>
      <p:pic>
        <p:nvPicPr>
          <p:cNvPr id="25" name="Picture 14" descr="soccer-crossbrowser"/>
          <p:cNvPicPr>
            <a:picLocks noChangeAspect="1" noChangeArrowheads="1"/>
          </p:cNvPicPr>
          <p:nvPr/>
        </p:nvPicPr>
        <p:blipFill>
          <a:blip r:embed="rId3" cstate="print"/>
          <a:srcRect l="5862" t="8134" r="5507" b="24690"/>
          <a:stretch>
            <a:fillRect/>
          </a:stretch>
        </p:blipFill>
        <p:spPr bwMode="auto">
          <a:xfrm>
            <a:off x="5400675" y="2786063"/>
            <a:ext cx="37433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3"/>
          <p:cNvSpPr>
            <a:spLocks noChangeArrowheads="1"/>
          </p:cNvSpPr>
          <p:nvPr/>
        </p:nvSpPr>
        <p:spPr bwMode="auto">
          <a:xfrm>
            <a:off x="2143125" y="4133850"/>
            <a:ext cx="2286000" cy="136683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4305"/>
            <a:r>
              <a:rPr lang="nl-NL" sz="2000" b="1">
                <a:solidFill>
                  <a:srgbClr val="C00000"/>
                </a:solidFill>
              </a:rPr>
              <a:t>Leads to</a:t>
            </a:r>
          </a:p>
          <a:p>
            <a:pPr defTabSz="914305"/>
            <a:r>
              <a:rPr lang="nl-NL" sz="2000" b="1">
                <a:solidFill>
                  <a:srgbClr val="C00000"/>
                </a:solidFill>
              </a:rPr>
              <a:t>RANKING</a:t>
            </a:r>
          </a:p>
        </p:txBody>
      </p:sp>
      <p:sp>
        <p:nvSpPr>
          <p:cNvPr id="44046" name="WordArt 23"/>
          <p:cNvSpPr>
            <a:spLocks noChangeArrowheads="1" noChangeShapeType="1" noTextEdit="1"/>
          </p:cNvSpPr>
          <p:nvPr/>
        </p:nvSpPr>
        <p:spPr bwMode="auto">
          <a:xfrm>
            <a:off x="644525" y="4365625"/>
            <a:ext cx="1771650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defTabSz="914305"/>
            <a:endParaRPr lang="en-US" sz="3600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6666FF"/>
              </a:solidFill>
              <a:latin typeface="Arial Black"/>
            </a:endParaRPr>
          </a:p>
        </p:txBody>
      </p:sp>
      <p:grpSp>
        <p:nvGrpSpPr>
          <p:cNvPr id="3" name="Groep 37"/>
          <p:cNvGrpSpPr>
            <a:grpSpLocks/>
          </p:cNvGrpSpPr>
          <p:nvPr/>
        </p:nvGrpSpPr>
        <p:grpSpPr bwMode="auto">
          <a:xfrm>
            <a:off x="4143375" y="3286125"/>
            <a:ext cx="2000250" cy="2143125"/>
            <a:chOff x="3000364" y="4214818"/>
            <a:chExt cx="2000265" cy="2143140"/>
          </a:xfrm>
        </p:grpSpPr>
        <p:sp>
          <p:nvSpPr>
            <p:cNvPr id="36" name="Gebogen pijl 35"/>
            <p:cNvSpPr/>
            <p:nvPr/>
          </p:nvSpPr>
          <p:spPr bwMode="auto">
            <a:xfrm>
              <a:off x="3000364" y="4214818"/>
              <a:ext cx="1428761" cy="928695"/>
            </a:xfrm>
            <a:prstGeom prst="ben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305"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7" name="Gebogen pijl 36"/>
            <p:cNvSpPr/>
            <p:nvPr/>
          </p:nvSpPr>
          <p:spPr bwMode="auto">
            <a:xfrm rot="10800000">
              <a:off x="3643307" y="5429265"/>
              <a:ext cx="1357322" cy="928693"/>
            </a:xfrm>
            <a:prstGeom prst="ben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305"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786563" y="4929188"/>
            <a:ext cx="952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Browse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178550" y="109538"/>
            <a:ext cx="2727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smtClean="0">
                <a:solidFill>
                  <a:srgbClr val="3399FF"/>
                </a:solidFill>
              </a:rPr>
              <a:t>Slide credit: </a:t>
            </a:r>
            <a:r>
              <a:rPr kumimoji="1" lang="en-US" dirty="0" err="1" smtClean="0">
                <a:solidFill>
                  <a:srgbClr val="3399FF"/>
                </a:solidFill>
              </a:rPr>
              <a:t>Ork</a:t>
            </a:r>
            <a:r>
              <a:rPr kumimoji="1" lang="en-US" dirty="0" smtClean="0">
                <a:solidFill>
                  <a:srgbClr val="3399FF"/>
                </a:solidFill>
              </a:rPr>
              <a:t> de </a:t>
            </a:r>
            <a:r>
              <a:rPr kumimoji="1" lang="en-US" dirty="0" err="1" smtClean="0">
                <a:solidFill>
                  <a:srgbClr val="3399FF"/>
                </a:solidFill>
              </a:rPr>
              <a:t>Rooij</a:t>
            </a:r>
            <a:endParaRPr kumimoji="1" lang="en-US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Crowdsourcing</a:t>
            </a:r>
            <a:r>
              <a:rPr lang="en-US" dirty="0" smtClean="0"/>
              <a:t> video retrieval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16000" r="15000" b="4000"/>
          <a:stretch>
            <a:fillRect/>
          </a:stretch>
        </p:blipFill>
        <p:spPr bwMode="auto">
          <a:xfrm>
            <a:off x="914400" y="1676400"/>
            <a:ext cx="6400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04096" y="-35256"/>
            <a:ext cx="4307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b="1" dirty="0">
                <a:solidFill>
                  <a:srgbClr val="3399FF"/>
                </a:solidFill>
              </a:rPr>
              <a:t>http://hollandsglorieoppinkpop.nl/</a:t>
            </a:r>
          </a:p>
        </p:txBody>
      </p:sp>
      <p:pic>
        <p:nvPicPr>
          <p:cNvPr id="3075" name="Picture 3" descr="C:\Documents and Settings\Cees\Bureaublad\jaap-css\Hollands Glorie op Pinkpop - Home_files\benglogo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190" y="6210300"/>
            <a:ext cx="2071116" cy="685800"/>
          </a:xfrm>
          <a:prstGeom prst="rect">
            <a:avLst/>
          </a:prstGeom>
          <a:noFill/>
        </p:spPr>
      </p:pic>
      <p:pic>
        <p:nvPicPr>
          <p:cNvPr id="11" name="Picture 2047" descr="videodoc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092" y="6339840"/>
            <a:ext cx="1191898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51" descr="utwent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190" y="6400800"/>
            <a:ext cx="2010410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49" descr="uva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690" y="6381750"/>
            <a:ext cx="2209800" cy="29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0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8763000" cy="6858000"/>
          </a:xfrm>
          <a:prstGeom prst="rect">
            <a:avLst/>
          </a:prstGeom>
          <a:solidFill>
            <a:srgbClr val="FFFF6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sz="30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286001"/>
            <a:ext cx="8229600" cy="3657600"/>
          </a:xfrm>
        </p:spPr>
        <p:txBody>
          <a:bodyPr/>
          <a:lstStyle/>
          <a:p>
            <a:r>
              <a:rPr lang="en-US" dirty="0" smtClean="0"/>
              <a:t>Basic user interaction</a:t>
            </a:r>
          </a:p>
          <a:p>
            <a:r>
              <a:rPr lang="en-US" dirty="0" smtClean="0"/>
              <a:t>Thread visualizations</a:t>
            </a:r>
          </a:p>
          <a:p>
            <a:r>
              <a:rPr lang="en-US" dirty="0" smtClean="0"/>
              <a:t>Extreme retrieval</a:t>
            </a:r>
          </a:p>
          <a:p>
            <a:r>
              <a:rPr lang="en-US" dirty="0" smtClean="0"/>
              <a:t>Learning from the user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Benchmarking the interface gap</a:t>
            </a:r>
          </a:p>
        </p:txBody>
      </p:sp>
    </p:spTree>
    <p:extLst>
      <p:ext uri="{BB962C8B-B14F-4D97-AF65-F5344CB8AC3E}">
        <p14:creationId xmlns:p14="http://schemas.microsoft.com/office/powerpoint/2010/main" val="30659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801004" cy="1143000"/>
          </a:xfrm>
        </p:spPr>
        <p:txBody>
          <a:bodyPr/>
          <a:lstStyle/>
          <a:p>
            <a:r>
              <a:rPr lang="en-US" dirty="0" smtClean="0"/>
              <a:t>Interface gap best addressed by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TRECVID interactive search task</a:t>
            </a:r>
          </a:p>
          <a:p>
            <a:pPr lvl="1"/>
            <a:r>
              <a:rPr lang="en-US" dirty="0" smtClean="0"/>
              <a:t>Interactively solve 20+ search topics </a:t>
            </a:r>
            <a:r>
              <a:rPr lang="en-US" sz="1600" dirty="0" smtClean="0"/>
              <a:t>(10/15 minutes)</a:t>
            </a:r>
          </a:p>
          <a:p>
            <a:pPr lvl="1"/>
            <a:r>
              <a:rPr lang="en-US" dirty="0" smtClean="0"/>
              <a:t>Return 1,000 ranked shot-based results per topic</a:t>
            </a:r>
          </a:p>
          <a:p>
            <a:pPr lvl="1"/>
            <a:r>
              <a:rPr lang="en-US" dirty="0" smtClean="0"/>
              <a:t>Evaluate using Average Precision</a:t>
            </a:r>
          </a:p>
          <a:p>
            <a:endParaRPr lang="en-US" dirty="0" smtClean="0"/>
          </a:p>
          <a:p>
            <a:r>
              <a:rPr lang="en-US" dirty="0" err="1" smtClean="0"/>
              <a:t>VideOlympics</a:t>
            </a:r>
            <a:r>
              <a:rPr lang="en-US" dirty="0" smtClean="0"/>
              <a:t> showcase</a:t>
            </a:r>
          </a:p>
        </p:txBody>
      </p:sp>
    </p:spTree>
    <p:extLst>
      <p:ext uri="{BB962C8B-B14F-4D97-AF65-F5344CB8AC3E}">
        <p14:creationId xmlns:p14="http://schemas.microsoft.com/office/powerpoint/2010/main" val="384772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76375" y="5940425"/>
            <a:ext cx="3455988" cy="1233488"/>
            <a:chOff x="585" y="2382"/>
            <a:chExt cx="2177" cy="777"/>
          </a:xfrm>
        </p:grpSpPr>
        <p:pic>
          <p:nvPicPr>
            <p:cNvPr id="5429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8124" t="42709" r="14999" b="17708"/>
            <a:stretch>
              <a:fillRect/>
            </a:stretch>
          </p:blipFill>
          <p:spPr bwMode="auto">
            <a:xfrm>
              <a:off x="657" y="2382"/>
              <a:ext cx="2058" cy="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92" name="Rectangle 12"/>
            <p:cNvSpPr>
              <a:spLocks noChangeArrowheads="1"/>
            </p:cNvSpPr>
            <p:nvPr/>
          </p:nvSpPr>
          <p:spPr bwMode="auto">
            <a:xfrm>
              <a:off x="585" y="2750"/>
              <a:ext cx="2177" cy="4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547813" y="2997200"/>
            <a:ext cx="3455987" cy="1152525"/>
            <a:chOff x="3016" y="1344"/>
            <a:chExt cx="2177" cy="726"/>
          </a:xfrm>
        </p:grpSpPr>
        <p:pic>
          <p:nvPicPr>
            <p:cNvPr id="5428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263" t="30191" r="14862" b="33333"/>
            <a:stretch>
              <a:fillRect/>
            </a:stretch>
          </p:blipFill>
          <p:spPr bwMode="auto">
            <a:xfrm>
              <a:off x="3106" y="1344"/>
              <a:ext cx="1996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90" name="Rectangle 9"/>
            <p:cNvSpPr>
              <a:spLocks noChangeArrowheads="1"/>
            </p:cNvSpPr>
            <p:nvPr/>
          </p:nvSpPr>
          <p:spPr bwMode="auto">
            <a:xfrm>
              <a:off x="3016" y="1661"/>
              <a:ext cx="2177" cy="4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47813" y="4365625"/>
            <a:ext cx="3455987" cy="1150938"/>
            <a:chOff x="3261" y="2251"/>
            <a:chExt cx="2177" cy="725"/>
          </a:xfrm>
        </p:grpSpPr>
        <p:pic>
          <p:nvPicPr>
            <p:cNvPr id="5428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8124" t="25000" r="14999" b="40625"/>
            <a:stretch>
              <a:fillRect/>
            </a:stretch>
          </p:blipFill>
          <p:spPr bwMode="auto">
            <a:xfrm>
              <a:off x="3334" y="2251"/>
              <a:ext cx="1996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8" name="Rectangle 11"/>
            <p:cNvSpPr>
              <a:spLocks noChangeArrowheads="1"/>
            </p:cNvSpPr>
            <p:nvPr/>
          </p:nvSpPr>
          <p:spPr bwMode="auto">
            <a:xfrm>
              <a:off x="3261" y="2567"/>
              <a:ext cx="2177" cy="4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sp>
        <p:nvSpPr>
          <p:cNvPr id="287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Recap: Video data sets</a:t>
            </a:r>
          </a:p>
        </p:txBody>
      </p:sp>
      <p:sp>
        <p:nvSpPr>
          <p:cNvPr id="2871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286000"/>
            <a:ext cx="7834313" cy="3657600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en-US" sz="3000" dirty="0" smtClean="0"/>
              <a:t>US TV news </a:t>
            </a:r>
            <a:r>
              <a:rPr lang="en-US" sz="1800" dirty="0" smtClean="0"/>
              <a:t>(`03/`04)</a:t>
            </a:r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r>
              <a:rPr lang="en-US" sz="3000" dirty="0" smtClean="0"/>
              <a:t>International TV news </a:t>
            </a:r>
            <a:r>
              <a:rPr lang="en-US" sz="1800" dirty="0" smtClean="0"/>
              <a:t>(`05/`06)</a:t>
            </a:r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r>
              <a:rPr lang="en-US" sz="3000" dirty="0" smtClean="0"/>
              <a:t>Dutch TV infotainment </a:t>
            </a:r>
            <a:r>
              <a:rPr lang="en-US" sz="1800" dirty="0" smtClean="0"/>
              <a:t>(`07/`08/`09)</a:t>
            </a:r>
            <a:endParaRPr lang="en-US" sz="3000" dirty="0" smtClean="0"/>
          </a:p>
          <a:p>
            <a:pPr lvl="1">
              <a:defRPr/>
            </a:pPr>
            <a:endParaRPr lang="en-US" sz="2600" dirty="0" smtClean="0"/>
          </a:p>
          <a:p>
            <a:pPr>
              <a:defRPr/>
            </a:pPr>
            <a:endParaRPr lang="en-US" sz="3000" dirty="0" smtClean="0"/>
          </a:p>
        </p:txBody>
      </p:sp>
      <p:pic>
        <p:nvPicPr>
          <p:cNvPr id="54279" name="Picture 16" descr="ABC logo BLA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7650" y="2503488"/>
            <a:ext cx="736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7" descr="CNN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2681288"/>
            <a:ext cx="736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8" descr="b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5661025"/>
            <a:ext cx="1890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6745288" y="4449763"/>
            <a:ext cx="1254125" cy="635000"/>
            <a:chOff x="4249" y="2803"/>
            <a:chExt cx="790" cy="400"/>
          </a:xfrm>
        </p:grpSpPr>
        <p:pic>
          <p:nvPicPr>
            <p:cNvPr id="54285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 r="26462" b="-8229"/>
            <a:stretch>
              <a:fillRect/>
            </a:stretch>
          </p:blipFill>
          <p:spPr bwMode="auto">
            <a:xfrm>
              <a:off x="4249" y="2803"/>
              <a:ext cx="59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6" name="Oval 21"/>
            <p:cNvSpPr>
              <a:spLocks noChangeArrowheads="1"/>
            </p:cNvSpPr>
            <p:nvPr/>
          </p:nvSpPr>
          <p:spPr bwMode="auto">
            <a:xfrm>
              <a:off x="4767" y="2840"/>
              <a:ext cx="272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  <p:pic>
        <p:nvPicPr>
          <p:cNvPr id="54283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6550" y="4149725"/>
            <a:ext cx="731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26" descr="Lbc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5825" y="3860800"/>
            <a:ext cx="831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9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Afbeelding 7" descr="intSearch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2195513"/>
            <a:ext cx="3500437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800" dirty="0" smtClean="0"/>
              <a:t>Video browsing at TRECVID</a:t>
            </a:r>
          </a:p>
        </p:txBody>
      </p:sp>
      <p:sp>
        <p:nvSpPr>
          <p:cNvPr id="2191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7175" y="2332038"/>
            <a:ext cx="5334000" cy="4525962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en-US" dirty="0" smtClean="0"/>
              <a:t>Wide performance variation</a:t>
            </a:r>
          </a:p>
          <a:p>
            <a:pPr lvl="1">
              <a:defRPr/>
            </a:pPr>
            <a:r>
              <a:rPr lang="en-US" dirty="0" smtClean="0"/>
              <a:t># concept detectors</a:t>
            </a:r>
          </a:p>
          <a:p>
            <a:pPr lvl="1">
              <a:defRPr/>
            </a:pPr>
            <a:r>
              <a:rPr lang="en-US" dirty="0" smtClean="0"/>
              <a:t>Search interface</a:t>
            </a:r>
          </a:p>
          <a:p>
            <a:pPr lvl="1">
              <a:defRPr/>
            </a:pPr>
            <a:r>
              <a:rPr lang="en-US" dirty="0" smtClean="0"/>
              <a:t>Expert </a:t>
            </a:r>
            <a:r>
              <a:rPr lang="en-US" dirty="0" err="1" smtClean="0"/>
              <a:t>vs</a:t>
            </a:r>
            <a:r>
              <a:rPr lang="en-US" dirty="0" smtClean="0"/>
              <a:t> novice user 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 smtClean="0"/>
              <a:t>Most pronounced</a:t>
            </a:r>
          </a:p>
          <a:p>
            <a:pPr lvl="1">
              <a:defRPr/>
            </a:pPr>
            <a:r>
              <a:rPr lang="en-US" dirty="0" smtClean="0"/>
              <a:t>2003: </a:t>
            </a:r>
            <a:r>
              <a:rPr lang="en-US" dirty="0" err="1" smtClean="0"/>
              <a:t>Informedia</a:t>
            </a:r>
            <a:r>
              <a:rPr lang="en-US" dirty="0" smtClean="0"/>
              <a:t> classic</a:t>
            </a:r>
          </a:p>
          <a:p>
            <a:pPr lvl="1">
              <a:defRPr/>
            </a:pPr>
            <a:r>
              <a:rPr lang="en-US" dirty="0" smtClean="0"/>
              <a:t>2005: Large semantic lexicon</a:t>
            </a:r>
          </a:p>
          <a:p>
            <a:pPr lvl="1">
              <a:defRPr/>
            </a:pPr>
            <a:r>
              <a:rPr lang="en-US" dirty="0" smtClean="0"/>
              <a:t>2008: Active learning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319213" y="6286500"/>
            <a:ext cx="2466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05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Mean Average Precision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 rot="-5400000">
            <a:off x="58738" y="3870325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05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31157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24750" y="2060575"/>
            <a:ext cx="919163" cy="863600"/>
            <a:chOff x="5171" y="845"/>
            <a:chExt cx="579" cy="544"/>
          </a:xfrm>
        </p:grpSpPr>
        <p:pic>
          <p:nvPicPr>
            <p:cNvPr id="128102" name="Picture 3" descr="shot126_218_19981224_ABC_35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1" y="845"/>
              <a:ext cx="579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103" name="Text Box 4"/>
            <p:cNvSpPr txBox="1">
              <a:spLocks noChangeArrowheads="1"/>
            </p:cNvSpPr>
            <p:nvPr/>
          </p:nvSpPr>
          <p:spPr bwMode="auto">
            <a:xfrm>
              <a:off x="5193" y="1216"/>
              <a:ext cx="553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 sz="1200" b="1">
                  <a:solidFill>
                    <a:srgbClr val="000000"/>
                  </a:solidFill>
                </a:rPr>
                <a:t>Cartoon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663825" y="4579938"/>
            <a:ext cx="1008063" cy="1046162"/>
            <a:chOff x="2109" y="2432"/>
            <a:chExt cx="635" cy="659"/>
          </a:xfrm>
        </p:grpSpPr>
        <p:pic>
          <p:nvPicPr>
            <p:cNvPr id="128100" name="Picture 6" descr="shot36_176_19981028_CNN_4039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2" y="2432"/>
              <a:ext cx="579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101" name="Text Box 7"/>
            <p:cNvSpPr txBox="1">
              <a:spLocks noChangeArrowheads="1"/>
            </p:cNvSpPr>
            <p:nvPr/>
          </p:nvSpPr>
          <p:spPr bwMode="auto">
            <a:xfrm>
              <a:off x="2109" y="2803"/>
              <a:ext cx="635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 sz="1200" b="1">
                  <a:solidFill>
                    <a:srgbClr val="000000"/>
                  </a:solidFill>
                </a:rPr>
                <a:t>Sporting Event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84213" y="3319463"/>
            <a:ext cx="4948237" cy="3567112"/>
            <a:chOff x="862" y="1638"/>
            <a:chExt cx="3117" cy="2247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474" y="1638"/>
              <a:ext cx="2505" cy="2247"/>
              <a:chOff x="1474" y="1638"/>
              <a:chExt cx="2505" cy="2247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511" y="1638"/>
                <a:ext cx="579" cy="660"/>
                <a:chOff x="1511" y="1638"/>
                <a:chExt cx="579" cy="660"/>
              </a:xfrm>
            </p:grpSpPr>
            <p:pic>
              <p:nvPicPr>
                <p:cNvPr id="128098" name="Picture 11" descr="shot1_143_19981001_ABC_234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511" y="1638"/>
                  <a:ext cx="579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809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533" y="2010"/>
                  <a:ext cx="553" cy="288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rgbClr val="000000"/>
                      </a:solidFill>
                    </a:rPr>
                    <a:t>Airplane</a:t>
                  </a:r>
                  <a:br>
                    <a:rPr lang="en-US" sz="1200" b="1">
                      <a:solidFill>
                        <a:srgbClr val="000000"/>
                      </a:solidFill>
                    </a:rPr>
                  </a:br>
                  <a:r>
                    <a:rPr lang="en-US" sz="1200" b="1">
                      <a:solidFill>
                        <a:srgbClr val="000000"/>
                      </a:solidFill>
                    </a:rPr>
                    <a:t>Take Off</a:t>
                  </a:r>
                </a:p>
              </p:txBody>
            </p:sp>
          </p:grpSp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1474" y="2432"/>
                <a:ext cx="635" cy="544"/>
                <a:chOff x="1474" y="2432"/>
                <a:chExt cx="635" cy="544"/>
              </a:xfrm>
            </p:grpSpPr>
            <p:pic>
              <p:nvPicPr>
                <p:cNvPr id="128096" name="Picture 14" descr="shot36_34_19981028_CNN_804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18" y="2432"/>
                  <a:ext cx="579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809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74" y="2803"/>
                  <a:ext cx="635" cy="173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rgbClr val="000000"/>
                      </a:solidFill>
                    </a:rPr>
                    <a:t>Bill Clinton</a:t>
                  </a:r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3311" y="2432"/>
                <a:ext cx="635" cy="659"/>
                <a:chOff x="3311" y="2432"/>
                <a:chExt cx="635" cy="659"/>
              </a:xfrm>
            </p:grpSpPr>
            <p:pic>
              <p:nvPicPr>
                <p:cNvPr id="128094" name="Picture 17" descr="shot4_201_19981003_CNN_39547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344" y="2432"/>
                  <a:ext cx="579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809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311" y="2803"/>
                  <a:ext cx="635" cy="288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rgbClr val="000000"/>
                      </a:solidFill>
                    </a:rPr>
                    <a:t>Physical Violence</a:t>
                  </a:r>
                </a:p>
              </p:txBody>
            </p:sp>
          </p:grpSp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2721" y="3226"/>
                <a:ext cx="635" cy="659"/>
                <a:chOff x="2721" y="3226"/>
                <a:chExt cx="635" cy="659"/>
              </a:xfrm>
            </p:grpSpPr>
            <p:pic>
              <p:nvPicPr>
                <p:cNvPr id="128092" name="Picture 20" descr="shot89_97_19981129_ABC_19117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744" y="3226"/>
                  <a:ext cx="579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809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721" y="3597"/>
                  <a:ext cx="635" cy="288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rgbClr val="000000"/>
                      </a:solidFill>
                    </a:rPr>
                    <a:t>People Walking</a:t>
                  </a:r>
                </a:p>
              </p:txBody>
            </p:sp>
          </p:grpSp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3344" y="3226"/>
                <a:ext cx="635" cy="658"/>
                <a:chOff x="3344" y="3226"/>
                <a:chExt cx="635" cy="658"/>
              </a:xfrm>
            </p:grpSpPr>
            <p:pic>
              <p:nvPicPr>
                <p:cNvPr id="128090" name="Picture 23" descr="shot64_107_19981113_CNN_27471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367" y="3226"/>
                  <a:ext cx="579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809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344" y="3596"/>
                  <a:ext cx="635" cy="288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 sz="1200" b="1">
                      <a:solidFill>
                        <a:srgbClr val="000000"/>
                      </a:solidFill>
                    </a:rPr>
                    <a:t>Madeleine Albright</a:t>
                  </a:r>
                </a:p>
              </p:txBody>
            </p:sp>
          </p:grpSp>
        </p:grpSp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862" y="2432"/>
              <a:ext cx="626" cy="659"/>
              <a:chOff x="862" y="2432"/>
              <a:chExt cx="626" cy="659"/>
            </a:xfrm>
          </p:grpSpPr>
          <p:pic>
            <p:nvPicPr>
              <p:cNvPr id="128083" name="Picture 26" descr="shot75_176_19981119_CNN_3932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891" y="2432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84" name="Text Box 27"/>
              <p:cNvSpPr txBox="1">
                <a:spLocks noChangeArrowheads="1"/>
              </p:cNvSpPr>
              <p:nvPr/>
            </p:nvSpPr>
            <p:spPr bwMode="auto">
              <a:xfrm>
                <a:off x="862" y="2803"/>
                <a:ext cx="626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Basket</a:t>
                </a:r>
                <a:br>
                  <a:rPr lang="en-US" sz="1200" b="1">
                    <a:solidFill>
                      <a:srgbClr val="000000"/>
                    </a:solidFill>
                  </a:rPr>
                </a:br>
                <a:r>
                  <a:rPr lang="en-US" sz="1200" b="1">
                    <a:solidFill>
                      <a:srgbClr val="000000"/>
                    </a:solidFill>
                  </a:rPr>
                  <a:t>Scored</a:t>
                </a:r>
              </a:p>
            </p:txBody>
          </p:sp>
        </p:grpSp>
      </p:grp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1692275" y="2060575"/>
            <a:ext cx="5810250" cy="4643438"/>
            <a:chOff x="1497" y="845"/>
            <a:chExt cx="3660" cy="2925"/>
          </a:xfrm>
        </p:grpSpPr>
        <p:grpSp>
          <p:nvGrpSpPr>
            <p:cNvPr id="13" name="Group 29"/>
            <p:cNvGrpSpPr>
              <a:grpSpLocks/>
            </p:cNvGrpSpPr>
            <p:nvPr/>
          </p:nvGrpSpPr>
          <p:grpSpPr bwMode="auto">
            <a:xfrm>
              <a:off x="1497" y="845"/>
              <a:ext cx="579" cy="544"/>
              <a:chOff x="1497" y="845"/>
              <a:chExt cx="579" cy="544"/>
            </a:xfrm>
          </p:grpSpPr>
          <p:pic>
            <p:nvPicPr>
              <p:cNvPr id="128079" name="Picture 30" descr="shot103_183_19981206_CNN_3732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497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80" name="Text Box 31"/>
              <p:cNvSpPr txBox="1">
                <a:spLocks noChangeArrowheads="1"/>
              </p:cNvSpPr>
              <p:nvPr/>
            </p:nvSpPr>
            <p:spPr bwMode="auto">
              <a:xfrm>
                <a:off x="1511" y="1216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Footbal</a:t>
                </a:r>
              </a:p>
            </p:txBody>
          </p:sp>
        </p:grpSp>
        <p:grpSp>
          <p:nvGrpSpPr>
            <p:cNvPr id="14" name="Group 32"/>
            <p:cNvGrpSpPr>
              <a:grpSpLocks/>
            </p:cNvGrpSpPr>
            <p:nvPr/>
          </p:nvGrpSpPr>
          <p:grpSpPr bwMode="auto">
            <a:xfrm>
              <a:off x="3946" y="845"/>
              <a:ext cx="579" cy="544"/>
              <a:chOff x="3946" y="845"/>
              <a:chExt cx="579" cy="544"/>
            </a:xfrm>
          </p:grpSpPr>
          <p:pic>
            <p:nvPicPr>
              <p:cNvPr id="128077" name="Picture 33" descr="shot9_165_19981011_CNN_3826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46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78" name="Text Box 34"/>
              <p:cNvSpPr txBox="1">
                <a:spLocks noChangeArrowheads="1"/>
              </p:cNvSpPr>
              <p:nvPr/>
            </p:nvSpPr>
            <p:spPr bwMode="auto">
              <a:xfrm>
                <a:off x="3960" y="1216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Golf</a:t>
                </a:r>
              </a:p>
            </p:txBody>
          </p:sp>
        </p:grpSp>
        <p:grpSp>
          <p:nvGrpSpPr>
            <p:cNvPr id="15" name="Group 35"/>
            <p:cNvGrpSpPr>
              <a:grpSpLocks/>
            </p:cNvGrpSpPr>
            <p:nvPr/>
          </p:nvGrpSpPr>
          <p:grpSpPr bwMode="auto">
            <a:xfrm>
              <a:off x="4522" y="2432"/>
              <a:ext cx="635" cy="544"/>
              <a:chOff x="4522" y="2432"/>
              <a:chExt cx="635" cy="544"/>
            </a:xfrm>
          </p:grpSpPr>
          <p:pic>
            <p:nvPicPr>
              <p:cNvPr id="128075" name="Picture 36" descr="shot7_169_19981009_CNN_3588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557" y="2432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76" name="Text Box 37"/>
              <p:cNvSpPr txBox="1">
                <a:spLocks noChangeArrowheads="1"/>
              </p:cNvSpPr>
              <p:nvPr/>
            </p:nvSpPr>
            <p:spPr bwMode="auto">
              <a:xfrm>
                <a:off x="4522" y="2803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Baseball</a:t>
                </a:r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2109" y="3226"/>
              <a:ext cx="635" cy="544"/>
              <a:chOff x="2109" y="3226"/>
              <a:chExt cx="635" cy="544"/>
            </a:xfrm>
          </p:grpSpPr>
          <p:pic>
            <p:nvPicPr>
              <p:cNvPr id="128073" name="Picture 39" descr="shot7_181_19981009_CNN_3885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132" y="3226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74" name="Text Box 40"/>
              <p:cNvSpPr txBox="1">
                <a:spLocks noChangeArrowheads="1"/>
              </p:cNvSpPr>
              <p:nvPr/>
            </p:nvSpPr>
            <p:spPr bwMode="auto">
              <a:xfrm>
                <a:off x="2109" y="3597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Ice Hockey</a:t>
                </a:r>
              </a:p>
            </p:txBody>
          </p:sp>
        </p:grpSp>
        <p:grpSp>
          <p:nvGrpSpPr>
            <p:cNvPr id="17" name="Group 41"/>
            <p:cNvGrpSpPr>
              <a:grpSpLocks/>
            </p:cNvGrpSpPr>
            <p:nvPr/>
          </p:nvGrpSpPr>
          <p:grpSpPr bwMode="auto">
            <a:xfrm>
              <a:off x="3969" y="3217"/>
              <a:ext cx="635" cy="553"/>
              <a:chOff x="3969" y="3217"/>
              <a:chExt cx="635" cy="553"/>
            </a:xfrm>
          </p:grpSpPr>
          <p:pic>
            <p:nvPicPr>
              <p:cNvPr id="128071" name="Picture 42" descr="shot30_223_19981025_CNN_3933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969" y="3217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72" name="Text Box 43"/>
              <p:cNvSpPr txBox="1">
                <a:spLocks noChangeArrowheads="1"/>
              </p:cNvSpPr>
              <p:nvPr/>
            </p:nvSpPr>
            <p:spPr bwMode="auto">
              <a:xfrm>
                <a:off x="3969" y="3597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Soccer</a:t>
                </a:r>
              </a:p>
            </p:txBody>
          </p:sp>
        </p:grp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684213" y="2060575"/>
            <a:ext cx="7826375" cy="4813300"/>
            <a:chOff x="862" y="845"/>
            <a:chExt cx="4930" cy="3032"/>
          </a:xfrm>
        </p:grpSpPr>
        <p:grpSp>
          <p:nvGrpSpPr>
            <p:cNvPr id="19" name="Group 45"/>
            <p:cNvGrpSpPr>
              <a:grpSpLocks/>
            </p:cNvGrpSpPr>
            <p:nvPr/>
          </p:nvGrpSpPr>
          <p:grpSpPr bwMode="auto">
            <a:xfrm>
              <a:off x="3334" y="845"/>
              <a:ext cx="579" cy="659"/>
              <a:chOff x="3334" y="845"/>
              <a:chExt cx="579" cy="659"/>
            </a:xfrm>
          </p:grpSpPr>
          <p:pic>
            <p:nvPicPr>
              <p:cNvPr id="128064" name="Picture 46" descr="shot11_68_19981013_ABC_1379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334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65" name="Text Box 47"/>
              <p:cNvSpPr txBox="1">
                <a:spLocks noChangeArrowheads="1"/>
              </p:cNvSpPr>
              <p:nvPr/>
            </p:nvSpPr>
            <p:spPr bwMode="auto">
              <a:xfrm>
                <a:off x="3334" y="1216"/>
                <a:ext cx="553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Stock Quotes</a:t>
                </a:r>
              </a:p>
            </p:txBody>
          </p:sp>
        </p:grpSp>
        <p:grpSp>
          <p:nvGrpSpPr>
            <p:cNvPr id="20" name="Group 48"/>
            <p:cNvGrpSpPr>
              <a:grpSpLocks/>
            </p:cNvGrpSpPr>
            <p:nvPr/>
          </p:nvGrpSpPr>
          <p:grpSpPr bwMode="auto">
            <a:xfrm>
              <a:off x="4558" y="845"/>
              <a:ext cx="579" cy="659"/>
              <a:chOff x="4558" y="845"/>
              <a:chExt cx="579" cy="659"/>
            </a:xfrm>
          </p:grpSpPr>
          <p:pic>
            <p:nvPicPr>
              <p:cNvPr id="128062" name="Picture 49" descr="shot40_137_19981030_CNN_32856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558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63" name="Text Box 50"/>
              <p:cNvSpPr txBox="1">
                <a:spLocks noChangeArrowheads="1"/>
              </p:cNvSpPr>
              <p:nvPr/>
            </p:nvSpPr>
            <p:spPr bwMode="auto">
              <a:xfrm>
                <a:off x="4572" y="1216"/>
                <a:ext cx="553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Financial Anchor</a:t>
                </a:r>
              </a:p>
            </p:txBody>
          </p:sp>
        </p:grpSp>
        <p:grpSp>
          <p:nvGrpSpPr>
            <p:cNvPr id="21" name="Group 51"/>
            <p:cNvGrpSpPr>
              <a:grpSpLocks/>
            </p:cNvGrpSpPr>
            <p:nvPr/>
          </p:nvGrpSpPr>
          <p:grpSpPr bwMode="auto">
            <a:xfrm>
              <a:off x="5157" y="2432"/>
              <a:ext cx="635" cy="774"/>
              <a:chOff x="5157" y="2432"/>
              <a:chExt cx="635" cy="774"/>
            </a:xfrm>
          </p:grpSpPr>
          <p:pic>
            <p:nvPicPr>
              <p:cNvPr id="128060" name="Picture 52" descr="shot48_6_19981104_CNN_7783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181" y="2432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61" name="Text Box 53"/>
              <p:cNvSpPr txBox="1">
                <a:spLocks noChangeArrowheads="1"/>
              </p:cNvSpPr>
              <p:nvPr/>
            </p:nvSpPr>
            <p:spPr bwMode="auto">
              <a:xfrm>
                <a:off x="5157" y="2803"/>
                <a:ext cx="635" cy="40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News Subject Monologue</a:t>
                </a:r>
              </a:p>
            </p:txBody>
          </p:sp>
        </p:grpSp>
        <p:grpSp>
          <p:nvGrpSpPr>
            <p:cNvPr id="22" name="Group 54"/>
            <p:cNvGrpSpPr>
              <a:grpSpLocks/>
            </p:cNvGrpSpPr>
            <p:nvPr/>
          </p:nvGrpSpPr>
          <p:grpSpPr bwMode="auto">
            <a:xfrm>
              <a:off x="862" y="3226"/>
              <a:ext cx="635" cy="536"/>
              <a:chOff x="862" y="3226"/>
              <a:chExt cx="635" cy="536"/>
            </a:xfrm>
          </p:grpSpPr>
          <p:pic>
            <p:nvPicPr>
              <p:cNvPr id="128058" name="Picture 55" descr="shot104_237_19981207_ABC_46502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891" y="3226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59" name="Text Box 56"/>
              <p:cNvSpPr txBox="1">
                <a:spLocks noChangeArrowheads="1"/>
              </p:cNvSpPr>
              <p:nvPr/>
            </p:nvSpPr>
            <p:spPr bwMode="auto">
              <a:xfrm>
                <a:off x="862" y="3589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Anchor</a:t>
                </a:r>
              </a:p>
            </p:txBody>
          </p:sp>
        </p:grpSp>
        <p:grpSp>
          <p:nvGrpSpPr>
            <p:cNvPr id="23" name="Group 57"/>
            <p:cNvGrpSpPr>
              <a:grpSpLocks/>
            </p:cNvGrpSpPr>
            <p:nvPr/>
          </p:nvGrpSpPr>
          <p:grpSpPr bwMode="auto">
            <a:xfrm>
              <a:off x="5140" y="3226"/>
              <a:ext cx="635" cy="651"/>
              <a:chOff x="5140" y="3226"/>
              <a:chExt cx="635" cy="651"/>
            </a:xfrm>
          </p:grpSpPr>
          <p:pic>
            <p:nvPicPr>
              <p:cNvPr id="128056" name="Picture 58" descr="shot3_31_19981002_CNN_1435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171" y="3226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57" name="Text Box 59"/>
              <p:cNvSpPr txBox="1">
                <a:spLocks noChangeArrowheads="1"/>
              </p:cNvSpPr>
              <p:nvPr/>
            </p:nvSpPr>
            <p:spPr bwMode="auto">
              <a:xfrm>
                <a:off x="5140" y="3589"/>
                <a:ext cx="635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Weather News</a:t>
                </a:r>
              </a:p>
            </p:txBody>
          </p:sp>
        </p:grpSp>
      </p:grpSp>
      <p:grpSp>
        <p:nvGrpSpPr>
          <p:cNvPr id="24" name="Group 60"/>
          <p:cNvGrpSpPr>
            <a:grpSpLocks/>
          </p:cNvGrpSpPr>
          <p:nvPr/>
        </p:nvGrpSpPr>
        <p:grpSpPr bwMode="auto">
          <a:xfrm>
            <a:off x="719138" y="2060575"/>
            <a:ext cx="7729537" cy="4630738"/>
            <a:chOff x="884" y="845"/>
            <a:chExt cx="4869" cy="2917"/>
          </a:xfrm>
        </p:grpSpPr>
        <p:grpSp>
          <p:nvGrpSpPr>
            <p:cNvPr id="25" name="Group 61"/>
            <p:cNvGrpSpPr>
              <a:grpSpLocks/>
            </p:cNvGrpSpPr>
            <p:nvPr/>
          </p:nvGrpSpPr>
          <p:grpSpPr bwMode="auto">
            <a:xfrm>
              <a:off x="2100" y="845"/>
              <a:ext cx="588" cy="544"/>
              <a:chOff x="2100" y="845"/>
              <a:chExt cx="588" cy="544"/>
            </a:xfrm>
          </p:grpSpPr>
          <p:pic>
            <p:nvPicPr>
              <p:cNvPr id="128049" name="Picture 62" descr="shot52_49_19981106_CNN_10019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2109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50" name="Text Box 63"/>
              <p:cNvSpPr txBox="1">
                <a:spLocks noChangeArrowheads="1"/>
              </p:cNvSpPr>
              <p:nvPr/>
            </p:nvSpPr>
            <p:spPr bwMode="auto">
              <a:xfrm>
                <a:off x="2100" y="1216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Road</a:t>
                </a:r>
              </a:p>
            </p:txBody>
          </p:sp>
        </p:grpSp>
        <p:grpSp>
          <p:nvGrpSpPr>
            <p:cNvPr id="26" name="Group 64"/>
            <p:cNvGrpSpPr>
              <a:grpSpLocks/>
            </p:cNvGrpSpPr>
            <p:nvPr/>
          </p:nvGrpSpPr>
          <p:grpSpPr bwMode="auto">
            <a:xfrm>
              <a:off x="2721" y="845"/>
              <a:ext cx="579" cy="544"/>
              <a:chOff x="2721" y="845"/>
              <a:chExt cx="579" cy="544"/>
            </a:xfrm>
          </p:grpSpPr>
          <p:pic>
            <p:nvPicPr>
              <p:cNvPr id="128047" name="Picture 65" descr="shot81_81_19981123_ABC_1497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21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48" name="Text Box 66"/>
              <p:cNvSpPr txBox="1">
                <a:spLocks noChangeArrowheads="1"/>
              </p:cNvSpPr>
              <p:nvPr/>
            </p:nvSpPr>
            <p:spPr bwMode="auto">
              <a:xfrm>
                <a:off x="2744" y="1216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Beach</a:t>
                </a:r>
              </a:p>
            </p:txBody>
          </p:sp>
        </p:grpSp>
        <p:grpSp>
          <p:nvGrpSpPr>
            <p:cNvPr id="27" name="Group 67"/>
            <p:cNvGrpSpPr>
              <a:grpSpLocks/>
            </p:cNvGrpSpPr>
            <p:nvPr/>
          </p:nvGrpSpPr>
          <p:grpSpPr bwMode="auto">
            <a:xfrm>
              <a:off x="2124" y="1638"/>
              <a:ext cx="579" cy="545"/>
              <a:chOff x="2124" y="1638"/>
              <a:chExt cx="579" cy="545"/>
            </a:xfrm>
          </p:grpSpPr>
          <p:pic>
            <p:nvPicPr>
              <p:cNvPr id="128045" name="Picture 68" descr="shot22_248_19981020_CNN_47368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124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46" name="Text Box 69"/>
              <p:cNvSpPr txBox="1">
                <a:spLocks noChangeArrowheads="1"/>
              </p:cNvSpPr>
              <p:nvPr/>
            </p:nvSpPr>
            <p:spPr bwMode="auto">
              <a:xfrm>
                <a:off x="2146" y="2010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Boat</a:t>
                </a:r>
              </a:p>
            </p:txBody>
          </p:sp>
        </p:grpSp>
        <p:grpSp>
          <p:nvGrpSpPr>
            <p:cNvPr id="28" name="Group 70"/>
            <p:cNvGrpSpPr>
              <a:grpSpLocks/>
            </p:cNvGrpSpPr>
            <p:nvPr/>
          </p:nvGrpSpPr>
          <p:grpSpPr bwMode="auto">
            <a:xfrm>
              <a:off x="3946" y="2432"/>
              <a:ext cx="635" cy="544"/>
              <a:chOff x="3946" y="2432"/>
              <a:chExt cx="635" cy="544"/>
            </a:xfrm>
          </p:grpSpPr>
          <p:pic>
            <p:nvPicPr>
              <p:cNvPr id="128043" name="Picture 71" descr="shot21_203_19981020_ABC_39990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3957" y="2432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44" name="Text Box 72"/>
              <p:cNvSpPr txBox="1">
                <a:spLocks noChangeArrowheads="1"/>
              </p:cNvSpPr>
              <p:nvPr/>
            </p:nvSpPr>
            <p:spPr bwMode="auto">
              <a:xfrm>
                <a:off x="3946" y="2803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Train</a:t>
                </a:r>
              </a:p>
            </p:txBody>
          </p:sp>
        </p:grpSp>
        <p:grpSp>
          <p:nvGrpSpPr>
            <p:cNvPr id="29" name="Group 73"/>
            <p:cNvGrpSpPr>
              <a:grpSpLocks/>
            </p:cNvGrpSpPr>
            <p:nvPr/>
          </p:nvGrpSpPr>
          <p:grpSpPr bwMode="auto">
            <a:xfrm>
              <a:off x="884" y="845"/>
              <a:ext cx="579" cy="544"/>
              <a:chOff x="884" y="845"/>
              <a:chExt cx="579" cy="544"/>
            </a:xfrm>
          </p:grpSpPr>
          <p:pic>
            <p:nvPicPr>
              <p:cNvPr id="128041" name="Picture 74" descr="shot77_221_19981120_CNN_46943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884" y="845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42" name="Text Box 75"/>
              <p:cNvSpPr txBox="1">
                <a:spLocks noChangeArrowheads="1"/>
              </p:cNvSpPr>
              <p:nvPr/>
            </p:nvSpPr>
            <p:spPr bwMode="auto">
              <a:xfrm>
                <a:off x="907" y="1216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Animal</a:t>
                </a:r>
              </a:p>
            </p:txBody>
          </p:sp>
        </p:grpSp>
        <p:grpSp>
          <p:nvGrpSpPr>
            <p:cNvPr id="30" name="Group 76"/>
            <p:cNvGrpSpPr>
              <a:grpSpLocks/>
            </p:cNvGrpSpPr>
            <p:nvPr/>
          </p:nvGrpSpPr>
          <p:grpSpPr bwMode="auto">
            <a:xfrm>
              <a:off x="884" y="1638"/>
              <a:ext cx="579" cy="545"/>
              <a:chOff x="884" y="1638"/>
              <a:chExt cx="579" cy="545"/>
            </a:xfrm>
          </p:grpSpPr>
          <p:pic>
            <p:nvPicPr>
              <p:cNvPr id="128039" name="Picture 77" descr="shot123_23_19981221_CNN_6261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884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40" name="Text Box 78"/>
              <p:cNvSpPr txBox="1">
                <a:spLocks noChangeArrowheads="1"/>
              </p:cNvSpPr>
              <p:nvPr/>
            </p:nvSpPr>
            <p:spPr bwMode="auto">
              <a:xfrm>
                <a:off x="898" y="2010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Building</a:t>
                </a:r>
              </a:p>
            </p:txBody>
          </p:sp>
        </p:grpSp>
        <p:grpSp>
          <p:nvGrpSpPr>
            <p:cNvPr id="31" name="Group 79"/>
            <p:cNvGrpSpPr>
              <a:grpSpLocks/>
            </p:cNvGrpSpPr>
            <p:nvPr/>
          </p:nvGrpSpPr>
          <p:grpSpPr bwMode="auto">
            <a:xfrm>
              <a:off x="2732" y="1638"/>
              <a:ext cx="579" cy="545"/>
              <a:chOff x="2732" y="1638"/>
              <a:chExt cx="579" cy="545"/>
            </a:xfrm>
          </p:grpSpPr>
          <p:pic>
            <p:nvPicPr>
              <p:cNvPr id="128037" name="Picture 80" descr="shot4_210_19981003_CNN_40746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2732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38" name="Text Box 81"/>
              <p:cNvSpPr txBox="1">
                <a:spLocks noChangeArrowheads="1"/>
              </p:cNvSpPr>
              <p:nvPr/>
            </p:nvSpPr>
            <p:spPr bwMode="auto">
              <a:xfrm>
                <a:off x="2735" y="2010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Graphic</a:t>
                </a:r>
              </a:p>
            </p:txBody>
          </p:sp>
        </p:grpSp>
        <p:grpSp>
          <p:nvGrpSpPr>
            <p:cNvPr id="128000" name="Group 82"/>
            <p:cNvGrpSpPr>
              <a:grpSpLocks/>
            </p:cNvGrpSpPr>
            <p:nvPr/>
          </p:nvGrpSpPr>
          <p:grpSpPr bwMode="auto">
            <a:xfrm>
              <a:off x="3344" y="1638"/>
              <a:ext cx="579" cy="545"/>
              <a:chOff x="3344" y="1638"/>
              <a:chExt cx="579" cy="545"/>
            </a:xfrm>
          </p:grpSpPr>
          <p:pic>
            <p:nvPicPr>
              <p:cNvPr id="128035" name="Picture 83" descr="shot28_173_19981024_CNN_39026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3344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36" name="Text Box 84"/>
              <p:cNvSpPr txBox="1">
                <a:spLocks noChangeArrowheads="1"/>
              </p:cNvSpPr>
              <p:nvPr/>
            </p:nvSpPr>
            <p:spPr bwMode="auto">
              <a:xfrm>
                <a:off x="3348" y="2010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People</a:t>
                </a:r>
              </a:p>
            </p:txBody>
          </p:sp>
        </p:grpSp>
        <p:grpSp>
          <p:nvGrpSpPr>
            <p:cNvPr id="128001" name="Group 85"/>
            <p:cNvGrpSpPr>
              <a:grpSpLocks/>
            </p:cNvGrpSpPr>
            <p:nvPr/>
          </p:nvGrpSpPr>
          <p:grpSpPr bwMode="auto">
            <a:xfrm>
              <a:off x="3957" y="1638"/>
              <a:ext cx="579" cy="545"/>
              <a:chOff x="3957" y="1638"/>
              <a:chExt cx="579" cy="545"/>
            </a:xfrm>
          </p:grpSpPr>
          <p:pic>
            <p:nvPicPr>
              <p:cNvPr id="128033" name="Picture 86" descr="shot57_166_19981110_ABC_30718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957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34" name="Text Box 87"/>
              <p:cNvSpPr txBox="1">
                <a:spLocks noChangeArrowheads="1"/>
              </p:cNvSpPr>
              <p:nvPr/>
            </p:nvSpPr>
            <p:spPr bwMode="auto">
              <a:xfrm>
                <a:off x="3969" y="2010"/>
                <a:ext cx="553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Car</a:t>
                </a:r>
              </a:p>
            </p:txBody>
          </p:sp>
        </p:grpSp>
        <p:grpSp>
          <p:nvGrpSpPr>
            <p:cNvPr id="128002" name="Group 88"/>
            <p:cNvGrpSpPr>
              <a:grpSpLocks/>
            </p:cNvGrpSpPr>
            <p:nvPr/>
          </p:nvGrpSpPr>
          <p:grpSpPr bwMode="auto">
            <a:xfrm>
              <a:off x="4536" y="1638"/>
              <a:ext cx="621" cy="545"/>
              <a:chOff x="4536" y="1638"/>
              <a:chExt cx="621" cy="545"/>
            </a:xfrm>
          </p:grpSpPr>
          <p:pic>
            <p:nvPicPr>
              <p:cNvPr id="128031" name="Picture 89" descr="shot26_151_19981023_ABC_31607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4561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32" name="Text Box 90"/>
              <p:cNvSpPr txBox="1">
                <a:spLocks noChangeArrowheads="1"/>
              </p:cNvSpPr>
              <p:nvPr/>
            </p:nvSpPr>
            <p:spPr bwMode="auto">
              <a:xfrm>
                <a:off x="4536" y="2010"/>
                <a:ext cx="621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Vegetation</a:t>
                </a:r>
              </a:p>
            </p:txBody>
          </p:sp>
        </p:grpSp>
        <p:grpSp>
          <p:nvGrpSpPr>
            <p:cNvPr id="128003" name="Group 91"/>
            <p:cNvGrpSpPr>
              <a:grpSpLocks/>
            </p:cNvGrpSpPr>
            <p:nvPr/>
          </p:nvGrpSpPr>
          <p:grpSpPr bwMode="auto">
            <a:xfrm>
              <a:off x="5171" y="1638"/>
              <a:ext cx="582" cy="660"/>
              <a:chOff x="5171" y="1638"/>
              <a:chExt cx="582" cy="660"/>
            </a:xfrm>
          </p:grpSpPr>
          <p:pic>
            <p:nvPicPr>
              <p:cNvPr id="128029" name="Picture 92" descr="shot87_45_19981127_CNN_7956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5174" y="1638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30" name="Text Box 93"/>
              <p:cNvSpPr txBox="1">
                <a:spLocks noChangeArrowheads="1"/>
              </p:cNvSpPr>
              <p:nvPr/>
            </p:nvSpPr>
            <p:spPr bwMode="auto">
              <a:xfrm>
                <a:off x="5171" y="2010"/>
                <a:ext cx="579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Overlayed Text</a:t>
                </a:r>
              </a:p>
            </p:txBody>
          </p:sp>
        </p:grpSp>
        <p:grpSp>
          <p:nvGrpSpPr>
            <p:cNvPr id="128004" name="Group 94"/>
            <p:cNvGrpSpPr>
              <a:grpSpLocks/>
            </p:cNvGrpSpPr>
            <p:nvPr/>
          </p:nvGrpSpPr>
          <p:grpSpPr bwMode="auto">
            <a:xfrm>
              <a:off x="2699" y="2432"/>
              <a:ext cx="635" cy="659"/>
              <a:chOff x="2699" y="2432"/>
              <a:chExt cx="635" cy="659"/>
            </a:xfrm>
          </p:grpSpPr>
          <p:pic>
            <p:nvPicPr>
              <p:cNvPr id="128027" name="Picture 95" descr="shot96_8_19981202_CNN_2211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2732" y="2432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28" name="Text Box 96"/>
              <p:cNvSpPr txBox="1">
                <a:spLocks noChangeArrowheads="1"/>
              </p:cNvSpPr>
              <p:nvPr/>
            </p:nvSpPr>
            <p:spPr bwMode="auto">
              <a:xfrm>
                <a:off x="2699" y="2803"/>
                <a:ext cx="635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Studio Setting</a:t>
                </a:r>
              </a:p>
            </p:txBody>
          </p:sp>
        </p:grpSp>
        <p:grpSp>
          <p:nvGrpSpPr>
            <p:cNvPr id="128005" name="Group 97"/>
            <p:cNvGrpSpPr>
              <a:grpSpLocks/>
            </p:cNvGrpSpPr>
            <p:nvPr/>
          </p:nvGrpSpPr>
          <p:grpSpPr bwMode="auto">
            <a:xfrm>
              <a:off x="1497" y="3226"/>
              <a:ext cx="635" cy="536"/>
              <a:chOff x="1497" y="3226"/>
              <a:chExt cx="635" cy="536"/>
            </a:xfrm>
          </p:grpSpPr>
          <p:pic>
            <p:nvPicPr>
              <p:cNvPr id="128025" name="Picture 98" descr="shot67_228_19981115_CNN_43564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1530" y="3226"/>
                <a:ext cx="579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026" name="Text Box 99"/>
              <p:cNvSpPr txBox="1">
                <a:spLocks noChangeArrowheads="1"/>
              </p:cNvSpPr>
              <p:nvPr/>
            </p:nvSpPr>
            <p:spPr bwMode="auto">
              <a:xfrm>
                <a:off x="1497" y="3589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Outdoor</a:t>
                </a:r>
              </a:p>
            </p:txBody>
          </p:sp>
        </p:grpSp>
        <p:grpSp>
          <p:nvGrpSpPr>
            <p:cNvPr id="128006" name="Group 100"/>
            <p:cNvGrpSpPr>
              <a:grpSpLocks/>
            </p:cNvGrpSpPr>
            <p:nvPr/>
          </p:nvGrpSpPr>
          <p:grpSpPr bwMode="auto">
            <a:xfrm>
              <a:off x="4536" y="3226"/>
              <a:ext cx="635" cy="536"/>
              <a:chOff x="4536" y="3226"/>
              <a:chExt cx="635" cy="536"/>
            </a:xfrm>
          </p:grpSpPr>
          <p:sp>
            <p:nvSpPr>
              <p:cNvPr id="128023" name="Text Box 101"/>
              <p:cNvSpPr txBox="1">
                <a:spLocks noChangeArrowheads="1"/>
              </p:cNvSpPr>
              <p:nvPr/>
            </p:nvSpPr>
            <p:spPr bwMode="auto">
              <a:xfrm>
                <a:off x="4536" y="3589"/>
                <a:ext cx="635" cy="17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defTabSz="914305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00"/>
                    </a:solidFill>
                  </a:rPr>
                  <a:t>Bicycle</a:t>
                </a:r>
              </a:p>
            </p:txBody>
          </p:sp>
          <p:pic>
            <p:nvPicPr>
              <p:cNvPr id="128024" name="Picture 102" descr="shot117_157_19981216_ABC_45212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4581" y="3226"/>
                <a:ext cx="553" cy="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835560" name="Rectangle 10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Annotated 32 concept lexicon</a:t>
            </a:r>
            <a:endParaRPr lang="nl-NL" smtClean="0"/>
          </a:p>
        </p:txBody>
      </p:sp>
      <p:sp>
        <p:nvSpPr>
          <p:cNvPr id="104" name="Rectangle 71"/>
          <p:cNvSpPr>
            <a:spLocks noChangeArrowheads="1"/>
          </p:cNvSpPr>
          <p:nvPr/>
        </p:nvSpPr>
        <p:spPr bwMode="auto">
          <a:xfrm>
            <a:off x="1143000" y="1588"/>
            <a:ext cx="25908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>
              <a:spcBef>
                <a:spcPct val="0"/>
              </a:spcBef>
            </a:pPr>
            <a:r>
              <a:rPr lang="en-US" b="1">
                <a:solidFill>
                  <a:srgbClr val="4D4D4D"/>
                </a:solidFill>
                <a:latin typeface="Verdana" pitchFamily="34" charset="0"/>
              </a:rPr>
              <a:t>TRECVID 2004</a:t>
            </a:r>
            <a:endParaRPr lang="nl-NL" b="1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jdelijke aanduiding voor dianummer 5"/>
          <p:cNvSpPr txBox="1">
            <a:spLocks noGrp="1"/>
          </p:cNvSpPr>
          <p:nvPr/>
        </p:nvSpPr>
        <p:spPr bwMode="auto">
          <a:xfrm>
            <a:off x="8682038" y="6434138"/>
            <a:ext cx="4572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defTabSz="914305">
              <a:spcBef>
                <a:spcPct val="0"/>
              </a:spcBef>
            </a:pPr>
            <a:r>
              <a:rPr lang="nl-NL" sz="1200" b="1">
                <a:solidFill>
                  <a:srgbClr val="D3C79D"/>
                </a:solidFill>
                <a:latin typeface="Arial" pitchFamily="34" charset="0"/>
              </a:rPr>
              <a:t>  </a:t>
            </a:r>
            <a:fld id="{71709F64-993F-4284-B331-4DA245C52547}" type="slidenum">
              <a:rPr lang="nl-NL" sz="1200" b="1">
                <a:solidFill>
                  <a:srgbClr val="D3C79D"/>
                </a:solidFill>
                <a:latin typeface="Arial" pitchFamily="34" charset="0"/>
              </a:rPr>
              <a:pPr defTabSz="914305">
                <a:spcBef>
                  <a:spcPct val="0"/>
                </a:spcBef>
              </a:pPr>
              <a:t>56</a:t>
            </a:fld>
            <a:endParaRPr lang="nl-NL" sz="1200" b="1">
              <a:solidFill>
                <a:srgbClr val="D3C79D"/>
              </a:solidFill>
              <a:latin typeface="Arial" pitchFamily="34" charset="0"/>
            </a:endParaRPr>
          </a:p>
        </p:txBody>
      </p:sp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5770563" y="944563"/>
            <a:ext cx="35893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>
              <a:spcBef>
                <a:spcPct val="0"/>
              </a:spcBef>
            </a:pPr>
            <a:r>
              <a:rPr lang="en-US" sz="2000" b="1">
                <a:solidFill>
                  <a:srgbClr val="4D4D4D"/>
                </a:solidFill>
                <a:latin typeface="Verdana" pitchFamily="34" charset="0"/>
              </a:rPr>
              <a:t>Lexicon = 32 concepts</a:t>
            </a:r>
            <a:endParaRPr lang="nl-NL" sz="2000" b="1">
              <a:solidFill>
                <a:srgbClr val="4D4D4D"/>
              </a:solidFill>
              <a:latin typeface="Verdana" pitchFamily="34" charset="0"/>
            </a:endParaRPr>
          </a:p>
        </p:txBody>
      </p:sp>
      <p:pic>
        <p:nvPicPr>
          <p:cNvPr id="148484" name="Picture 3" descr="Topics2004"/>
          <p:cNvPicPr>
            <a:picLocks noChangeAspect="1" noChangeArrowheads="1"/>
          </p:cNvPicPr>
          <p:nvPr/>
        </p:nvPicPr>
        <p:blipFill>
          <a:blip r:embed="rId3" cstate="print"/>
          <a:srcRect t="3508" b="4495"/>
          <a:stretch>
            <a:fillRect/>
          </a:stretch>
        </p:blipFill>
        <p:spPr bwMode="auto">
          <a:xfrm>
            <a:off x="0" y="1016000"/>
            <a:ext cx="5770563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Text Box 4"/>
          <p:cNvSpPr txBox="1">
            <a:spLocks noChangeArrowheads="1"/>
          </p:cNvSpPr>
          <p:nvPr/>
        </p:nvSpPr>
        <p:spPr bwMode="auto">
          <a:xfrm>
            <a:off x="6632575" y="1458913"/>
            <a:ext cx="15398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en-US" sz="2400">
                <a:solidFill>
                  <a:srgbClr val="D60093"/>
                </a:solidFill>
                <a:latin typeface="Arial" pitchFamily="34" charset="0"/>
              </a:rPr>
              <a:t>The Good</a:t>
            </a:r>
            <a:endParaRPr lang="nl-NL" sz="2400">
              <a:solidFill>
                <a:srgbClr val="D60093"/>
              </a:solidFill>
              <a:latin typeface="Arial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39975" y="1376363"/>
            <a:ext cx="2447925" cy="4752975"/>
            <a:chOff x="1474" y="867"/>
            <a:chExt cx="1542" cy="2994"/>
          </a:xfrm>
        </p:grpSpPr>
        <p:sp>
          <p:nvSpPr>
            <p:cNvPr id="148545" name="Oval 6"/>
            <p:cNvSpPr>
              <a:spLocks noChangeArrowheads="1"/>
            </p:cNvSpPr>
            <p:nvPr/>
          </p:nvSpPr>
          <p:spPr bwMode="auto">
            <a:xfrm>
              <a:off x="1851" y="1003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46" name="Oval 7"/>
            <p:cNvSpPr>
              <a:spLocks noChangeArrowheads="1"/>
            </p:cNvSpPr>
            <p:nvPr/>
          </p:nvSpPr>
          <p:spPr bwMode="auto">
            <a:xfrm>
              <a:off x="1837" y="1412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47" name="Oval 8"/>
            <p:cNvSpPr>
              <a:spLocks noChangeArrowheads="1"/>
            </p:cNvSpPr>
            <p:nvPr/>
          </p:nvSpPr>
          <p:spPr bwMode="auto">
            <a:xfrm>
              <a:off x="1587" y="1684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48" name="Oval 9"/>
            <p:cNvSpPr>
              <a:spLocks noChangeArrowheads="1"/>
            </p:cNvSpPr>
            <p:nvPr/>
          </p:nvSpPr>
          <p:spPr bwMode="auto">
            <a:xfrm>
              <a:off x="2690" y="2092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49" name="Oval 10"/>
            <p:cNvSpPr>
              <a:spLocks noChangeArrowheads="1"/>
            </p:cNvSpPr>
            <p:nvPr/>
          </p:nvSpPr>
          <p:spPr bwMode="auto">
            <a:xfrm>
              <a:off x="2554" y="2228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50" name="Oval 11"/>
            <p:cNvSpPr>
              <a:spLocks noChangeArrowheads="1"/>
            </p:cNvSpPr>
            <p:nvPr/>
          </p:nvSpPr>
          <p:spPr bwMode="auto">
            <a:xfrm>
              <a:off x="1678" y="3317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51" name="Oval 12"/>
            <p:cNvSpPr>
              <a:spLocks noChangeArrowheads="1"/>
            </p:cNvSpPr>
            <p:nvPr/>
          </p:nvSpPr>
          <p:spPr bwMode="auto">
            <a:xfrm>
              <a:off x="1633" y="372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52" name="Oval 13"/>
            <p:cNvSpPr>
              <a:spLocks noChangeArrowheads="1"/>
            </p:cNvSpPr>
            <p:nvPr/>
          </p:nvSpPr>
          <p:spPr bwMode="auto">
            <a:xfrm>
              <a:off x="1474" y="867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553" name="Oval 14"/>
            <p:cNvSpPr>
              <a:spLocks noChangeArrowheads="1"/>
            </p:cNvSpPr>
            <p:nvPr/>
          </p:nvSpPr>
          <p:spPr bwMode="auto">
            <a:xfrm>
              <a:off x="2146" y="127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0"/>
                </a:spcBef>
              </a:pPr>
              <a:endParaRPr lang="nl-NL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48487" name="Oval 15"/>
          <p:cNvSpPr>
            <a:spLocks noChangeArrowheads="1"/>
          </p:cNvSpPr>
          <p:nvPr/>
        </p:nvSpPr>
        <p:spPr bwMode="auto">
          <a:xfrm>
            <a:off x="6516688" y="1412875"/>
            <a:ext cx="1836737" cy="541338"/>
          </a:xfrm>
          <a:prstGeom prst="ellipse">
            <a:avLst/>
          </a:prstGeom>
          <a:noFill/>
          <a:ln w="38100" cap="sq">
            <a:solidFill>
              <a:srgbClr val="D6009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305">
              <a:spcBef>
                <a:spcPct val="50000"/>
              </a:spcBef>
            </a:pPr>
            <a:endParaRPr lang="nl-NL" sz="1200" b="1">
              <a:solidFill>
                <a:srgbClr val="0066FF"/>
              </a:solidFill>
              <a:latin typeface="Arial" pitchFamily="34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515100" y="3105150"/>
            <a:ext cx="1836738" cy="541338"/>
            <a:chOff x="4104" y="1956"/>
            <a:chExt cx="1157" cy="341"/>
          </a:xfrm>
        </p:grpSpPr>
        <p:sp>
          <p:nvSpPr>
            <p:cNvPr id="148543" name="Text Box 17"/>
            <p:cNvSpPr txBox="1">
              <a:spLocks noChangeArrowheads="1"/>
            </p:cNvSpPr>
            <p:nvPr/>
          </p:nvSpPr>
          <p:spPr bwMode="auto">
            <a:xfrm>
              <a:off x="4238" y="1978"/>
              <a:ext cx="842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 sz="2400">
                  <a:solidFill>
                    <a:srgbClr val="FF0000"/>
                  </a:solidFill>
                  <a:latin typeface="Arial" pitchFamily="34" charset="0"/>
                </a:rPr>
                <a:t>The Bad</a:t>
              </a:r>
              <a:endParaRPr lang="nl-NL" sz="240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8544" name="Oval 18"/>
            <p:cNvSpPr>
              <a:spLocks noChangeArrowheads="1"/>
            </p:cNvSpPr>
            <p:nvPr/>
          </p:nvSpPr>
          <p:spPr bwMode="auto">
            <a:xfrm>
              <a:off x="4104" y="1956"/>
              <a:ext cx="1157" cy="341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700338" y="1730375"/>
            <a:ext cx="4751387" cy="4254500"/>
            <a:chOff x="1701" y="1090"/>
            <a:chExt cx="2993" cy="268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964" y="1548"/>
              <a:ext cx="1347" cy="1769"/>
              <a:chOff x="1964" y="1548"/>
              <a:chExt cx="1347" cy="1769"/>
            </a:xfrm>
          </p:grpSpPr>
          <p:sp>
            <p:nvSpPr>
              <p:cNvPr id="148538" name="Oval 21"/>
              <p:cNvSpPr>
                <a:spLocks noChangeArrowheads="1"/>
              </p:cNvSpPr>
              <p:nvPr/>
            </p:nvSpPr>
            <p:spPr bwMode="auto">
              <a:xfrm>
                <a:off x="2985" y="1548"/>
                <a:ext cx="326" cy="136"/>
              </a:xfrm>
              <a:prstGeom prst="ellipse">
                <a:avLst/>
              </a:prstGeom>
              <a:noFill/>
              <a:ln w="38100" cap="sq">
                <a:solidFill>
                  <a:srgbClr val="D600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305">
                  <a:spcBef>
                    <a:spcPct val="50000"/>
                  </a:spcBef>
                </a:pPr>
                <a:endParaRPr lang="nl-NL" sz="1200" b="1">
                  <a:solidFill>
                    <a:srgbClr val="0066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964" y="2772"/>
                <a:ext cx="1310" cy="545"/>
                <a:chOff x="1964" y="2772"/>
                <a:chExt cx="1310" cy="545"/>
              </a:xfrm>
            </p:grpSpPr>
            <p:sp>
              <p:nvSpPr>
                <p:cNvPr id="148540" name="Oval 23"/>
                <p:cNvSpPr>
                  <a:spLocks noChangeArrowheads="1"/>
                </p:cNvSpPr>
                <p:nvPr/>
              </p:nvSpPr>
              <p:spPr bwMode="auto">
                <a:xfrm>
                  <a:off x="2472" y="2908"/>
                  <a:ext cx="326" cy="136"/>
                </a:xfrm>
                <a:prstGeom prst="ellipse">
                  <a:avLst/>
                </a:prstGeom>
                <a:noFill/>
                <a:ln w="38100" cap="sq">
                  <a:solidFill>
                    <a:srgbClr val="D600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defTabSz="914305">
                    <a:spcBef>
                      <a:spcPct val="50000"/>
                    </a:spcBef>
                  </a:pPr>
                  <a:endParaRPr lang="nl-NL" sz="1200" b="1">
                    <a:solidFill>
                      <a:srgbClr val="0066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41" name="Oval 24"/>
                <p:cNvSpPr>
                  <a:spLocks noChangeArrowheads="1"/>
                </p:cNvSpPr>
                <p:nvPr/>
              </p:nvSpPr>
              <p:spPr bwMode="auto">
                <a:xfrm>
                  <a:off x="2948" y="3181"/>
                  <a:ext cx="326" cy="136"/>
                </a:xfrm>
                <a:prstGeom prst="ellipse">
                  <a:avLst/>
                </a:prstGeom>
                <a:noFill/>
                <a:ln w="38100" cap="sq">
                  <a:solidFill>
                    <a:srgbClr val="D600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defTabSz="914305">
                    <a:spcBef>
                      <a:spcPct val="50000"/>
                    </a:spcBef>
                  </a:pPr>
                  <a:endParaRPr lang="nl-NL" sz="1200" b="1">
                    <a:solidFill>
                      <a:srgbClr val="0066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42" name="Oval 25"/>
                <p:cNvSpPr>
                  <a:spLocks noChangeArrowheads="1"/>
                </p:cNvSpPr>
                <p:nvPr/>
              </p:nvSpPr>
              <p:spPr bwMode="auto">
                <a:xfrm>
                  <a:off x="1964" y="2772"/>
                  <a:ext cx="326" cy="136"/>
                </a:xfrm>
                <a:prstGeom prst="ellipse">
                  <a:avLst/>
                </a:prstGeom>
                <a:noFill/>
                <a:ln w="38100" cap="sq">
                  <a:solidFill>
                    <a:srgbClr val="D6009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defTabSz="914305">
                    <a:spcBef>
                      <a:spcPct val="50000"/>
                    </a:spcBef>
                  </a:pPr>
                  <a:endParaRPr lang="nl-NL" sz="1200" b="1">
                    <a:solidFill>
                      <a:srgbClr val="0066FF"/>
                    </a:solidFill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701" y="1090"/>
              <a:ext cx="2993" cy="2680"/>
              <a:chOff x="1701" y="1090"/>
              <a:chExt cx="2993" cy="2680"/>
            </a:xfrm>
          </p:grpSpPr>
          <p:sp>
            <p:nvSpPr>
              <p:cNvPr id="148527" name="Oval 27"/>
              <p:cNvSpPr>
                <a:spLocks noChangeArrowheads="1"/>
              </p:cNvSpPr>
              <p:nvPr/>
            </p:nvSpPr>
            <p:spPr bwMode="auto">
              <a:xfrm>
                <a:off x="1701" y="2636"/>
                <a:ext cx="326" cy="136"/>
              </a:xfrm>
              <a:prstGeom prst="ellipse">
                <a:avLst/>
              </a:prstGeom>
              <a:noFill/>
              <a:ln w="38100" cap="sq">
                <a:solidFill>
                  <a:srgbClr val="D600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305">
                  <a:spcBef>
                    <a:spcPct val="50000"/>
                  </a:spcBef>
                </a:pPr>
                <a:endParaRPr lang="nl-NL" sz="1200" b="1">
                  <a:solidFill>
                    <a:srgbClr val="0066FF"/>
                  </a:solidFill>
                  <a:latin typeface="Arial" pitchFamily="34" charset="0"/>
                </a:endParaRPr>
              </a:p>
            </p:txBody>
          </p:sp>
          <p:sp>
            <p:nvSpPr>
              <p:cNvPr id="148528" name="Oval 28"/>
              <p:cNvSpPr>
                <a:spLocks noChangeArrowheads="1"/>
              </p:cNvSpPr>
              <p:nvPr/>
            </p:nvSpPr>
            <p:spPr bwMode="auto">
              <a:xfrm>
                <a:off x="2018" y="3453"/>
                <a:ext cx="326" cy="136"/>
              </a:xfrm>
              <a:prstGeom prst="ellipse">
                <a:avLst/>
              </a:prstGeom>
              <a:noFill/>
              <a:ln w="38100" cap="sq">
                <a:solidFill>
                  <a:srgbClr val="D600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305">
                  <a:spcBef>
                    <a:spcPct val="50000"/>
                  </a:spcBef>
                </a:pPr>
                <a:endParaRPr lang="nl-NL" sz="1200" b="1">
                  <a:solidFill>
                    <a:srgbClr val="0066FF"/>
                  </a:solidFill>
                  <a:latin typeface="Arial" pitchFamily="34" charset="0"/>
                </a:endParaRPr>
              </a:p>
            </p:txBody>
          </p:sp>
          <p:sp>
            <p:nvSpPr>
              <p:cNvPr id="148529" name="Oval 29"/>
              <p:cNvSpPr>
                <a:spLocks noChangeArrowheads="1"/>
              </p:cNvSpPr>
              <p:nvPr/>
            </p:nvSpPr>
            <p:spPr bwMode="auto">
              <a:xfrm>
                <a:off x="2404" y="3589"/>
                <a:ext cx="326" cy="136"/>
              </a:xfrm>
              <a:prstGeom prst="ellipse">
                <a:avLst/>
              </a:prstGeom>
              <a:noFill/>
              <a:ln w="38100" cap="sq">
                <a:solidFill>
                  <a:srgbClr val="D600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305">
                  <a:spcBef>
                    <a:spcPct val="50000"/>
                  </a:spcBef>
                </a:pPr>
                <a:endParaRPr lang="nl-NL" sz="1200" b="1">
                  <a:solidFill>
                    <a:srgbClr val="0066FF"/>
                  </a:solidFill>
                  <a:latin typeface="Arial" pitchFamily="34" charset="0"/>
                </a:endParaRPr>
              </a:p>
            </p:txBody>
          </p:sp>
          <p:sp>
            <p:nvSpPr>
              <p:cNvPr id="148530" name="Oval 30"/>
              <p:cNvSpPr>
                <a:spLocks noChangeArrowheads="1"/>
              </p:cNvSpPr>
              <p:nvPr/>
            </p:nvSpPr>
            <p:spPr bwMode="auto">
              <a:xfrm>
                <a:off x="2041" y="1139"/>
                <a:ext cx="326" cy="136"/>
              </a:xfrm>
              <a:prstGeom prst="ellipse">
                <a:avLst/>
              </a:prstGeom>
              <a:noFill/>
              <a:ln w="38100" cap="sq">
                <a:solidFill>
                  <a:srgbClr val="D600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305">
                  <a:spcBef>
                    <a:spcPct val="50000"/>
                  </a:spcBef>
                </a:pPr>
                <a:endParaRPr lang="nl-NL" sz="1200" b="1">
                  <a:solidFill>
                    <a:srgbClr val="0066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2092" y="1090"/>
                <a:ext cx="2602" cy="2680"/>
                <a:chOff x="2092" y="1090"/>
                <a:chExt cx="2602" cy="2680"/>
              </a:xfrm>
            </p:grpSpPr>
            <p:sp>
              <p:nvSpPr>
                <p:cNvPr id="14853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795" y="2859"/>
                  <a:ext cx="1899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D60093"/>
                      </a:solidFill>
                      <a:latin typeface="Arial" pitchFamily="34" charset="0"/>
                    </a:rPr>
                    <a:t>directly in lexicon</a:t>
                  </a:r>
                  <a:endParaRPr lang="nl-NL">
                    <a:solidFill>
                      <a:srgbClr val="D60093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3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336" y="3385"/>
                  <a:ext cx="1899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D60093"/>
                      </a:solidFill>
                      <a:latin typeface="Arial" pitchFamily="34" charset="0"/>
                    </a:rPr>
                    <a:t>directly in lexicon</a:t>
                  </a:r>
                  <a:endParaRPr lang="nl-NL">
                    <a:solidFill>
                      <a:srgbClr val="D60093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3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31" y="1634"/>
                  <a:ext cx="1899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D60093"/>
                      </a:solidFill>
                      <a:latin typeface="Arial" pitchFamily="34" charset="0"/>
                    </a:rPr>
                    <a:t>directly in lexicon</a:t>
                  </a:r>
                  <a:endParaRPr lang="nl-NL">
                    <a:solidFill>
                      <a:srgbClr val="D60093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3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705" y="3539"/>
                  <a:ext cx="1899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D60093"/>
                      </a:solidFill>
                      <a:latin typeface="Arial" pitchFamily="34" charset="0"/>
                    </a:rPr>
                    <a:t>indirectly in lexicon</a:t>
                  </a:r>
                  <a:endParaRPr lang="nl-NL">
                    <a:solidFill>
                      <a:srgbClr val="D60093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3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364" y="1090"/>
                  <a:ext cx="1899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D60093"/>
                      </a:solidFill>
                      <a:latin typeface="Arial" pitchFamily="34" charset="0"/>
                    </a:rPr>
                    <a:t>indirectly in lexicon</a:t>
                  </a:r>
                  <a:endParaRPr lang="nl-NL">
                    <a:solidFill>
                      <a:srgbClr val="D60093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853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092" y="2587"/>
                  <a:ext cx="1899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914305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D60093"/>
                      </a:solidFill>
                      <a:latin typeface="Arial" pitchFamily="34" charset="0"/>
                    </a:rPr>
                    <a:t>indirectly in lexicon</a:t>
                  </a:r>
                  <a:endParaRPr lang="nl-NL">
                    <a:solidFill>
                      <a:srgbClr val="D60093"/>
                    </a:solidFill>
                    <a:latin typeface="Arial" pitchFamily="34" charset="0"/>
                  </a:endParaRPr>
                </a:p>
              </p:txBody>
            </p:sp>
          </p:grpSp>
        </p:grp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6119813" y="2065338"/>
            <a:ext cx="3313112" cy="938212"/>
            <a:chOff x="3855" y="1460"/>
            <a:chExt cx="2087" cy="591"/>
          </a:xfrm>
        </p:grpSpPr>
        <p:pic>
          <p:nvPicPr>
            <p:cNvPr id="148521" name="Picture 39" descr="shot119_136_19981217_CNN_384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5" y="1465"/>
              <a:ext cx="521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22" name="Picture 40" descr="shot39_172_19981030_ABC_329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0" y="1460"/>
              <a:ext cx="52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23" name="Picture 41" descr="shot110_3_19981211_ABC_3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5" y="1464"/>
              <a:ext cx="522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8524" name="Text Box 42"/>
            <p:cNvSpPr txBox="1">
              <a:spLocks noChangeArrowheads="1"/>
            </p:cNvSpPr>
            <p:nvPr/>
          </p:nvSpPr>
          <p:spPr bwMode="auto">
            <a:xfrm>
              <a:off x="4043" y="1820"/>
              <a:ext cx="189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D60093"/>
                  </a:solidFill>
                  <a:latin typeface="Arial" pitchFamily="34" charset="0"/>
                </a:rPr>
                <a:t>(in)directly in lexicon</a:t>
              </a:r>
              <a:endParaRPr lang="nl-NL">
                <a:solidFill>
                  <a:srgbClr val="D60093"/>
                </a:solidFill>
                <a:latin typeface="Arial" pitchFamily="34" charset="0"/>
              </a:endParaRP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647700" y="1665288"/>
            <a:ext cx="971550" cy="4356100"/>
            <a:chOff x="408" y="1049"/>
            <a:chExt cx="612" cy="2744"/>
          </a:xfrm>
        </p:grpSpPr>
        <p:sp>
          <p:nvSpPr>
            <p:cNvPr id="148518" name="Line 44"/>
            <p:cNvSpPr>
              <a:spLocks noChangeShapeType="1"/>
            </p:cNvSpPr>
            <p:nvPr/>
          </p:nvSpPr>
          <p:spPr bwMode="auto">
            <a:xfrm>
              <a:off x="408" y="1049"/>
              <a:ext cx="0" cy="2744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19" name="Line 45"/>
            <p:cNvSpPr>
              <a:spLocks noChangeShapeType="1"/>
            </p:cNvSpPr>
            <p:nvPr/>
          </p:nvSpPr>
          <p:spPr bwMode="auto">
            <a:xfrm>
              <a:off x="408" y="1049"/>
              <a:ext cx="159" cy="0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520" name="Line 46"/>
            <p:cNvSpPr>
              <a:spLocks noChangeShapeType="1"/>
            </p:cNvSpPr>
            <p:nvPr/>
          </p:nvSpPr>
          <p:spPr bwMode="auto">
            <a:xfrm>
              <a:off x="408" y="3793"/>
              <a:ext cx="612" cy="0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defTabSz="914305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2843213" y="1268413"/>
            <a:ext cx="3852862" cy="4176712"/>
            <a:chOff x="1791" y="799"/>
            <a:chExt cx="2427" cy="2631"/>
          </a:xfrm>
        </p:grpSpPr>
        <p:sp>
          <p:nvSpPr>
            <p:cNvPr id="148513" name="Text Box 48"/>
            <p:cNvSpPr txBox="1">
              <a:spLocks noChangeArrowheads="1"/>
            </p:cNvSpPr>
            <p:nvPr/>
          </p:nvSpPr>
          <p:spPr bwMode="auto">
            <a:xfrm>
              <a:off x="1791" y="799"/>
              <a:ext cx="189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nothing really works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8514" name="Text Box 49"/>
            <p:cNvSpPr txBox="1">
              <a:spLocks noChangeArrowheads="1"/>
            </p:cNvSpPr>
            <p:nvPr/>
          </p:nvSpPr>
          <p:spPr bwMode="auto">
            <a:xfrm>
              <a:off x="2319" y="1344"/>
              <a:ext cx="1899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very specific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8515" name="Text Box 50"/>
            <p:cNvSpPr txBox="1">
              <a:spLocks noChangeArrowheads="1"/>
            </p:cNvSpPr>
            <p:nvPr/>
          </p:nvSpPr>
          <p:spPr bwMode="auto">
            <a:xfrm>
              <a:off x="1837" y="1543"/>
              <a:ext cx="1111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not in lexicon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8516" name="Text Box 51"/>
            <p:cNvSpPr txBox="1">
              <a:spLocks noChangeArrowheads="1"/>
            </p:cNvSpPr>
            <p:nvPr/>
          </p:nvSpPr>
          <p:spPr bwMode="auto">
            <a:xfrm>
              <a:off x="1950" y="3199"/>
              <a:ext cx="1111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not in lexicon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8517" name="Text Box 52"/>
            <p:cNvSpPr txBox="1">
              <a:spLocks noChangeArrowheads="1"/>
            </p:cNvSpPr>
            <p:nvPr/>
          </p:nvSpPr>
          <p:spPr bwMode="auto">
            <a:xfrm>
              <a:off x="3039" y="2024"/>
              <a:ext cx="1111" cy="40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Arial" pitchFamily="34" charset="0"/>
                </a:rPr>
                <a:t>not in </a:t>
              </a:r>
              <a:br>
                <a:rPr lang="en-US" dirty="0">
                  <a:solidFill>
                    <a:srgbClr val="FF0000"/>
                  </a:solidFill>
                  <a:latin typeface="Arial" pitchFamily="34" charset="0"/>
                </a:rPr>
              </a:br>
              <a:r>
                <a:rPr lang="en-US" dirty="0">
                  <a:solidFill>
                    <a:srgbClr val="FF0000"/>
                  </a:solidFill>
                  <a:latin typeface="Arial" pitchFamily="34" charset="0"/>
                </a:rPr>
                <a:t>lexicon: LSI</a:t>
              </a:r>
              <a:endParaRPr lang="nl-NL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6119813" y="3749675"/>
            <a:ext cx="2628900" cy="974725"/>
            <a:chOff x="3855" y="2362"/>
            <a:chExt cx="1656" cy="614"/>
          </a:xfrm>
        </p:grpSpPr>
        <p:sp>
          <p:nvSpPr>
            <p:cNvPr id="148509" name="Text Box 54"/>
            <p:cNvSpPr txBox="1">
              <a:spLocks noChangeArrowheads="1"/>
            </p:cNvSpPr>
            <p:nvPr/>
          </p:nvSpPr>
          <p:spPr bwMode="auto">
            <a:xfrm>
              <a:off x="4218" y="2745"/>
              <a:ext cx="1111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not in lexicon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pic>
          <p:nvPicPr>
            <p:cNvPr id="148510" name="Picture 55" descr="shot34_62_19981027_CNN_1749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5" y="2364"/>
              <a:ext cx="530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11" name="Picture 56" descr="shot125_225_19981223_ABC_3925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02" y="2362"/>
              <a:ext cx="53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12" name="Picture 57" descr="shot31_103_19981026_ABC_1776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78" y="2362"/>
              <a:ext cx="53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11130" name="Picture 58" descr="shot1_36_19981001_ABC_758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9138" y="3175000"/>
            <a:ext cx="846137" cy="577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3117850" y="4400550"/>
            <a:ext cx="5270500" cy="865188"/>
            <a:chOff x="1964" y="2772"/>
            <a:chExt cx="3320" cy="545"/>
          </a:xfrm>
        </p:grpSpPr>
        <p:sp>
          <p:nvSpPr>
            <p:cNvPr id="148504" name="Text Box 60"/>
            <p:cNvSpPr txBox="1">
              <a:spLocks noChangeArrowheads="1"/>
            </p:cNvSpPr>
            <p:nvPr/>
          </p:nvSpPr>
          <p:spPr bwMode="auto">
            <a:xfrm>
              <a:off x="4263" y="3006"/>
              <a:ext cx="885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 sz="2400">
                  <a:solidFill>
                    <a:srgbClr val="0066FF"/>
                  </a:solidFill>
                  <a:latin typeface="Arial" pitchFamily="34" charset="0"/>
                </a:rPr>
                <a:t>The Ugly</a:t>
              </a:r>
              <a:endParaRPr lang="nl-NL" sz="2400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8505" name="Oval 61"/>
            <p:cNvSpPr>
              <a:spLocks noChangeArrowheads="1"/>
            </p:cNvSpPr>
            <p:nvPr/>
          </p:nvSpPr>
          <p:spPr bwMode="auto">
            <a:xfrm>
              <a:off x="4127" y="2975"/>
              <a:ext cx="1157" cy="341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8506" name="Oval 62"/>
            <p:cNvSpPr>
              <a:spLocks noChangeArrowheads="1"/>
            </p:cNvSpPr>
            <p:nvPr/>
          </p:nvSpPr>
          <p:spPr bwMode="auto">
            <a:xfrm>
              <a:off x="2948" y="3181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8507" name="Oval 63"/>
            <p:cNvSpPr>
              <a:spLocks noChangeArrowheads="1"/>
            </p:cNvSpPr>
            <p:nvPr/>
          </p:nvSpPr>
          <p:spPr bwMode="auto">
            <a:xfrm>
              <a:off x="1964" y="2772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8508" name="Oval 64"/>
            <p:cNvSpPr>
              <a:spLocks noChangeArrowheads="1"/>
            </p:cNvSpPr>
            <p:nvPr/>
          </p:nvSpPr>
          <p:spPr bwMode="auto">
            <a:xfrm>
              <a:off x="2472" y="2908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</p:grpSp>
      <p:grpSp>
        <p:nvGrpSpPr>
          <p:cNvPr id="14" name="Group 65"/>
          <p:cNvGrpSpPr>
            <a:grpSpLocks/>
          </p:cNvGrpSpPr>
          <p:nvPr/>
        </p:nvGrpSpPr>
        <p:grpSpPr bwMode="auto">
          <a:xfrm>
            <a:off x="3924300" y="4754563"/>
            <a:ext cx="4824413" cy="1725612"/>
            <a:chOff x="2472" y="2995"/>
            <a:chExt cx="3039" cy="1087"/>
          </a:xfrm>
        </p:grpSpPr>
        <p:pic>
          <p:nvPicPr>
            <p:cNvPr id="148499" name="Picture 66" descr="shot81_73_19981123_ABC_1350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22" y="3429"/>
              <a:ext cx="53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00" name="Picture 67" descr="shot20_68_19981019_CNN_2126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67" y="3429"/>
              <a:ext cx="53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501" name="Picture 68" descr="shot24_199_19981022_ABC_3509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78" y="3430"/>
              <a:ext cx="533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8502" name="Text Box 69"/>
            <p:cNvSpPr txBox="1">
              <a:spLocks noChangeArrowheads="1"/>
            </p:cNvSpPr>
            <p:nvPr/>
          </p:nvSpPr>
          <p:spPr bwMode="auto">
            <a:xfrm>
              <a:off x="3993" y="3851"/>
              <a:ext cx="1388" cy="231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>
                  <a:solidFill>
                    <a:srgbClr val="0066FF"/>
                  </a:solidFill>
                  <a:latin typeface="Arial" pitchFamily="34" charset="0"/>
                </a:rPr>
                <a:t>exploit TV repetition</a:t>
              </a:r>
              <a:endParaRPr lang="nl-NL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8503" name="Text Box 70"/>
            <p:cNvSpPr txBox="1">
              <a:spLocks noChangeArrowheads="1"/>
            </p:cNvSpPr>
            <p:nvPr/>
          </p:nvSpPr>
          <p:spPr bwMode="auto">
            <a:xfrm>
              <a:off x="2472" y="2995"/>
              <a:ext cx="1300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>
                  <a:solidFill>
                    <a:srgbClr val="0066FF"/>
                  </a:solidFill>
                  <a:latin typeface="Arial" pitchFamily="34" charset="0"/>
                </a:rPr>
                <a:t>Query-by-example</a:t>
              </a:r>
              <a:endParaRPr lang="nl-NL">
                <a:solidFill>
                  <a:srgbClr val="0066FF"/>
                </a:solidFill>
                <a:latin typeface="Arial" pitchFamily="34" charset="0"/>
              </a:endParaRPr>
            </a:p>
          </p:txBody>
        </p:sp>
      </p:grpSp>
      <p:sp>
        <p:nvSpPr>
          <p:cNvPr id="148497" name="Rectangle 71"/>
          <p:cNvSpPr>
            <a:spLocks noChangeArrowheads="1"/>
          </p:cNvSpPr>
          <p:nvPr/>
        </p:nvSpPr>
        <p:spPr bwMode="auto">
          <a:xfrm>
            <a:off x="1143000" y="1588"/>
            <a:ext cx="25908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>
              <a:spcBef>
                <a:spcPct val="0"/>
              </a:spcBef>
            </a:pPr>
            <a:r>
              <a:rPr lang="en-US" b="1">
                <a:solidFill>
                  <a:srgbClr val="4D4D4D"/>
                </a:solidFill>
                <a:latin typeface="Verdana" pitchFamily="34" charset="0"/>
              </a:rPr>
              <a:t>TRECVID 2004</a:t>
            </a:r>
            <a:endParaRPr lang="nl-NL" b="1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90537" name="Rectangle 7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7315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 1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033661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lexicon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16075"/>
            <a:ext cx="7205663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347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Annotated 101 concept lexicon</a:t>
            </a:r>
            <a:endParaRPr lang="nl-NL" smtClean="0"/>
          </a:p>
        </p:txBody>
      </p:sp>
      <p:sp>
        <p:nvSpPr>
          <p:cNvPr id="4" name="Rectangle 71"/>
          <p:cNvSpPr>
            <a:spLocks noChangeArrowheads="1"/>
          </p:cNvSpPr>
          <p:nvPr/>
        </p:nvSpPr>
        <p:spPr bwMode="auto">
          <a:xfrm>
            <a:off x="1143000" y="1588"/>
            <a:ext cx="25908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>
              <a:spcBef>
                <a:spcPct val="0"/>
              </a:spcBef>
            </a:pPr>
            <a:r>
              <a:rPr lang="en-US" b="1" dirty="0">
                <a:solidFill>
                  <a:srgbClr val="4D4D4D"/>
                </a:solidFill>
                <a:latin typeface="Verdana" pitchFamily="34" charset="0"/>
              </a:rPr>
              <a:t>TRECVID </a:t>
            </a:r>
            <a:r>
              <a:rPr lang="en-US" b="1" dirty="0" smtClean="0">
                <a:solidFill>
                  <a:srgbClr val="4D4D4D"/>
                </a:solidFill>
                <a:latin typeface="Verdana" pitchFamily="34" charset="0"/>
              </a:rPr>
              <a:t>2005</a:t>
            </a:r>
            <a:endParaRPr lang="nl-NL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36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jdelijke aanduiding voor dianummer 5"/>
          <p:cNvSpPr txBox="1">
            <a:spLocks noGrp="1"/>
          </p:cNvSpPr>
          <p:nvPr/>
        </p:nvSpPr>
        <p:spPr bwMode="auto">
          <a:xfrm>
            <a:off x="8682038" y="6434138"/>
            <a:ext cx="4572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defTabSz="914305">
              <a:spcBef>
                <a:spcPct val="0"/>
              </a:spcBef>
            </a:pPr>
            <a:r>
              <a:rPr lang="nl-NL" sz="1200" b="1">
                <a:solidFill>
                  <a:srgbClr val="D3C79D"/>
                </a:solidFill>
                <a:latin typeface="Arial" pitchFamily="34" charset="0"/>
              </a:rPr>
              <a:t>  </a:t>
            </a:r>
            <a:fld id="{3A9F32AB-CECB-4F85-A4D7-832C2FBC3337}" type="slidenum">
              <a:rPr lang="nl-NL" sz="1200" b="1">
                <a:solidFill>
                  <a:srgbClr val="D3C79D"/>
                </a:solidFill>
                <a:latin typeface="Arial" pitchFamily="34" charset="0"/>
              </a:rPr>
              <a:pPr defTabSz="914305">
                <a:spcBef>
                  <a:spcPct val="0"/>
                </a:spcBef>
              </a:pPr>
              <a:t>58</a:t>
            </a:fld>
            <a:endParaRPr lang="nl-NL" sz="1200" b="1">
              <a:solidFill>
                <a:srgbClr val="D3C79D"/>
              </a:solidFill>
              <a:latin typeface="Arial" pitchFamily="34" charset="0"/>
            </a:endParaRPr>
          </a:p>
        </p:txBody>
      </p:sp>
      <p:sp>
        <p:nvSpPr>
          <p:cNvPr id="149507" name="Rectangle 2"/>
          <p:cNvSpPr>
            <a:spLocks noChangeArrowheads="1"/>
          </p:cNvSpPr>
          <p:nvPr/>
        </p:nvSpPr>
        <p:spPr bwMode="auto">
          <a:xfrm>
            <a:off x="5616575" y="944563"/>
            <a:ext cx="3589338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>
              <a:spcBef>
                <a:spcPct val="0"/>
              </a:spcBef>
            </a:pPr>
            <a:r>
              <a:rPr lang="en-US" sz="2000" b="1">
                <a:solidFill>
                  <a:srgbClr val="4D4D4D"/>
                </a:solidFill>
                <a:latin typeface="Verdana" pitchFamily="34" charset="0"/>
              </a:rPr>
              <a:t>Lexicon = 101 concepts</a:t>
            </a:r>
            <a:endParaRPr lang="nl-NL" sz="2000" b="1">
              <a:solidFill>
                <a:srgbClr val="4D4D4D"/>
              </a:solidFill>
              <a:latin typeface="Verdana" pitchFamily="34" charset="0"/>
            </a:endParaRPr>
          </a:p>
        </p:txBody>
      </p:sp>
      <p:pic>
        <p:nvPicPr>
          <p:cNvPr id="149508" name="Picture 3" descr="Topics2005"/>
          <p:cNvPicPr>
            <a:picLocks noChangeAspect="1" noChangeArrowheads="1"/>
          </p:cNvPicPr>
          <p:nvPr/>
        </p:nvPicPr>
        <p:blipFill>
          <a:blip r:embed="rId3" cstate="print"/>
          <a:srcRect r="2669"/>
          <a:stretch>
            <a:fillRect/>
          </a:stretch>
        </p:blipFill>
        <p:spPr bwMode="auto">
          <a:xfrm>
            <a:off x="0" y="1065213"/>
            <a:ext cx="5616575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Text Box 4"/>
          <p:cNvSpPr txBox="1">
            <a:spLocks noChangeArrowheads="1"/>
          </p:cNvSpPr>
          <p:nvPr/>
        </p:nvSpPr>
        <p:spPr bwMode="auto">
          <a:xfrm>
            <a:off x="6632575" y="1458913"/>
            <a:ext cx="15398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en-US" sz="2400">
                <a:solidFill>
                  <a:srgbClr val="D60093"/>
                </a:solidFill>
                <a:latin typeface="Arial" pitchFamily="34" charset="0"/>
              </a:rPr>
              <a:t>The Good</a:t>
            </a:r>
            <a:endParaRPr lang="nl-NL" sz="2400">
              <a:solidFill>
                <a:srgbClr val="D60093"/>
              </a:solidFill>
              <a:latin typeface="Arial" pitchFamily="34" charset="0"/>
            </a:endParaRPr>
          </a:p>
        </p:txBody>
      </p:sp>
      <p:sp>
        <p:nvSpPr>
          <p:cNvPr id="149510" name="Oval 5"/>
          <p:cNvSpPr>
            <a:spLocks noChangeArrowheads="1"/>
          </p:cNvSpPr>
          <p:nvPr/>
        </p:nvSpPr>
        <p:spPr bwMode="auto">
          <a:xfrm>
            <a:off x="6516688" y="1412875"/>
            <a:ext cx="1836737" cy="541338"/>
          </a:xfrm>
          <a:prstGeom prst="ellipse">
            <a:avLst/>
          </a:prstGeom>
          <a:noFill/>
          <a:ln w="38100" cap="sq">
            <a:solidFill>
              <a:srgbClr val="D6009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305">
              <a:spcBef>
                <a:spcPct val="50000"/>
              </a:spcBef>
            </a:pPr>
            <a:endParaRPr lang="nl-NL" sz="1200" b="1">
              <a:solidFill>
                <a:srgbClr val="0066FF"/>
              </a:solidFill>
              <a:latin typeface="Arial" pitchFamily="34" charset="0"/>
            </a:endParaRPr>
          </a:p>
        </p:txBody>
      </p:sp>
      <p:sp>
        <p:nvSpPr>
          <p:cNvPr id="1414150" name="Oval 6"/>
          <p:cNvSpPr>
            <a:spLocks noChangeArrowheads="1"/>
          </p:cNvSpPr>
          <p:nvPr/>
        </p:nvSpPr>
        <p:spPr bwMode="auto">
          <a:xfrm>
            <a:off x="4630738" y="1808163"/>
            <a:ext cx="517525" cy="215900"/>
          </a:xfrm>
          <a:prstGeom prst="ellipse">
            <a:avLst/>
          </a:prstGeom>
          <a:noFill/>
          <a:ln w="38100" cap="sq">
            <a:solidFill>
              <a:srgbClr val="D6009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305">
              <a:spcBef>
                <a:spcPct val="50000"/>
              </a:spcBef>
            </a:pPr>
            <a:endParaRPr lang="nl-NL" sz="1200" b="1">
              <a:solidFill>
                <a:srgbClr val="0066FF"/>
              </a:solidFill>
              <a:latin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87563" y="2241550"/>
            <a:ext cx="3455987" cy="4211638"/>
            <a:chOff x="1315" y="1412"/>
            <a:chExt cx="2177" cy="2653"/>
          </a:xfrm>
        </p:grpSpPr>
        <p:sp>
          <p:nvSpPr>
            <p:cNvPr id="149542" name="Oval 8"/>
            <p:cNvSpPr>
              <a:spLocks noChangeArrowheads="1"/>
            </p:cNvSpPr>
            <p:nvPr/>
          </p:nvSpPr>
          <p:spPr bwMode="auto">
            <a:xfrm>
              <a:off x="2645" y="1548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3" name="Oval 9"/>
            <p:cNvSpPr>
              <a:spLocks noChangeArrowheads="1"/>
            </p:cNvSpPr>
            <p:nvPr/>
          </p:nvSpPr>
          <p:spPr bwMode="auto">
            <a:xfrm>
              <a:off x="3166" y="1820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4" name="Oval 10"/>
            <p:cNvSpPr>
              <a:spLocks noChangeArrowheads="1"/>
            </p:cNvSpPr>
            <p:nvPr/>
          </p:nvSpPr>
          <p:spPr bwMode="auto">
            <a:xfrm>
              <a:off x="1701" y="1933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5" name="Oval 11"/>
            <p:cNvSpPr>
              <a:spLocks noChangeArrowheads="1"/>
            </p:cNvSpPr>
            <p:nvPr/>
          </p:nvSpPr>
          <p:spPr bwMode="auto">
            <a:xfrm>
              <a:off x="2078" y="220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6" name="Oval 12"/>
            <p:cNvSpPr>
              <a:spLocks noChangeArrowheads="1"/>
            </p:cNvSpPr>
            <p:nvPr/>
          </p:nvSpPr>
          <p:spPr bwMode="auto">
            <a:xfrm>
              <a:off x="2486" y="2069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7" name="Oval 13"/>
            <p:cNvSpPr>
              <a:spLocks noChangeArrowheads="1"/>
            </p:cNvSpPr>
            <p:nvPr/>
          </p:nvSpPr>
          <p:spPr bwMode="auto">
            <a:xfrm>
              <a:off x="1701" y="245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8" name="Oval 14"/>
            <p:cNvSpPr>
              <a:spLocks noChangeArrowheads="1"/>
            </p:cNvSpPr>
            <p:nvPr/>
          </p:nvSpPr>
          <p:spPr bwMode="auto">
            <a:xfrm>
              <a:off x="1474" y="2319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49" name="Oval 15"/>
            <p:cNvSpPr>
              <a:spLocks noChangeArrowheads="1"/>
            </p:cNvSpPr>
            <p:nvPr/>
          </p:nvSpPr>
          <p:spPr bwMode="auto">
            <a:xfrm>
              <a:off x="1315" y="2591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0" name="Oval 16"/>
            <p:cNvSpPr>
              <a:spLocks noChangeArrowheads="1"/>
            </p:cNvSpPr>
            <p:nvPr/>
          </p:nvSpPr>
          <p:spPr bwMode="auto">
            <a:xfrm>
              <a:off x="2418" y="2999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1" name="Oval 17"/>
            <p:cNvSpPr>
              <a:spLocks noChangeArrowheads="1"/>
            </p:cNvSpPr>
            <p:nvPr/>
          </p:nvSpPr>
          <p:spPr bwMode="auto">
            <a:xfrm>
              <a:off x="2018" y="2863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2" name="Oval 18"/>
            <p:cNvSpPr>
              <a:spLocks noChangeArrowheads="1"/>
            </p:cNvSpPr>
            <p:nvPr/>
          </p:nvSpPr>
          <p:spPr bwMode="auto">
            <a:xfrm>
              <a:off x="1610" y="313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3" name="Oval 19"/>
            <p:cNvSpPr>
              <a:spLocks noChangeArrowheads="1"/>
            </p:cNvSpPr>
            <p:nvPr/>
          </p:nvSpPr>
          <p:spPr bwMode="auto">
            <a:xfrm>
              <a:off x="1701" y="338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4" name="Oval 20"/>
            <p:cNvSpPr>
              <a:spLocks noChangeArrowheads="1"/>
            </p:cNvSpPr>
            <p:nvPr/>
          </p:nvSpPr>
          <p:spPr bwMode="auto">
            <a:xfrm>
              <a:off x="1655" y="3521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5" name="Oval 21"/>
            <p:cNvSpPr>
              <a:spLocks noChangeArrowheads="1"/>
            </p:cNvSpPr>
            <p:nvPr/>
          </p:nvSpPr>
          <p:spPr bwMode="auto">
            <a:xfrm>
              <a:off x="1692" y="3634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6" name="Oval 22"/>
            <p:cNvSpPr>
              <a:spLocks noChangeArrowheads="1"/>
            </p:cNvSpPr>
            <p:nvPr/>
          </p:nvSpPr>
          <p:spPr bwMode="auto">
            <a:xfrm>
              <a:off x="1587" y="3929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7" name="Oval 23"/>
            <p:cNvSpPr>
              <a:spLocks noChangeArrowheads="1"/>
            </p:cNvSpPr>
            <p:nvPr/>
          </p:nvSpPr>
          <p:spPr bwMode="auto">
            <a:xfrm>
              <a:off x="2803" y="3770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8" name="Oval 24"/>
            <p:cNvSpPr>
              <a:spLocks noChangeArrowheads="1"/>
            </p:cNvSpPr>
            <p:nvPr/>
          </p:nvSpPr>
          <p:spPr bwMode="auto">
            <a:xfrm>
              <a:off x="1859" y="3249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59" name="Oval 25"/>
            <p:cNvSpPr>
              <a:spLocks noChangeArrowheads="1"/>
            </p:cNvSpPr>
            <p:nvPr/>
          </p:nvSpPr>
          <p:spPr bwMode="auto">
            <a:xfrm>
              <a:off x="2690" y="1412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D600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</p:grpSp>
      <p:sp>
        <p:nvSpPr>
          <p:cNvPr id="149513" name="Text Box 26"/>
          <p:cNvSpPr txBox="1">
            <a:spLocks noChangeArrowheads="1"/>
          </p:cNvSpPr>
          <p:nvPr/>
        </p:nvSpPr>
        <p:spPr bwMode="auto">
          <a:xfrm>
            <a:off x="5854700" y="2024063"/>
            <a:ext cx="32194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305">
              <a:spcBef>
                <a:spcPct val="0"/>
              </a:spcBef>
            </a:pPr>
            <a:r>
              <a:rPr lang="en-US">
                <a:solidFill>
                  <a:srgbClr val="D60093"/>
                </a:solidFill>
                <a:latin typeface="Arial" pitchFamily="34" charset="0"/>
              </a:rPr>
              <a:t>Almost all topics solvable </a:t>
            </a:r>
            <a:br>
              <a:rPr lang="en-US">
                <a:solidFill>
                  <a:srgbClr val="D60093"/>
                </a:solidFill>
                <a:latin typeface="Arial" pitchFamily="34" charset="0"/>
              </a:rPr>
            </a:br>
            <a:r>
              <a:rPr lang="en-US">
                <a:solidFill>
                  <a:srgbClr val="D60093"/>
                </a:solidFill>
                <a:latin typeface="Arial" pitchFamily="34" charset="0"/>
              </a:rPr>
              <a:t>by using concept lexicon only!</a:t>
            </a:r>
            <a:endParaRPr lang="nl-NL">
              <a:solidFill>
                <a:srgbClr val="D60093"/>
              </a:solidFill>
              <a:latin typeface="Arial" pitchFamily="34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68538" y="1268413"/>
            <a:ext cx="4273550" cy="3284537"/>
            <a:chOff x="1429" y="799"/>
            <a:chExt cx="2692" cy="2069"/>
          </a:xfrm>
        </p:grpSpPr>
        <p:sp>
          <p:nvSpPr>
            <p:cNvPr id="149534" name="Oval 28"/>
            <p:cNvSpPr>
              <a:spLocks noChangeArrowheads="1"/>
            </p:cNvSpPr>
            <p:nvPr/>
          </p:nvSpPr>
          <p:spPr bwMode="auto">
            <a:xfrm>
              <a:off x="2078" y="1684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35" name="Oval 29"/>
            <p:cNvSpPr>
              <a:spLocks noChangeArrowheads="1"/>
            </p:cNvSpPr>
            <p:nvPr/>
          </p:nvSpPr>
          <p:spPr bwMode="auto">
            <a:xfrm>
              <a:off x="2373" y="867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36" name="Oval 30"/>
            <p:cNvSpPr>
              <a:spLocks noChangeArrowheads="1"/>
            </p:cNvSpPr>
            <p:nvPr/>
          </p:nvSpPr>
          <p:spPr bwMode="auto">
            <a:xfrm>
              <a:off x="1519" y="1026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37" name="Oval 31"/>
            <p:cNvSpPr>
              <a:spLocks noChangeArrowheads="1"/>
            </p:cNvSpPr>
            <p:nvPr/>
          </p:nvSpPr>
          <p:spPr bwMode="auto">
            <a:xfrm>
              <a:off x="1429" y="2727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38" name="Text Box 32"/>
            <p:cNvSpPr txBox="1">
              <a:spLocks noChangeArrowheads="1"/>
            </p:cNvSpPr>
            <p:nvPr/>
          </p:nvSpPr>
          <p:spPr bwMode="auto">
            <a:xfrm>
              <a:off x="1746" y="2637"/>
              <a:ext cx="1732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concept combination fails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9539" name="Text Box 33"/>
            <p:cNvSpPr txBox="1">
              <a:spLocks noChangeArrowheads="1"/>
            </p:cNvSpPr>
            <p:nvPr/>
          </p:nvSpPr>
          <p:spPr bwMode="auto">
            <a:xfrm>
              <a:off x="2695" y="799"/>
              <a:ext cx="956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not in lexicon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9540" name="Text Box 34"/>
            <p:cNvSpPr txBox="1">
              <a:spLocks noChangeArrowheads="1"/>
            </p:cNvSpPr>
            <p:nvPr/>
          </p:nvSpPr>
          <p:spPr bwMode="auto">
            <a:xfrm>
              <a:off x="2373" y="1638"/>
              <a:ext cx="1748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concept specification fails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49541" name="Text Box 35"/>
            <p:cNvSpPr txBox="1">
              <a:spLocks noChangeArrowheads="1"/>
            </p:cNvSpPr>
            <p:nvPr/>
          </p:nvSpPr>
          <p:spPr bwMode="auto">
            <a:xfrm>
              <a:off x="1832" y="976"/>
              <a:ext cx="1572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>
                  <a:solidFill>
                    <a:srgbClr val="FF0000"/>
                  </a:solidFill>
                  <a:latin typeface="Arial" pitchFamily="34" charset="0"/>
                </a:rPr>
                <a:t>poor concept detection</a:t>
              </a:r>
              <a:endParaRPr lang="nl-NL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867400" y="3105150"/>
            <a:ext cx="3025775" cy="1366838"/>
            <a:chOff x="3696" y="1956"/>
            <a:chExt cx="1906" cy="861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4104" y="1956"/>
              <a:ext cx="1157" cy="341"/>
              <a:chOff x="4104" y="1956"/>
              <a:chExt cx="1157" cy="341"/>
            </a:xfrm>
          </p:grpSpPr>
          <p:sp>
            <p:nvSpPr>
              <p:cNvPr id="149532" name="Text Box 38"/>
              <p:cNvSpPr txBox="1">
                <a:spLocks noChangeArrowheads="1"/>
              </p:cNvSpPr>
              <p:nvPr/>
            </p:nvSpPr>
            <p:spPr bwMode="auto">
              <a:xfrm>
                <a:off x="4238" y="1978"/>
                <a:ext cx="842" cy="28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defTabSz="914305">
                  <a:spcBef>
                    <a:spcPct val="0"/>
                  </a:spcBef>
                </a:pPr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</a:rPr>
                  <a:t>The Bad</a:t>
                </a:r>
                <a:endParaRPr lang="nl-NL" sz="24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9533" name="Oval 39"/>
              <p:cNvSpPr>
                <a:spLocks noChangeArrowheads="1"/>
              </p:cNvSpPr>
              <p:nvPr/>
            </p:nvSpPr>
            <p:spPr bwMode="auto">
              <a:xfrm>
                <a:off x="4104" y="1956"/>
                <a:ext cx="1157" cy="341"/>
              </a:xfrm>
              <a:prstGeom prst="ellips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305">
                  <a:spcBef>
                    <a:spcPct val="50000"/>
                  </a:spcBef>
                </a:pPr>
                <a:endParaRPr lang="nl-NL" sz="1200" b="1">
                  <a:solidFill>
                    <a:srgbClr val="0066FF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149529" name="Picture 40" descr="shot35_42_NRKF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2387"/>
              <a:ext cx="630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530" name="Picture 41" descr="shot3_393_RK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96" y="2387"/>
              <a:ext cx="630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531" name="Picture 42" descr="shot17_239_RK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72" y="2387"/>
              <a:ext cx="630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2555875" y="1808163"/>
            <a:ext cx="6505575" cy="4795837"/>
            <a:chOff x="1610" y="1139"/>
            <a:chExt cx="4098" cy="3021"/>
          </a:xfrm>
        </p:grpSpPr>
        <p:sp>
          <p:nvSpPr>
            <p:cNvPr id="149519" name="Text Box 44"/>
            <p:cNvSpPr txBox="1">
              <a:spLocks noChangeArrowheads="1"/>
            </p:cNvSpPr>
            <p:nvPr/>
          </p:nvSpPr>
          <p:spPr bwMode="auto">
            <a:xfrm>
              <a:off x="4059" y="3006"/>
              <a:ext cx="124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914305">
                <a:spcBef>
                  <a:spcPct val="0"/>
                </a:spcBef>
              </a:pPr>
              <a:r>
                <a:rPr lang="en-US" sz="2400">
                  <a:solidFill>
                    <a:srgbClr val="0066FF"/>
                  </a:solidFill>
                  <a:latin typeface="Arial" pitchFamily="34" charset="0"/>
                </a:rPr>
                <a:t>The Beautiful</a:t>
              </a:r>
              <a:endParaRPr lang="nl-NL" sz="2400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20" name="Oval 45"/>
            <p:cNvSpPr>
              <a:spLocks noChangeArrowheads="1"/>
            </p:cNvSpPr>
            <p:nvPr/>
          </p:nvSpPr>
          <p:spPr bwMode="auto">
            <a:xfrm>
              <a:off x="3946" y="2975"/>
              <a:ext cx="1475" cy="341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21" name="Oval 46"/>
            <p:cNvSpPr>
              <a:spLocks noChangeArrowheads="1"/>
            </p:cNvSpPr>
            <p:nvPr/>
          </p:nvSpPr>
          <p:spPr bwMode="auto">
            <a:xfrm>
              <a:off x="1610" y="3135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22" name="Oval 47"/>
            <p:cNvSpPr>
              <a:spLocks noChangeArrowheads="1"/>
            </p:cNvSpPr>
            <p:nvPr/>
          </p:nvSpPr>
          <p:spPr bwMode="auto">
            <a:xfrm>
              <a:off x="2917" y="1139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sp>
          <p:nvSpPr>
            <p:cNvPr id="149523" name="Oval 48"/>
            <p:cNvSpPr>
              <a:spLocks noChangeArrowheads="1"/>
            </p:cNvSpPr>
            <p:nvPr/>
          </p:nvSpPr>
          <p:spPr bwMode="auto">
            <a:xfrm>
              <a:off x="1701" y="1933"/>
              <a:ext cx="326" cy="136"/>
            </a:xfrm>
            <a:prstGeom prst="ellipse">
              <a:avLst/>
            </a:prstGeom>
            <a:noFill/>
            <a:ln w="381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305">
                <a:spcBef>
                  <a:spcPct val="50000"/>
                </a:spcBef>
              </a:pPr>
              <a:endParaRPr lang="nl-NL" sz="1200" b="1">
                <a:solidFill>
                  <a:srgbClr val="0066FF"/>
                </a:solidFill>
                <a:latin typeface="Arial" pitchFamily="34" charset="0"/>
              </a:endParaRPr>
            </a:p>
          </p:txBody>
        </p:sp>
        <p:pic>
          <p:nvPicPr>
            <p:cNvPr id="149524" name="Picture 49" descr="shot52_380_NRKF_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32" y="3407"/>
              <a:ext cx="6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525" name="Picture 50" descr="shot14_54_RK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91" y="3407"/>
              <a:ext cx="6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26" name="Text Box 51"/>
            <p:cNvSpPr txBox="1">
              <a:spLocks noChangeArrowheads="1"/>
            </p:cNvSpPr>
            <p:nvPr/>
          </p:nvSpPr>
          <p:spPr bwMode="auto">
            <a:xfrm>
              <a:off x="3696" y="3929"/>
              <a:ext cx="2012" cy="231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305">
                <a:spcBef>
                  <a:spcPct val="50000"/>
                </a:spcBef>
              </a:pPr>
              <a:r>
                <a:rPr lang="en-US">
                  <a:solidFill>
                    <a:srgbClr val="0066FF"/>
                  </a:solidFill>
                  <a:latin typeface="Arial" pitchFamily="34" charset="0"/>
                </a:rPr>
                <a:t>Exploit common sense!</a:t>
              </a:r>
              <a:endParaRPr lang="nl-NL">
                <a:solidFill>
                  <a:srgbClr val="0066FF"/>
                </a:solidFill>
                <a:latin typeface="Arial" pitchFamily="34" charset="0"/>
              </a:endParaRPr>
            </a:p>
          </p:txBody>
        </p:sp>
        <p:pic>
          <p:nvPicPr>
            <p:cNvPr id="149527" name="Picture 52" descr="shot17_95_RK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70" y="3407"/>
              <a:ext cx="6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517" name="Rectangle 57"/>
          <p:cNvSpPr>
            <a:spLocks noChangeArrowheads="1"/>
          </p:cNvSpPr>
          <p:nvPr/>
        </p:nvSpPr>
        <p:spPr bwMode="auto">
          <a:xfrm>
            <a:off x="1143000" y="1588"/>
            <a:ext cx="25908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>
              <a:spcBef>
                <a:spcPct val="0"/>
              </a:spcBef>
            </a:pPr>
            <a:r>
              <a:rPr lang="en-US" b="1">
                <a:solidFill>
                  <a:srgbClr val="4D4D4D"/>
                </a:solidFill>
                <a:latin typeface="Verdana" pitchFamily="34" charset="0"/>
              </a:rPr>
              <a:t>TRECVID 2005</a:t>
            </a:r>
            <a:endParaRPr lang="nl-NL" b="1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92567" name="Rectangle 58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7315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 2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429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15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Titel 1"/>
          <p:cNvSpPr>
            <a:spLocks noGrp="1"/>
          </p:cNvSpPr>
          <p:nvPr>
            <p:ph type="title" idx="4294967295"/>
          </p:nvPr>
        </p:nvSpPr>
        <p:spPr>
          <a:xfrm>
            <a:off x="571472" y="609600"/>
            <a:ext cx="8572528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dirty="0" err="1" smtClean="0"/>
              <a:t>UvA-MediaMill</a:t>
            </a:r>
            <a:r>
              <a:rPr lang="nl-NL" dirty="0" smtClean="0"/>
              <a:t> </a:t>
            </a:r>
            <a:r>
              <a:rPr lang="nl-NL" dirty="0" err="1" smtClean="0"/>
              <a:t>browsers</a:t>
            </a:r>
            <a:r>
              <a:rPr lang="nl-NL" dirty="0" smtClean="0"/>
              <a:t>@TRECVID</a:t>
            </a:r>
          </a:p>
        </p:txBody>
      </p:sp>
      <p:pic>
        <p:nvPicPr>
          <p:cNvPr id="67589" name="Picture 4" descr="forkbrowser2"/>
          <p:cNvPicPr>
            <a:picLocks noChangeAspect="1" noChangeArrowheads="1"/>
          </p:cNvPicPr>
          <p:nvPr/>
        </p:nvPicPr>
        <p:blipFill>
          <a:blip r:embed="rId3" cstate="print"/>
          <a:srcRect l="4892" t="6300" r="4414" b="9077"/>
          <a:stretch>
            <a:fillRect/>
          </a:stretch>
        </p:blipFill>
        <p:spPr bwMode="auto">
          <a:xfrm>
            <a:off x="5595938" y="4071942"/>
            <a:ext cx="1481137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4" descr="goldendemo-screen-1"/>
          <p:cNvPicPr>
            <a:picLocks noChangeAspect="1" noChangeArrowheads="1"/>
          </p:cNvPicPr>
          <p:nvPr/>
        </p:nvPicPr>
        <p:blipFill>
          <a:blip r:embed="rId4" cstate="print"/>
          <a:srcRect l="784" t="6076" r="1022" b="6790"/>
          <a:stretch>
            <a:fillRect/>
          </a:stretch>
        </p:blipFill>
        <p:spPr bwMode="auto">
          <a:xfrm>
            <a:off x="5588000" y="2781302"/>
            <a:ext cx="148431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kstvak 21"/>
          <p:cNvSpPr txBox="1">
            <a:spLocks noChangeArrowheads="1"/>
          </p:cNvSpPr>
          <p:nvPr/>
        </p:nvSpPr>
        <p:spPr bwMode="auto">
          <a:xfrm>
            <a:off x="7199313" y="3055940"/>
            <a:ext cx="1712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sz="2000">
                <a:solidFill>
                  <a:srgbClr val="000000"/>
                </a:solidFill>
              </a:rPr>
              <a:t>CrossBrowser</a:t>
            </a:r>
            <a:endParaRPr kumimoji="1" lang="nl-NL" sz="2000">
              <a:solidFill>
                <a:srgbClr val="000000"/>
              </a:solidFill>
            </a:endParaRPr>
          </a:p>
        </p:txBody>
      </p:sp>
      <p:sp>
        <p:nvSpPr>
          <p:cNvPr id="67594" name="Tekstvak 23"/>
          <p:cNvSpPr txBox="1">
            <a:spLocks noChangeArrowheads="1"/>
          </p:cNvSpPr>
          <p:nvPr/>
        </p:nvSpPr>
        <p:spPr bwMode="auto">
          <a:xfrm>
            <a:off x="7191375" y="4316417"/>
            <a:ext cx="158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sz="2000">
                <a:solidFill>
                  <a:srgbClr val="000000"/>
                </a:solidFill>
              </a:rPr>
              <a:t>ForkBrowser</a:t>
            </a:r>
            <a:endParaRPr kumimoji="1" lang="nl-NL" sz="2000">
              <a:solidFill>
                <a:srgbClr val="000000"/>
              </a:solidFill>
            </a:endParaRPr>
          </a:p>
        </p:txBody>
      </p:sp>
      <p:sp>
        <p:nvSpPr>
          <p:cNvPr id="67595" name="Ovaal 11"/>
          <p:cNvSpPr>
            <a:spLocks noChangeArrowheads="1"/>
          </p:cNvSpPr>
          <p:nvPr/>
        </p:nvSpPr>
        <p:spPr bwMode="auto">
          <a:xfrm>
            <a:off x="5143500" y="3194052"/>
            <a:ext cx="182563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67597" name="Ovaal 13"/>
          <p:cNvSpPr>
            <a:spLocks noChangeArrowheads="1"/>
          </p:cNvSpPr>
          <p:nvPr/>
        </p:nvSpPr>
        <p:spPr bwMode="auto">
          <a:xfrm>
            <a:off x="5143500" y="4486279"/>
            <a:ext cx="182563" cy="182563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6091594" y="-12166"/>
            <a:ext cx="3052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err="1">
                <a:solidFill>
                  <a:srgbClr val="3399FF"/>
                </a:solidFill>
              </a:rPr>
              <a:t>Snoek</a:t>
            </a:r>
            <a:r>
              <a:rPr kumimoji="1" lang="en-US" dirty="0">
                <a:solidFill>
                  <a:srgbClr val="3399FF"/>
                </a:solidFill>
              </a:rPr>
              <a:t> et al. TRECVID 04-09</a:t>
            </a: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4786314" y="5429264"/>
            <a:ext cx="42862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17475" lvl="1" indent="-3175" algn="ctr" defTabSz="914305" eaLnBrk="0" hangingPunct="0">
              <a:buClr>
                <a:srgbClr val="000000"/>
              </a:buClr>
              <a:buSzPct val="100000"/>
              <a:buFont typeface="Wingdings" pitchFamily="2" charset="2"/>
              <a:buNone/>
              <a:defRPr/>
            </a:pPr>
            <a:r>
              <a:rPr kumimoji="1" lang="en-US" sz="2000" b="1" dirty="0">
                <a:solidFill>
                  <a:srgbClr val="33CC33"/>
                </a:solidFill>
                <a:sym typeface="Trebuchet MS" pitchFamily="34" charset="0"/>
              </a:rPr>
              <a:t>•    </a:t>
            </a:r>
            <a:r>
              <a:rPr kumimoji="1" lang="en-US" sz="2000" dirty="0">
                <a:solidFill>
                  <a:srgbClr val="33CC33"/>
                </a:solidFill>
                <a:sym typeface="Trebuchet MS" pitchFamily="34" charset="0"/>
              </a:rPr>
              <a:t>228 other interactive systems</a:t>
            </a:r>
          </a:p>
        </p:txBody>
      </p:sp>
      <p:pic>
        <p:nvPicPr>
          <p:cNvPr id="30" name="Picture 24" descr="D:\production\Presentations\TRECVID-plots\InteractiveSearch\Overview\TVinteractive_over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071709"/>
            <a:ext cx="43751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al 14"/>
          <p:cNvSpPr>
            <a:spLocks noChangeArrowheads="1"/>
          </p:cNvSpPr>
          <p:nvPr/>
        </p:nvSpPr>
        <p:spPr bwMode="auto">
          <a:xfrm>
            <a:off x="2097060" y="2928959"/>
            <a:ext cx="182563" cy="1825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" name="Ovaal 15"/>
          <p:cNvSpPr>
            <a:spLocks noChangeArrowheads="1"/>
          </p:cNvSpPr>
          <p:nvPr/>
        </p:nvSpPr>
        <p:spPr bwMode="auto">
          <a:xfrm>
            <a:off x="2571723" y="4006871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Ovaal 18"/>
          <p:cNvSpPr>
            <a:spLocks noChangeArrowheads="1"/>
          </p:cNvSpPr>
          <p:nvPr/>
        </p:nvSpPr>
        <p:spPr bwMode="auto">
          <a:xfrm>
            <a:off x="3047973" y="4205309"/>
            <a:ext cx="182562" cy="182562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" name="Ovaal 16"/>
          <p:cNvSpPr>
            <a:spLocks noChangeArrowheads="1"/>
          </p:cNvSpPr>
          <p:nvPr/>
        </p:nvSpPr>
        <p:spPr bwMode="auto">
          <a:xfrm>
            <a:off x="3047973" y="4091009"/>
            <a:ext cx="182562" cy="1825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Ovaal 19"/>
          <p:cNvSpPr>
            <a:spLocks noChangeArrowheads="1"/>
          </p:cNvSpPr>
          <p:nvPr/>
        </p:nvSpPr>
        <p:spPr bwMode="auto">
          <a:xfrm>
            <a:off x="3548035" y="4603771"/>
            <a:ext cx="182563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Ovaal 17"/>
          <p:cNvSpPr>
            <a:spLocks noChangeArrowheads="1"/>
          </p:cNvSpPr>
          <p:nvPr/>
        </p:nvSpPr>
        <p:spPr bwMode="auto">
          <a:xfrm>
            <a:off x="3554385" y="4532334"/>
            <a:ext cx="182563" cy="182562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" name="Ovaal 14"/>
          <p:cNvSpPr>
            <a:spLocks noChangeArrowheads="1"/>
          </p:cNvSpPr>
          <p:nvPr/>
        </p:nvSpPr>
        <p:spPr bwMode="auto">
          <a:xfrm>
            <a:off x="1582710" y="3389334"/>
            <a:ext cx="182563" cy="1825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Ovaal 18"/>
          <p:cNvSpPr>
            <a:spLocks noChangeArrowheads="1"/>
          </p:cNvSpPr>
          <p:nvPr/>
        </p:nvSpPr>
        <p:spPr bwMode="auto">
          <a:xfrm>
            <a:off x="4032223" y="4227534"/>
            <a:ext cx="182562" cy="182562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" name="Ovaal 16"/>
          <p:cNvSpPr>
            <a:spLocks noChangeArrowheads="1"/>
          </p:cNvSpPr>
          <p:nvPr/>
        </p:nvSpPr>
        <p:spPr bwMode="auto">
          <a:xfrm>
            <a:off x="4032223" y="4113234"/>
            <a:ext cx="182562" cy="1825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" name="Picture 5" descr="UvA_gecentreerd-transparant"/>
          <p:cNvPicPr>
            <a:picLocks noChangeAspect="1" noChangeArrowheads="1"/>
          </p:cNvPicPr>
          <p:nvPr/>
        </p:nvPicPr>
        <p:blipFill>
          <a:blip r:embed="rId6" cstate="print"/>
          <a:srcRect l="43729" t="7843" r="43369" b="37254"/>
          <a:stretch>
            <a:fillRect/>
          </a:stretch>
        </p:blipFill>
        <p:spPr bwMode="auto">
          <a:xfrm>
            <a:off x="7697813" y="3571876"/>
            <a:ext cx="588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20"/>
          <p:cNvGrpSpPr>
            <a:grpSpLocks/>
          </p:cNvGrpSpPr>
          <p:nvPr/>
        </p:nvGrpSpPr>
        <p:grpSpPr bwMode="auto">
          <a:xfrm>
            <a:off x="1531698" y="3714752"/>
            <a:ext cx="2643188" cy="2286002"/>
            <a:chOff x="5429256" y="3071810"/>
            <a:chExt cx="2643206" cy="2286016"/>
          </a:xfrm>
        </p:grpSpPr>
        <p:sp>
          <p:nvSpPr>
            <p:cNvPr id="24" name="Rechthoekige driehoek 23"/>
            <p:cNvSpPr/>
            <p:nvPr/>
          </p:nvSpPr>
          <p:spPr bwMode="auto">
            <a:xfrm>
              <a:off x="5572132" y="3071810"/>
              <a:ext cx="2473342" cy="2000264"/>
            </a:xfrm>
            <a:prstGeom prst="rtTriangle">
              <a:avLst/>
            </a:prstGeom>
            <a:solidFill>
              <a:srgbClr val="9999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05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nl-NL" sz="1200" b="1">
                <a:solidFill>
                  <a:srgbClr val="FFFFFF"/>
                </a:solidFill>
              </a:endParaRPr>
            </a:p>
          </p:txBody>
        </p:sp>
        <p:sp>
          <p:nvSpPr>
            <p:cNvPr id="25" name="Rechthoek 24"/>
            <p:cNvSpPr/>
            <p:nvPr/>
          </p:nvSpPr>
          <p:spPr bwMode="auto">
            <a:xfrm>
              <a:off x="5564195" y="5072074"/>
              <a:ext cx="2471754" cy="285752"/>
            </a:xfrm>
            <a:prstGeom prst="rect">
              <a:avLst/>
            </a:prstGeom>
            <a:solidFill>
              <a:srgbClr val="9999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05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nl-NL" sz="1200" b="1">
                <a:solidFill>
                  <a:srgbClr val="FFFFFF"/>
                </a:solidFill>
              </a:endParaRPr>
            </a:p>
          </p:txBody>
        </p:sp>
        <p:sp>
          <p:nvSpPr>
            <p:cNvPr id="26" name="Tekstvak 18"/>
            <p:cNvSpPr txBox="1">
              <a:spLocks noChangeArrowheads="1"/>
            </p:cNvSpPr>
            <p:nvPr/>
          </p:nvSpPr>
          <p:spPr bwMode="auto">
            <a:xfrm>
              <a:off x="5429256" y="4857760"/>
              <a:ext cx="26432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305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FFFF"/>
                  </a:solidFill>
                  <a:latin typeface="Arial" pitchFamily="34" charset="0"/>
                </a:rPr>
                <a:t>Traditional systems</a:t>
              </a:r>
              <a:endParaRPr lang="nl-NL" sz="16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5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Video search 1.0</a:t>
            </a:r>
            <a:endParaRPr lang="nl-NL" dirty="0"/>
          </a:p>
        </p:txBody>
      </p:sp>
      <p:pic>
        <p:nvPicPr>
          <p:cNvPr id="3" name="Afbeelding 2" descr="WWW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8974" y="2883030"/>
            <a:ext cx="5320546" cy="3824142"/>
          </a:xfrm>
          <a:prstGeom prst="rect">
            <a:avLst/>
          </a:prstGeom>
        </p:spPr>
      </p:pic>
      <p:sp>
        <p:nvSpPr>
          <p:cNvPr id="4" name="Tekstvak 6"/>
          <p:cNvSpPr txBox="1">
            <a:spLocks noChangeArrowheads="1"/>
          </p:cNvSpPr>
          <p:nvPr/>
        </p:nvSpPr>
        <p:spPr bwMode="auto">
          <a:xfrm>
            <a:off x="966788" y="2111514"/>
            <a:ext cx="7540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30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00"/>
                </a:solidFill>
              </a:rPr>
              <a:t>Note the influence of textual meta data, such as the video title, on the search results.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861320" y="2661821"/>
            <a:ext cx="353654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nl-NL" sz="33600" dirty="0">
                <a:solidFill>
                  <a:srgbClr val="FF0000"/>
                </a:solidFill>
                <a:latin typeface="Arial Black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288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production\Journals\IEEEMULTIMEDIA\html\mmu2008010086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79963"/>
            <a:ext cx="37084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Criticism</a:t>
            </a:r>
            <a:endParaRPr lang="nl-NL" dirty="0" smtClean="0"/>
          </a:p>
        </p:txBody>
      </p:sp>
      <p:sp>
        <p:nvSpPr>
          <p:cNvPr id="18759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>
              <a:defRPr/>
            </a:pPr>
            <a:r>
              <a:rPr lang="en-US" dirty="0" smtClean="0"/>
              <a:t>Retrieval performance cannot be the only evaluation criterion</a:t>
            </a:r>
          </a:p>
          <a:p>
            <a:pPr lvl="1">
              <a:defRPr/>
            </a:pPr>
            <a:r>
              <a:rPr lang="en-US" sz="2000" dirty="0" smtClean="0"/>
              <a:t>Quality of detectors counts</a:t>
            </a:r>
          </a:p>
          <a:p>
            <a:pPr lvl="1">
              <a:defRPr/>
            </a:pPr>
            <a:r>
              <a:rPr lang="en-US" sz="2000" dirty="0" smtClean="0"/>
              <a:t>Experience of searcher counts</a:t>
            </a:r>
          </a:p>
          <a:p>
            <a:pPr lvl="1">
              <a:defRPr/>
            </a:pPr>
            <a:r>
              <a:rPr lang="en-US" sz="2000" dirty="0" smtClean="0"/>
              <a:t>Visualization of interface counts</a:t>
            </a:r>
          </a:p>
          <a:p>
            <a:pPr lvl="1">
              <a:defRPr/>
            </a:pPr>
            <a:r>
              <a:rPr lang="en-US" sz="2000" dirty="0" smtClean="0"/>
              <a:t>Ease of use counts</a:t>
            </a:r>
          </a:p>
          <a:p>
            <a:pPr lvl="1">
              <a:defRPr/>
            </a:pPr>
            <a:r>
              <a:rPr lang="en-US" sz="2000" dirty="0" smtClean="0"/>
              <a:t>…</a:t>
            </a: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7022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597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el 1"/>
          <p:cNvSpPr>
            <a:spLocks noGrp="1"/>
          </p:cNvSpPr>
          <p:nvPr>
            <p:ph type="title" idx="4294967295"/>
          </p:nvPr>
        </p:nvSpPr>
        <p:spPr>
          <a:xfrm>
            <a:off x="914400" y="609600"/>
            <a:ext cx="8015318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Video browsing at </a:t>
            </a:r>
            <a:r>
              <a:rPr lang="en-US" dirty="0" err="1" smtClean="0"/>
              <a:t>VideOlympics</a:t>
            </a:r>
            <a:endParaRPr lang="nl-NL" dirty="0" smtClean="0"/>
          </a:p>
        </p:txBody>
      </p:sp>
      <p:sp>
        <p:nvSpPr>
          <p:cNvPr id="232451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914400" y="2286000"/>
            <a:ext cx="8229600" cy="3657600"/>
          </a:xfrm>
        </p:spPr>
        <p:txBody>
          <a:bodyPr/>
          <a:lstStyle/>
          <a:p>
            <a:pPr>
              <a:defRPr/>
            </a:pPr>
            <a:r>
              <a:rPr lang="en-US" smtClean="0"/>
              <a:t>Promote multiple facets of video search</a:t>
            </a:r>
          </a:p>
          <a:p>
            <a:pPr lvl="1">
              <a:defRPr/>
            </a:pPr>
            <a:r>
              <a:rPr lang="en-US" smtClean="0"/>
              <a:t>Real-time interactive video search ‘competition’</a:t>
            </a:r>
          </a:p>
          <a:p>
            <a:pPr lvl="1">
              <a:defRPr/>
            </a:pPr>
            <a:r>
              <a:rPr lang="en-US" smtClean="0"/>
              <a:t>Simultaneous exposure of multiple video search engines</a:t>
            </a:r>
          </a:p>
          <a:p>
            <a:pPr lvl="1">
              <a:defRPr/>
            </a:pPr>
            <a:r>
              <a:rPr lang="en-US" smtClean="0"/>
              <a:t>Highlight possibilities and limitations of state-of-the-art</a:t>
            </a:r>
          </a:p>
          <a:p>
            <a:pPr>
              <a:defRPr/>
            </a:pPr>
            <a:endParaRPr lang="nl-NL" smtClean="0"/>
          </a:p>
        </p:txBody>
      </p:sp>
      <p:pic>
        <p:nvPicPr>
          <p:cNvPr id="113668" name="Afbeelding 8" descr="VideOlympics-header2.gif"/>
          <p:cNvPicPr>
            <a:picLocks noChangeAspect="1"/>
          </p:cNvPicPr>
          <p:nvPr/>
        </p:nvPicPr>
        <p:blipFill>
          <a:blip r:embed="rId2" cstate="print"/>
          <a:srcRect r="23701" b="42374"/>
          <a:stretch>
            <a:fillRect/>
          </a:stretch>
        </p:blipFill>
        <p:spPr bwMode="auto">
          <a:xfrm>
            <a:off x="5051425" y="0"/>
            <a:ext cx="401161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2" descr="C:\production\Journals\IEEEMULTIMEDIA\html\mmu2008010086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79963"/>
            <a:ext cx="37084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92613" y="4481513"/>
            <a:ext cx="4608512" cy="2332037"/>
            <a:chOff x="2699" y="2823"/>
            <a:chExt cx="2903" cy="1469"/>
          </a:xfrm>
        </p:grpSpPr>
        <p:pic>
          <p:nvPicPr>
            <p:cNvPr id="113671" name="Picture 2" descr="C:\production\Journals\IEEEMULTIMEDIA\html\mmu20080100861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34" y="2823"/>
              <a:ext cx="2268" cy="1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72" name="AutoShape 8"/>
            <p:cNvSpPr>
              <a:spLocks noChangeArrowheads="1"/>
            </p:cNvSpPr>
            <p:nvPr/>
          </p:nvSpPr>
          <p:spPr bwMode="auto">
            <a:xfrm>
              <a:off x="2699" y="3430"/>
              <a:ext cx="590" cy="544"/>
            </a:xfrm>
            <a:prstGeom prst="rightArrow">
              <a:avLst>
                <a:gd name="adj1" fmla="val 50000"/>
                <a:gd name="adj2" fmla="val 271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305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kumimoji="1" lang="nl-NL" sz="3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1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Participants</a:t>
            </a:r>
            <a:endParaRPr lang="nl-NL" smtClean="0"/>
          </a:p>
        </p:txBody>
      </p:sp>
      <p:pic>
        <p:nvPicPr>
          <p:cNvPr id="66563" name="Afbeelding 8" descr="VideOlympics-header2.gif"/>
          <p:cNvPicPr>
            <a:picLocks noChangeAspect="1"/>
          </p:cNvPicPr>
          <p:nvPr/>
        </p:nvPicPr>
        <p:blipFill>
          <a:blip r:embed="rId2" cstate="print"/>
          <a:srcRect r="23701" b="42374"/>
          <a:stretch>
            <a:fillRect/>
          </a:stretch>
        </p:blipFill>
        <p:spPr bwMode="auto">
          <a:xfrm>
            <a:off x="5051425" y="0"/>
            <a:ext cx="401161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Afbeelding 6" descr="col-cuzero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3705225"/>
            <a:ext cx="14700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Afbeelding 8" descr="fxpal_VO08_512x25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9013" y="2265363"/>
            <a:ext cx="14652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Tijdelijke aanduiding voor inhoud 5" descr="vo.fudan.log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8650" y="2216150"/>
            <a:ext cx="146526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Afbeelding 4" descr="2_DCUTransparen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8313" y="4425950"/>
            <a:ext cx="146526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Afbeelding 4" descr="IBM_logo_transparen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3338513"/>
            <a:ext cx="11144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Tijdelijke aanduiding voor inhoud 3" descr="Inf-CMU_log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7900" y="4640263"/>
            <a:ext cx="14652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Afbeelding 6" descr="iti_logo-adapted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938" y="4424363"/>
            <a:ext cx="7254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Afbeelding 9" descr="k-space_logo-text-small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150" y="5516563"/>
            <a:ext cx="68738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Tijdelijke aanduiding voor inhoud 3" descr="mediamill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" y="3429000"/>
            <a:ext cx="14700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4" name="Afbeelding 4" descr="logo_img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363" y="3344863"/>
            <a:ext cx="14652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5" name="Tijdelijke aanduiding voor inhoud 5" descr="Logo-NUS&amp;ICT(1)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938" y="5661025"/>
            <a:ext cx="146526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6" name="Afbeelding 4" descr="NII-Logo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6013" y="2328863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production\VideOlympics\2009\VideOlympics\ICT-CAS\videomap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00958" y="2714620"/>
            <a:ext cx="1357290" cy="67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D:\production\VideOlympics\2009\VideOlympics\LIG\lig-lif-logo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00761" y="5434013"/>
            <a:ext cx="1928826" cy="96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0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future of video retrieval?</a:t>
            </a:r>
            <a:endParaRPr lang="nl-NL" smtClean="0"/>
          </a:p>
        </p:txBody>
      </p:sp>
      <p:pic>
        <p:nvPicPr>
          <p:cNvPr id="107523" name="Picture 2" descr="C:\production\VideOlympics\2008\fotoos\ork_8907.jpg"/>
          <p:cNvPicPr>
            <a:picLocks noChangeAspect="1" noChangeArrowheads="1"/>
          </p:cNvPicPr>
          <p:nvPr/>
        </p:nvPicPr>
        <p:blipFill>
          <a:blip r:embed="rId2" cstate="print"/>
          <a:srcRect l="17822" t="3543"/>
          <a:stretch>
            <a:fillRect/>
          </a:stretch>
        </p:blipFill>
        <p:spPr bwMode="auto">
          <a:xfrm>
            <a:off x="2533650" y="2349500"/>
            <a:ext cx="441007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 Box 10"/>
          <p:cNvSpPr txBox="1">
            <a:spLocks noChangeArrowheads="1"/>
          </p:cNvSpPr>
          <p:nvPr/>
        </p:nvSpPr>
        <p:spPr bwMode="auto">
          <a:xfrm>
            <a:off x="2428875" y="5949950"/>
            <a:ext cx="4568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3399FF"/>
                </a:solidFill>
              </a:rPr>
              <a:t>Jonathan Wang, 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23310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8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Video trailer</a:t>
            </a:r>
          </a:p>
        </p:txBody>
      </p:sp>
      <p:pic>
        <p:nvPicPr>
          <p:cNvPr id="116739" name="Afbeelding 14" descr="videolympics-coll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349500"/>
            <a:ext cx="5867400" cy="3667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6740" name="Afbeelding 8" descr="VideOlympics-header2.gif"/>
          <p:cNvPicPr>
            <a:picLocks noChangeAspect="1"/>
          </p:cNvPicPr>
          <p:nvPr/>
        </p:nvPicPr>
        <p:blipFill>
          <a:blip r:embed="rId4" cstate="print"/>
          <a:srcRect r="23701" b="42374"/>
          <a:stretch>
            <a:fillRect/>
          </a:stretch>
        </p:blipFill>
        <p:spPr bwMode="auto">
          <a:xfrm>
            <a:off x="5051425" y="0"/>
            <a:ext cx="401161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 Box 10"/>
          <p:cNvSpPr txBox="1">
            <a:spLocks noChangeArrowheads="1"/>
          </p:cNvSpPr>
          <p:nvPr/>
        </p:nvSpPr>
        <p:spPr bwMode="auto">
          <a:xfrm>
            <a:off x="3851275" y="6092825"/>
            <a:ext cx="3171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3399FF"/>
                </a:solidFill>
              </a:rPr>
              <a:t>http://www.VideOlympics.org</a:t>
            </a:r>
          </a:p>
        </p:txBody>
      </p:sp>
    </p:spTree>
    <p:extLst>
      <p:ext uri="{BB962C8B-B14F-4D97-AF65-F5344CB8AC3E}">
        <p14:creationId xmlns:p14="http://schemas.microsoft.com/office/powerpoint/2010/main" val="13542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015318" cy="1143000"/>
          </a:xfrm>
        </p:spPr>
        <p:txBody>
          <a:bodyPr/>
          <a:lstStyle/>
          <a:p>
            <a:r>
              <a:rPr lang="en-US" dirty="0" smtClean="0"/>
              <a:t>Conclusion on video browsing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Interaction by browsing indispensible for any practical video search engine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System should support user by active learning and intuitive (mobile) visualizations</a:t>
            </a:r>
          </a:p>
        </p:txBody>
      </p:sp>
    </p:spTree>
    <p:extLst>
      <p:ext uri="{BB962C8B-B14F-4D97-AF65-F5344CB8AC3E}">
        <p14:creationId xmlns:p14="http://schemas.microsoft.com/office/powerpoint/2010/main" val="26905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kumimoji="1" lang="en-US" sz="3000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981200"/>
            <a:ext cx="55178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en-US" sz="8800" dirty="0" smtClean="0">
                <a:solidFill>
                  <a:srgbClr val="FFFFFF"/>
                </a:solidFill>
              </a:rPr>
              <a:t>Conclusion</a:t>
            </a:r>
            <a:endParaRPr lang="en-US" sz="8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Rechte verbindingslijn met pijl 23"/>
          <p:cNvCxnSpPr/>
          <p:nvPr/>
        </p:nvCxnSpPr>
        <p:spPr bwMode="auto">
          <a:xfrm>
            <a:off x="4151167" y="4832422"/>
            <a:ext cx="480396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2938" y="2286000"/>
            <a:ext cx="8143875" cy="365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defTabSz="914305" eaLnBrk="0" fontAlgn="base" hangingPunct="0">
              <a:spcBef>
                <a:spcPct val="60000"/>
              </a:spcBef>
              <a:spcAft>
                <a:spcPct val="0"/>
              </a:spcAft>
              <a:buClr>
                <a:srgbClr val="CC0000"/>
              </a:buClr>
              <a:defRPr/>
            </a:pPr>
            <a:endParaRPr kumimoji="1" lang="en-US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defTabSz="914305" eaLnBrk="0" fontAlgn="base" hangingPunct="0">
              <a:spcBef>
                <a:spcPct val="60000"/>
              </a:spcBef>
              <a:spcAft>
                <a:spcPct val="0"/>
              </a:spcAft>
              <a:buClr>
                <a:srgbClr val="CC0000"/>
              </a:buClr>
              <a:buFontTx/>
              <a:buChar char="•"/>
              <a:defRPr/>
            </a:pPr>
            <a:endParaRPr kumimoji="1" lang="nl-NL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Visual Search Engines</a:t>
            </a:r>
            <a:endParaRPr lang="nl-NL" dirty="0"/>
          </a:p>
        </p:txBody>
      </p:sp>
      <p:sp>
        <p:nvSpPr>
          <p:cNvPr id="6" name="Rechthoek 5"/>
          <p:cNvSpPr>
            <a:spLocks noChangeAspect="1"/>
          </p:cNvSpPr>
          <p:nvPr/>
        </p:nvSpPr>
        <p:spPr bwMode="auto">
          <a:xfrm>
            <a:off x="1407000" y="4205264"/>
            <a:ext cx="1260000" cy="1260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FFFFFF"/>
                </a:solidFill>
              </a:rPr>
              <a:t/>
            </a:r>
            <a:br>
              <a:rPr kumimoji="1" lang="en-US" dirty="0">
                <a:solidFill>
                  <a:srgbClr val="FFFFFF"/>
                </a:solidFill>
              </a:rPr>
            </a:br>
            <a:endParaRPr kumimoji="1" lang="en-US" dirty="0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>
            <a:spLocks noChangeAspect="1"/>
          </p:cNvSpPr>
          <p:nvPr/>
        </p:nvSpPr>
        <p:spPr bwMode="auto">
          <a:xfrm>
            <a:off x="3064350" y="4205264"/>
            <a:ext cx="1260000" cy="1260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FFFFFF"/>
                </a:solidFill>
              </a:rPr>
              <a:t/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concept</a:t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detection</a:t>
            </a:r>
          </a:p>
        </p:txBody>
      </p:sp>
      <p:sp>
        <p:nvSpPr>
          <p:cNvPr id="17" name="Rechthoek 16"/>
          <p:cNvSpPr>
            <a:spLocks noChangeAspect="1"/>
          </p:cNvSpPr>
          <p:nvPr/>
        </p:nvSpPr>
        <p:spPr bwMode="auto">
          <a:xfrm>
            <a:off x="4657447" y="4205264"/>
            <a:ext cx="1260000" cy="1260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FFFFFF"/>
                </a:solidFill>
              </a:rPr>
              <a:t/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lexicon</a:t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learning</a:t>
            </a:r>
          </a:p>
        </p:txBody>
      </p:sp>
      <p:sp>
        <p:nvSpPr>
          <p:cNvPr id="18" name="Rechthoek 17"/>
          <p:cNvSpPr>
            <a:spLocks noChangeAspect="1"/>
          </p:cNvSpPr>
          <p:nvPr/>
        </p:nvSpPr>
        <p:spPr bwMode="auto">
          <a:xfrm>
            <a:off x="6562710" y="3286124"/>
            <a:ext cx="1260000" cy="1260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FFFFFF"/>
                </a:solidFill>
              </a:rPr>
              <a:t/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query</a:t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prediction</a:t>
            </a:r>
          </a:p>
        </p:txBody>
      </p:sp>
      <p:sp>
        <p:nvSpPr>
          <p:cNvPr id="19" name="Rechthoek 18"/>
          <p:cNvSpPr>
            <a:spLocks noChangeAspect="1"/>
          </p:cNvSpPr>
          <p:nvPr/>
        </p:nvSpPr>
        <p:spPr bwMode="auto">
          <a:xfrm>
            <a:off x="6570046" y="4955082"/>
            <a:ext cx="1260000" cy="1260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FFFFFF"/>
                </a:solidFill>
              </a:rPr>
              <a:t/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>
                <a:solidFill>
                  <a:srgbClr val="FFFFFF"/>
                </a:solidFill>
              </a:rPr>
              <a:t>browsing</a:t>
            </a:r>
            <a:br>
              <a:rPr kumimoji="1" lang="en-US" dirty="0">
                <a:solidFill>
                  <a:srgbClr val="FFFFFF"/>
                </a:solidFill>
              </a:rPr>
            </a:br>
            <a:r>
              <a:rPr kumimoji="1" lang="en-US" dirty="0" smtClean="0">
                <a:solidFill>
                  <a:srgbClr val="FFFFFF"/>
                </a:solidFill>
              </a:rPr>
              <a:t>images</a:t>
            </a:r>
            <a:endParaRPr kumimoji="1" lang="en-US" dirty="0">
              <a:solidFill>
                <a:srgbClr val="FFFFFF"/>
              </a:solidFill>
            </a:endParaRPr>
          </a:p>
        </p:txBody>
      </p:sp>
      <p:pic>
        <p:nvPicPr>
          <p:cNvPr id="12" name="Picture 1" descr="D:\production\Journals\IEEEMULTIMEDIA\VideOlympics\pix\videolympics\audience\people_juliane_krug_09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83592" y="4318034"/>
            <a:ext cx="1031878" cy="1039792"/>
          </a:xfrm>
          <a:prstGeom prst="rect">
            <a:avLst/>
          </a:prstGeom>
          <a:noFill/>
        </p:spPr>
      </p:pic>
      <p:sp>
        <p:nvSpPr>
          <p:cNvPr id="13" name="PIJL-RECHTS 12"/>
          <p:cNvSpPr/>
          <p:nvPr/>
        </p:nvSpPr>
        <p:spPr bwMode="auto">
          <a:xfrm>
            <a:off x="0" y="4572008"/>
            <a:ext cx="1447800" cy="500066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4" name="PIJL-RECHTS 13"/>
          <p:cNvSpPr/>
          <p:nvPr/>
        </p:nvSpPr>
        <p:spPr bwMode="auto">
          <a:xfrm>
            <a:off x="5429288" y="5584015"/>
            <a:ext cx="1142976" cy="500066"/>
          </a:xfrm>
          <a:prstGeom prst="right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sp>
        <p:nvSpPr>
          <p:cNvPr id="16" name="Rechthoek 15"/>
          <p:cNvSpPr/>
          <p:nvPr/>
        </p:nvSpPr>
        <p:spPr bwMode="auto">
          <a:xfrm>
            <a:off x="428596" y="5716502"/>
            <a:ext cx="5000660" cy="23008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 dirty="0">
              <a:solidFill>
                <a:srgbClr val="000000"/>
              </a:solidFill>
            </a:endParaRPr>
          </a:p>
        </p:txBody>
      </p:sp>
      <p:sp>
        <p:nvSpPr>
          <p:cNvPr id="20" name="Rechthoek 19"/>
          <p:cNvSpPr/>
          <p:nvPr/>
        </p:nvSpPr>
        <p:spPr bwMode="auto">
          <a:xfrm rot="16200000">
            <a:off x="51983" y="5234373"/>
            <a:ext cx="983306" cy="23008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 dirty="0">
              <a:solidFill>
                <a:srgbClr val="000000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419018" y="5644079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smtClean="0">
                <a:solidFill>
                  <a:srgbClr val="FFFFFF"/>
                </a:solidFill>
              </a:rPr>
              <a:t>image/video</a:t>
            </a:r>
            <a:endParaRPr kumimoji="1" lang="en-US" dirty="0">
              <a:solidFill>
                <a:srgbClr val="FFFFFF"/>
              </a:solidFill>
            </a:endParaRPr>
          </a:p>
        </p:txBody>
      </p:sp>
      <p:cxnSp>
        <p:nvCxnSpPr>
          <p:cNvPr id="23" name="Rechte verbindingslijn met pijl 22"/>
          <p:cNvCxnSpPr>
            <a:stCxn id="6" idx="3"/>
            <a:endCxn id="15" idx="1"/>
          </p:cNvCxnSpPr>
          <p:nvPr/>
        </p:nvCxnSpPr>
        <p:spPr bwMode="auto">
          <a:xfrm>
            <a:off x="2667000" y="4835264"/>
            <a:ext cx="39735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25" name="Picture 2" descr="lexicon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7266" y="2285992"/>
            <a:ext cx="1945890" cy="13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hthoek 25"/>
          <p:cNvSpPr/>
          <p:nvPr/>
        </p:nvSpPr>
        <p:spPr bwMode="auto">
          <a:xfrm>
            <a:off x="5214942" y="3523750"/>
            <a:ext cx="1143008" cy="2143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sz="3000">
              <a:solidFill>
                <a:srgbClr val="000000"/>
              </a:solidFill>
            </a:endParaRPr>
          </a:p>
        </p:txBody>
      </p:sp>
      <p:cxnSp>
        <p:nvCxnSpPr>
          <p:cNvPr id="28" name="Rechte verbindingslijn 27"/>
          <p:cNvCxnSpPr/>
          <p:nvPr/>
        </p:nvCxnSpPr>
        <p:spPr bwMode="auto">
          <a:xfrm rot="5400000">
            <a:off x="7226987" y="4750603"/>
            <a:ext cx="178595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Rechte verbindingslijn 29"/>
          <p:cNvCxnSpPr/>
          <p:nvPr/>
        </p:nvCxnSpPr>
        <p:spPr bwMode="auto">
          <a:xfrm rot="10800000" flipV="1">
            <a:off x="8119962" y="4919673"/>
            <a:ext cx="347666" cy="952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ot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32" name="Rechte verbindingslijn 31"/>
          <p:cNvCxnSpPr/>
          <p:nvPr/>
        </p:nvCxnSpPr>
        <p:spPr bwMode="auto">
          <a:xfrm rot="10800000" flipV="1">
            <a:off x="7786711" y="3848104"/>
            <a:ext cx="347666" cy="952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33" name="Rechte verbindingslijn 32"/>
          <p:cNvCxnSpPr/>
          <p:nvPr/>
        </p:nvCxnSpPr>
        <p:spPr bwMode="auto">
          <a:xfrm rot="10800000" flipV="1">
            <a:off x="7786711" y="5634053"/>
            <a:ext cx="347666" cy="952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34" name="Rechte verbindingslijn met pijl 33"/>
          <p:cNvCxnSpPr/>
          <p:nvPr/>
        </p:nvCxnSpPr>
        <p:spPr bwMode="auto">
          <a:xfrm>
            <a:off x="5929322" y="5213362"/>
            <a:ext cx="642942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>
            <a:off x="5905572" y="4441570"/>
            <a:ext cx="642942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39" name="Rechte verbindingslijn met pijl 38"/>
          <p:cNvCxnSpPr/>
          <p:nvPr/>
        </p:nvCxnSpPr>
        <p:spPr bwMode="auto">
          <a:xfrm rot="5400000" flipH="1" flipV="1">
            <a:off x="4996760" y="3932934"/>
            <a:ext cx="593466" cy="142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41" name="Tekstvak 40"/>
          <p:cNvSpPr txBox="1"/>
          <p:nvPr/>
        </p:nvSpPr>
        <p:spPr>
          <a:xfrm>
            <a:off x="-29141" y="4621768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 smtClean="0">
                <a:solidFill>
                  <a:srgbClr val="FFFFFF"/>
                </a:solidFill>
              </a:rPr>
              <a:t>image/video</a:t>
            </a:r>
            <a:endParaRPr kumimoji="1" lang="en-US" dirty="0">
              <a:solidFill>
                <a:srgbClr val="FFFFFF"/>
              </a:solidFill>
            </a:endParaRPr>
          </a:p>
        </p:txBody>
      </p:sp>
      <p:sp>
        <p:nvSpPr>
          <p:cNvPr id="42" name="Titel 10"/>
          <p:cNvSpPr txBox="1">
            <a:spLocks/>
          </p:cNvSpPr>
          <p:nvPr/>
        </p:nvSpPr>
        <p:spPr bwMode="auto">
          <a:xfrm>
            <a:off x="1066800" y="142852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0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 on:</a:t>
            </a:r>
            <a:endParaRPr kumimoji="1" lang="nl-NL" sz="28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914400" y="4419600"/>
            <a:ext cx="221457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nl-NL" dirty="0" err="1" smtClean="0">
                <a:solidFill>
                  <a:srgbClr val="FFFFFF"/>
                </a:solidFill>
              </a:rPr>
              <a:t>measuring</a:t>
            </a:r>
            <a:endParaRPr kumimoji="1" lang="nl-NL" dirty="0">
              <a:solidFill>
                <a:srgbClr val="FFFFFF"/>
              </a:solidFill>
            </a:endParaRPr>
          </a:p>
          <a:p>
            <a:pPr algn="ctr"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nl-NL" dirty="0" smtClean="0">
                <a:solidFill>
                  <a:srgbClr val="FFFFFF"/>
                </a:solidFill>
              </a:rPr>
              <a:t>features</a:t>
            </a:r>
            <a:endParaRPr kumimoji="1"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1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8229600" cy="3657600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You</a:t>
            </a:r>
            <a:r>
              <a:rPr lang="en-US" dirty="0" smtClean="0"/>
              <a:t> will be presenting your </a:t>
            </a:r>
            <a:r>
              <a:rPr lang="en-US" dirty="0" smtClean="0"/>
              <a:t>final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/>
              <a:t>Project paper deadline:</a:t>
            </a:r>
            <a:r>
              <a:rPr lang="en-US" dirty="0" smtClean="0"/>
              <a:t> </a:t>
            </a:r>
            <a:r>
              <a:rPr lang="en-US" dirty="0" smtClean="0"/>
              <a:t>Monday, May 5th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2078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5838825"/>
            <a:ext cx="6381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91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Your</a:t>
            </a:r>
            <a:r>
              <a:rPr lang="nl-NL" dirty="0" smtClean="0"/>
              <a:t> feedback is </a:t>
            </a:r>
            <a:r>
              <a:rPr lang="nl-NL" dirty="0" err="1" smtClean="0"/>
              <a:t>appreciated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286000"/>
            <a:ext cx="7872442" cy="3657600"/>
          </a:xfrm>
        </p:spPr>
        <p:txBody>
          <a:bodyPr/>
          <a:lstStyle/>
          <a:p>
            <a:pPr eaLnBrk="0" hangingPunct="0">
              <a:buClr>
                <a:schemeClr val="tx2"/>
              </a:buClr>
            </a:pPr>
            <a:endParaRPr lang="en-US" sz="2600" dirty="0" smtClean="0"/>
          </a:p>
          <a:p>
            <a:pPr eaLnBrk="0" hangingPunct="0">
              <a:buClr>
                <a:schemeClr val="tx2"/>
              </a:buClr>
            </a:pPr>
            <a:r>
              <a:rPr lang="en-US" sz="2600" dirty="0" smtClean="0"/>
              <a:t>TOP </a:t>
            </a:r>
          </a:p>
          <a:p>
            <a:pPr lvl="1" eaLnBrk="0" hangingPunct="0">
              <a:buClr>
                <a:schemeClr val="tx2"/>
              </a:buClr>
            </a:pPr>
            <a:r>
              <a:rPr lang="en-US" sz="2200" dirty="0" smtClean="0"/>
              <a:t>Please indicate one item of the lecture you liked</a:t>
            </a:r>
          </a:p>
          <a:p>
            <a:pPr eaLnBrk="0" hangingPunct="0">
              <a:buClr>
                <a:schemeClr val="tx2"/>
              </a:buClr>
              <a:buNone/>
            </a:pPr>
            <a:endParaRPr lang="en-US" sz="2600" dirty="0" smtClean="0"/>
          </a:p>
          <a:p>
            <a:pPr eaLnBrk="0" hangingPunct="0">
              <a:buClr>
                <a:schemeClr val="tx2"/>
              </a:buClr>
              <a:buNone/>
            </a:pPr>
            <a:endParaRPr lang="en-US" sz="2600" dirty="0" smtClean="0"/>
          </a:p>
          <a:p>
            <a:pPr eaLnBrk="0" hangingPunct="0">
              <a:buClr>
                <a:schemeClr val="tx2"/>
              </a:buClr>
            </a:pPr>
            <a:r>
              <a:rPr lang="en-US" sz="2600" dirty="0" smtClean="0">
                <a:ea typeface="+mn-ea"/>
                <a:cs typeface="+mn-cs"/>
              </a:rPr>
              <a:t>FLOP </a:t>
            </a:r>
          </a:p>
          <a:p>
            <a:pPr lvl="1" eaLnBrk="0" hangingPunct="0">
              <a:buClr>
                <a:schemeClr val="tx2"/>
              </a:buClr>
            </a:pPr>
            <a:r>
              <a:rPr lang="en-US" sz="2200" dirty="0" smtClean="0">
                <a:ea typeface="+mn-ea"/>
                <a:cs typeface="+mn-cs"/>
              </a:rPr>
              <a:t>Please indicate one item that should be improved</a:t>
            </a:r>
            <a:endParaRPr lang="en-US" sz="1800" dirty="0" smtClean="0">
              <a:ea typeface="+mn-ea"/>
              <a:cs typeface="+mn-cs"/>
            </a:endParaRPr>
          </a:p>
          <a:p>
            <a:pPr lvl="1"/>
            <a:endParaRPr lang="en-US" dirty="0" smtClean="0"/>
          </a:p>
        </p:txBody>
      </p:sp>
      <p:pic>
        <p:nvPicPr>
          <p:cNvPr id="887811" name="Picture 3" descr="D:\production\Presentations\Colleges\2009\IMS\to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85926"/>
            <a:ext cx="2634143" cy="1620000"/>
          </a:xfrm>
          <a:prstGeom prst="rect">
            <a:avLst/>
          </a:prstGeom>
          <a:noFill/>
        </p:spPr>
      </p:pic>
      <p:pic>
        <p:nvPicPr>
          <p:cNvPr id="887810" name="Picture 2" descr="D:\production\Presentations\Colleges\2009\IMS\flo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581" y="4237892"/>
            <a:ext cx="2619947" cy="1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257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‘Classic’ Informedia system</a:t>
            </a:r>
            <a:endParaRPr lang="nl-NL" smtClean="0"/>
          </a:p>
        </p:txBody>
      </p:sp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669925" y="77788"/>
            <a:ext cx="801687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>
                <a:solidFill>
                  <a:srgbClr val="4D4D4D"/>
                </a:solidFill>
                <a:latin typeface="Verdana" pitchFamily="34" charset="0"/>
              </a:rPr>
              <a:t>  </a:t>
            </a:r>
            <a:endParaRPr kumimoji="1" lang="nl-NL" sz="2400" b="1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51558" name="Tijdelijke aanduiding voor inhoud 1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First multimodal video search engine</a:t>
            </a:r>
          </a:p>
        </p:txBody>
      </p:sp>
      <p:pic>
        <p:nvPicPr>
          <p:cNvPr id="10" name="Picture 160" descr="infor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924175"/>
            <a:ext cx="4935537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 Box 10"/>
          <p:cNvSpPr txBox="1">
            <a:spLocks noChangeArrowheads="1"/>
          </p:cNvSpPr>
          <p:nvPr/>
        </p:nvSpPr>
        <p:spPr bwMode="auto">
          <a:xfrm>
            <a:off x="6178550" y="109538"/>
            <a:ext cx="285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>
                <a:solidFill>
                  <a:srgbClr val="3399FF"/>
                </a:solidFill>
              </a:rPr>
              <a:t>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35959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nl-NL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l-NL" smtClean="0"/>
          </a:p>
        </p:txBody>
      </p:sp>
      <p:sp>
        <p:nvSpPr>
          <p:cNvPr id="717828" name="Text Box 4"/>
          <p:cNvSpPr txBox="1">
            <a:spLocks noChangeArrowheads="1"/>
          </p:cNvSpPr>
          <p:nvPr/>
        </p:nvSpPr>
        <p:spPr bwMode="auto">
          <a:xfrm>
            <a:off x="2557463" y="2438400"/>
            <a:ext cx="1509712" cy="203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600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717829" name="Text Box 5"/>
          <p:cNvSpPr txBox="1">
            <a:spLocks noChangeArrowheads="1"/>
          </p:cNvSpPr>
          <p:nvPr/>
        </p:nvSpPr>
        <p:spPr bwMode="auto">
          <a:xfrm>
            <a:off x="4176713" y="2571750"/>
            <a:ext cx="1408112" cy="203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17830" name="Text Box 6"/>
          <p:cNvSpPr txBox="1">
            <a:spLocks noChangeArrowheads="1"/>
          </p:cNvSpPr>
          <p:nvPr/>
        </p:nvSpPr>
        <p:spPr bwMode="auto">
          <a:xfrm>
            <a:off x="3402013" y="3244850"/>
            <a:ext cx="1476375" cy="203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7329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Físchlár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Optimized for use by “real” users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 l="29996" t="23378" r="26396" b="16502"/>
          <a:stretch>
            <a:fillRect/>
          </a:stretch>
        </p:blipFill>
        <p:spPr bwMode="auto">
          <a:xfrm>
            <a:off x="1449388" y="2797175"/>
            <a:ext cx="4908550" cy="406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8309" name="Text Box 10"/>
          <p:cNvSpPr txBox="1">
            <a:spLocks noChangeArrowheads="1"/>
          </p:cNvSpPr>
          <p:nvPr/>
        </p:nvSpPr>
        <p:spPr bwMode="auto">
          <a:xfrm>
            <a:off x="6770688" y="115888"/>
            <a:ext cx="2338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>
                <a:solidFill>
                  <a:srgbClr val="3399FF"/>
                </a:solidFill>
              </a:rPr>
              <a:t>Dublin City University</a:t>
            </a:r>
          </a:p>
        </p:txBody>
      </p:sp>
    </p:spTree>
    <p:extLst>
      <p:ext uri="{BB962C8B-B14F-4D97-AF65-F5344CB8AC3E}">
        <p14:creationId xmlns:p14="http://schemas.microsoft.com/office/powerpoint/2010/main" val="34077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Demo: IBM </a:t>
            </a:r>
            <a:r>
              <a:rPr lang="en-US" dirty="0" err="1" smtClean="0"/>
              <a:t>iMARS</a:t>
            </a:r>
            <a:endParaRPr 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web based system</a:t>
            </a:r>
          </a:p>
          <a:p>
            <a:pPr>
              <a:defRPr/>
            </a:pPr>
            <a:endParaRPr lang="en-US" smtClean="0"/>
          </a:p>
        </p:txBody>
      </p:sp>
      <p:sp>
        <p:nvSpPr>
          <p:cNvPr id="99332" name="Text Box 3"/>
          <p:cNvSpPr txBox="1">
            <a:spLocks noChangeArrowheads="1"/>
          </p:cNvSpPr>
          <p:nvPr/>
        </p:nvSpPr>
        <p:spPr bwMode="auto">
          <a:xfrm>
            <a:off x="5643563" y="6000750"/>
            <a:ext cx="3500437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30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nl-NL" dirty="0">
                <a:solidFill>
                  <a:srgbClr val="3399FF"/>
                </a:solidFill>
              </a:rPr>
              <a:t>http://mp7.watson.ibm.com/</a:t>
            </a:r>
          </a:p>
        </p:txBody>
      </p:sp>
      <p:sp>
        <p:nvSpPr>
          <p:cNvPr id="99333" name="Text Box 10"/>
          <p:cNvSpPr txBox="1">
            <a:spLocks noChangeArrowheads="1"/>
          </p:cNvSpPr>
          <p:nvPr/>
        </p:nvSpPr>
        <p:spPr bwMode="auto">
          <a:xfrm>
            <a:off x="7392988" y="109538"/>
            <a:ext cx="1571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0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en-US" dirty="0">
                <a:solidFill>
                  <a:srgbClr val="3399FF"/>
                </a:solidFill>
              </a:rPr>
              <a:t>IBM Research</a:t>
            </a:r>
          </a:p>
        </p:txBody>
      </p:sp>
      <p:pic>
        <p:nvPicPr>
          <p:cNvPr id="99334" name="Picture 9"/>
          <p:cNvPicPr>
            <a:picLocks noChangeAspect="1" noChangeArrowheads="1"/>
          </p:cNvPicPr>
          <p:nvPr/>
        </p:nvPicPr>
        <p:blipFill>
          <a:blip r:embed="rId2" cstate="print"/>
          <a:srcRect l="3038" t="1312" r="57982" b="9377"/>
          <a:stretch>
            <a:fillRect/>
          </a:stretch>
        </p:blipFill>
        <p:spPr bwMode="auto">
          <a:xfrm>
            <a:off x="1042988" y="2924175"/>
            <a:ext cx="3986212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2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Default Design">
  <a:themeElements>
    <a:clrScheme name="">
      <a:dk1>
        <a:srgbClr val="000000"/>
      </a:dk1>
      <a:lt1>
        <a:srgbClr val="FFFFFF"/>
      </a:lt1>
      <a:dk2>
        <a:srgbClr val="CC0000"/>
      </a:dk2>
      <a:lt2>
        <a:srgbClr val="4D4D4D"/>
      </a:lt2>
      <a:accent1>
        <a:srgbClr val="3399FF"/>
      </a:accent1>
      <a:accent2>
        <a:srgbClr val="FFFF66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E75C"/>
      </a:accent6>
      <a:hlink>
        <a:srgbClr val="C0C0C0"/>
      </a:hlink>
      <a:folHlink>
        <a:srgbClr val="969696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">
      <a:dk1>
        <a:srgbClr val="000000"/>
      </a:dk1>
      <a:lt1>
        <a:srgbClr val="FFFFFF"/>
      </a:lt1>
      <a:dk2>
        <a:srgbClr val="CC0000"/>
      </a:dk2>
      <a:lt2>
        <a:srgbClr val="4D4D4D"/>
      </a:lt2>
      <a:accent1>
        <a:srgbClr val="3399FF"/>
      </a:accent1>
      <a:accent2>
        <a:srgbClr val="FFFF66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E75C"/>
      </a:accent6>
      <a:hlink>
        <a:srgbClr val="C0C0C0"/>
      </a:hlink>
      <a:folHlink>
        <a:srgbClr val="969696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CC0000"/>
      </a:dk2>
      <a:lt2>
        <a:srgbClr val="4D4D4D"/>
      </a:lt2>
      <a:accent1>
        <a:srgbClr val="3399FF"/>
      </a:accent1>
      <a:accent2>
        <a:srgbClr val="FFFF66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E75C"/>
      </a:accent6>
      <a:hlink>
        <a:srgbClr val="C0C0C0"/>
      </a:hlink>
      <a:folHlink>
        <a:srgbClr val="969696"/>
      </a:folHlink>
    </a:clrScheme>
    <a:fontScheme name="1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CC0000"/>
    </a:dk2>
    <a:lt2>
      <a:srgbClr val="4D4D4D"/>
    </a:lt2>
    <a:accent1>
      <a:srgbClr val="3399FF"/>
    </a:accent1>
    <a:accent2>
      <a:srgbClr val="FFFF66"/>
    </a:accent2>
    <a:accent3>
      <a:srgbClr val="FFFFFF"/>
    </a:accent3>
    <a:accent4>
      <a:srgbClr val="000000"/>
    </a:accent4>
    <a:accent5>
      <a:srgbClr val="ADCAFF"/>
    </a:accent5>
    <a:accent6>
      <a:srgbClr val="E7E75C"/>
    </a:accent6>
    <a:hlink>
      <a:srgbClr val="C0C0C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106</TotalTime>
  <Words>1102</Words>
  <Application>Microsoft Office PowerPoint</Application>
  <PresentationFormat>On-screen Show (4:3)</PresentationFormat>
  <Paragraphs>365</Paragraphs>
  <Slides>70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Oriel</vt:lpstr>
      <vt:lpstr>11_Default Design</vt:lpstr>
      <vt:lpstr>13_Default Design</vt:lpstr>
      <vt:lpstr>8_Default Design</vt:lpstr>
      <vt:lpstr>Visio</vt:lpstr>
      <vt:lpstr>CS598: Visual Info Retrieval</vt:lpstr>
      <vt:lpstr>Outline</vt:lpstr>
      <vt:lpstr>Use is open-ended</vt:lpstr>
      <vt:lpstr>So many choices for retrieval…</vt:lpstr>
      <vt:lpstr>Problem statement</vt:lpstr>
      <vt:lpstr>Video search 1.0</vt:lpstr>
      <vt:lpstr>‘Classic’ Informedia system</vt:lpstr>
      <vt:lpstr>Físchlár</vt:lpstr>
      <vt:lpstr>Demo: IBM iMARS</vt:lpstr>
      <vt:lpstr>MediaMagic</vt:lpstr>
      <vt:lpstr>Outline</vt:lpstr>
      <vt:lpstr>Why do we search?</vt:lpstr>
      <vt:lpstr>Video threads</vt:lpstr>
      <vt:lpstr>Targeted search: CrossBrowser</vt:lpstr>
      <vt:lpstr>Exploratory search: RotorBrowser</vt:lpstr>
      <vt:lpstr>An overview</vt:lpstr>
      <vt:lpstr>The ForkBrowser</vt:lpstr>
      <vt:lpstr>The ForkBrowser</vt:lpstr>
      <vt:lpstr>User interaction effectiveness</vt:lpstr>
      <vt:lpstr>Mobile video retrieval</vt:lpstr>
      <vt:lpstr>What thumbnail size users prefer?</vt:lpstr>
      <vt:lpstr>What thumbnail size users need?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Learning from the user</vt:lpstr>
      <vt:lpstr>Relevance  feedback</vt:lpstr>
      <vt:lpstr>VisionGo</vt:lpstr>
      <vt:lpstr>Active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for the masses</vt:lpstr>
      <vt:lpstr>Case study: Pinkpop</vt:lpstr>
      <vt:lpstr>Encouraging user feedback</vt:lpstr>
      <vt:lpstr>Simple timeline-based browser</vt:lpstr>
      <vt:lpstr>Concert concepts</vt:lpstr>
      <vt:lpstr>Crowdsourcing video retrieval</vt:lpstr>
      <vt:lpstr>Outline</vt:lpstr>
      <vt:lpstr>Interface gap best addressed by</vt:lpstr>
      <vt:lpstr>Recap: Video data sets</vt:lpstr>
      <vt:lpstr>Video browsing at TRECVID</vt:lpstr>
      <vt:lpstr>Annotated 32 concept lexicon</vt:lpstr>
      <vt:lpstr>Experiment 1</vt:lpstr>
      <vt:lpstr>Annotated 101 concept lexicon</vt:lpstr>
      <vt:lpstr>Experiment 2</vt:lpstr>
      <vt:lpstr>UvA-MediaMill browsers@TRECVID</vt:lpstr>
      <vt:lpstr>Criticism</vt:lpstr>
      <vt:lpstr>Video browsing at VideOlympics</vt:lpstr>
      <vt:lpstr>Participants</vt:lpstr>
      <vt:lpstr>The future of video retrieval?</vt:lpstr>
      <vt:lpstr>Video trailer</vt:lpstr>
      <vt:lpstr>Conclusion on video browsing</vt:lpstr>
      <vt:lpstr>PowerPoint Presentation</vt:lpstr>
      <vt:lpstr>Visual Search Engines</vt:lpstr>
      <vt:lpstr>Next week</vt:lpstr>
      <vt:lpstr>Your feedback is appreciated</vt:lpstr>
      <vt:lpstr>PowerPoint Presentation</vt:lpstr>
    </vt:vector>
  </TitlesOfParts>
  <Company>Stevens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CS598: Visual Info Retrieval</dc:title>
  <dc:creator>Gang Hua</dc:creator>
  <cp:lastModifiedBy>Gang Hua</cp:lastModifiedBy>
  <cp:revision>13</cp:revision>
  <dcterms:created xsi:type="dcterms:W3CDTF">2014-04-07T15:56:53Z</dcterms:created>
  <dcterms:modified xsi:type="dcterms:W3CDTF">2014-04-14T15:40:52Z</dcterms:modified>
</cp:coreProperties>
</file>