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2"/>
  </p:notesMasterIdLst>
  <p:sldIdLst>
    <p:sldId id="256" r:id="rId3"/>
    <p:sldId id="30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-108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image" Target="../media/image10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50.emf"/><Relationship Id="rId1" Type="http://schemas.openxmlformats.org/officeDocument/2006/relationships/image" Target="../media/image149.emf"/><Relationship Id="rId4" Type="http://schemas.openxmlformats.org/officeDocument/2006/relationships/image" Target="../media/image15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image" Target="../media/image15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image" Target="../media/image157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image" Target="../media/image1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FFBF1-6851-4590-8D96-B67398D818C1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EDF04-C304-4D87-B5A8-15CC31639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24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EFB390-E7B7-4E83-9319-E3B1BE83520B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+mn-lt"/>
                <a:cs typeface="+mn-cs"/>
              </a:rPr>
              <a:t>CS 376 Lecture 25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Figure 7. Precision-recall curves illustrating the performance of</a:t>
            </a:r>
          </a:p>
          <a:p>
            <a:r>
              <a:rPr lang="en-US" altLang="en-US" smtClean="0"/>
              <a:t>drinking action detection achieved by the four tested methods.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9F3009-639B-46DE-9B5A-DCFDD34EE978}" type="slidenum">
              <a:rPr lang="en-US" altLang="en-US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ACD86F-7B88-484A-94BC-6D5BA8089A7C}" type="slidenum">
              <a:rPr lang="en-US" altLang="en-US"/>
              <a:pPr eaLnBrk="1" hangingPunct="1"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Define</a:t>
            </a:r>
            <a:r>
              <a:rPr lang="en-US" baseline="0" dirty="0" smtClean="0"/>
              <a:t> near duplicate in this slides</a:t>
            </a:r>
          </a:p>
          <a:p>
            <a:r>
              <a:rPr lang="en-US" baseline="0" dirty="0" smtClean="0"/>
              <a:t>Articulate what we would like to achieve in this work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we would like to achieve in this work</a:t>
            </a:r>
          </a:p>
          <a:p>
            <a:r>
              <a:rPr lang="en-US" dirty="0" smtClean="0"/>
              <a:t>Find an efficient visual representation for the video content</a:t>
            </a:r>
            <a:r>
              <a:rPr lang="en-US" baseline="0" dirty="0" smtClean="0"/>
              <a:t>: 1. compact, 2. invariant. 3. discriminative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159E4-D39E-47EC-88FD-58C246142551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57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Gigantic amount</a:t>
            </a:r>
            <a:r>
              <a:rPr lang="en-US" baseline="0" dirty="0" smtClean="0"/>
              <a:t> of visual data, discriminative </a:t>
            </a:r>
            <a:r>
              <a:rPr lang="en-US" baseline="0" dirty="0" err="1" smtClean="0"/>
              <a:t>v.s</a:t>
            </a:r>
            <a:r>
              <a:rPr lang="en-US" baseline="0" dirty="0" smtClean="0"/>
              <a:t>. invariance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159E4-D39E-47EC-88FD-58C246142551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28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small temporal misalignment</a:t>
            </a:r>
            <a:r>
              <a:rPr lang="en-US" baseline="0" dirty="0" smtClean="0"/>
              <a:t> may result in totally different </a:t>
            </a:r>
            <a:r>
              <a:rPr lang="en-US" baseline="0" dirty="0" err="1" smtClean="0"/>
              <a:t>keyframes</a:t>
            </a:r>
            <a:r>
              <a:rPr lang="en-US" baseline="0" dirty="0" smtClean="0"/>
              <a:t>.  (</a:t>
            </a:r>
            <a:r>
              <a:rPr lang="en-US" baseline="0" dirty="0" err="1" smtClean="0"/>
              <a:t>Titanic.a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Titanic.c</a:t>
            </a:r>
            <a:r>
              <a:rPr lang="en-US" baseline="0" dirty="0" smtClean="0"/>
              <a:t>)   ()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CDD4A-C368-43E8-986A-AF9284A49ACA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49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406 </a:t>
            </a:r>
            <a:r>
              <a:rPr lang="en-US" dirty="0" smtClean="0">
                <a:sym typeface="Wingdings" pitchFamily="2" charset="2"/>
              </a:rPr>
              <a:t> 461    a.15, c.11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CDD4A-C368-43E8-986A-AF9284A49ACA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48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image into single slide</a:t>
            </a:r>
          </a:p>
          <a:p>
            <a:endParaRPr lang="en-US" dirty="0" smtClean="0"/>
          </a:p>
          <a:p>
            <a:r>
              <a:rPr lang="en-US" dirty="0" smtClean="0"/>
              <a:t>Say: to test the repeatability</a:t>
            </a:r>
            <a:r>
              <a:rPr lang="en-US" baseline="0" dirty="0" smtClean="0"/>
              <a:t>, </a:t>
            </a:r>
            <a:r>
              <a:rPr lang="en-US" dirty="0" smtClean="0"/>
              <a:t>synthesis the manipulated</a:t>
            </a:r>
            <a:r>
              <a:rPr lang="en-US" baseline="0" dirty="0" smtClean="0"/>
              <a:t> video data, then compare the seam generated from both the original and the manipulated….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CDD4A-C368-43E8-986A-AF9284A49ACA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22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6DCA-959F-4ABA-9D2F-08DFA0E0A6A3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59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6DCA-959F-4ABA-9D2F-08DFA0E0A6A3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91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Rj</a:t>
            </a:r>
            <a:r>
              <a:rPr lang="en-US" baseline="0" dirty="0" smtClean="0"/>
              <a:t>: rank of the </a:t>
            </a:r>
            <a:r>
              <a:rPr lang="en-US" baseline="0" dirty="0" err="1" smtClean="0"/>
              <a:t>jth</a:t>
            </a:r>
            <a:r>
              <a:rPr lang="en-US" baseline="0" dirty="0" smtClean="0"/>
              <a:t> relevant video</a:t>
            </a:r>
          </a:p>
          <a:p>
            <a:r>
              <a:rPr lang="en-US" baseline="0" dirty="0" err="1" smtClean="0"/>
              <a:t>Nq</a:t>
            </a:r>
            <a:r>
              <a:rPr lang="en-US" baseline="0" dirty="0" smtClean="0"/>
              <a:t>: total number of relevant videos to query q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159E4-D39E-47EC-88FD-58C246142551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www.botsquare.com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15DF45-016A-4E87-AEAE-F787A4FC504B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+mn-lt"/>
                <a:cs typeface="+mn-cs"/>
              </a:rPr>
              <a:t>CS 376 Lecture 25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tested on </a:t>
            </a:r>
            <a:r>
              <a:rPr lang="en-US" dirty="0" err="1" smtClean="0"/>
              <a:t>Qr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159E4-D39E-47EC-88FD-58C246142551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4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Values reflect magnitude and recentness of movements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A01031-F969-4FC7-BDCD-A301E8E1CB5F}" type="slidenum">
              <a:rPr lang="en-US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Point tracks reflect long-term motions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DE4B20-1F1A-49E3-A5C6-25A7A6123226}" type="slidenum">
              <a:rPr lang="en-US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Detect interest points in time and position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86C103-19DF-4C96-9F14-99C73FC4561A}" type="slidenum">
              <a:rPr lang="en-US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Detect interest points in time and position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B2FC55-C3F4-4EE5-B130-6BC85E345C8A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00958D-0BD7-4F9B-B105-96A1718CF95C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To investigate the influence of shape information on action</a:t>
            </a:r>
          </a:p>
          <a:p>
            <a:r>
              <a:rPr lang="en-US" altLang="en-US" smtClean="0"/>
              <a:t>recognition we learn two classifiers, one with optic flow</a:t>
            </a:r>
          </a:p>
          <a:p>
            <a:r>
              <a:rPr lang="en-US" altLang="en-US" smtClean="0"/>
              <a:t>features only (OF5 classifier) and another one with shape</a:t>
            </a:r>
          </a:p>
          <a:p>
            <a:r>
              <a:rPr lang="en-US" altLang="en-US" smtClean="0"/>
              <a:t>and motion features (OFGrad9 classifier)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49C217-981B-4CD9-92CB-2DEDC5808D9B}" type="slidenum">
              <a:rPr lang="en-US" altLang="en-US"/>
              <a:pPr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Figure 5. Classification of drinking actions vs. (right): smoking actions and (left): random motion patterns. (left) is a magnified part of (b). ROC</a:t>
            </a:r>
          </a:p>
          <a:p>
            <a:r>
              <a:rPr lang="en-US" altLang="en-US" smtClean="0"/>
              <a:t>curves are obtained by thresholding on the confidence values of test samples. For boosted classifiers the confidence is defined by the</a:t>
            </a:r>
          </a:p>
          <a:p>
            <a:r>
              <a:rPr lang="en-US" altLang="en-US" smtClean="0"/>
              <a:t>number of passed cascade stages. For STIP-NN classifier the confidence is the normalized distance to the closest negative training sample.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AFFB53-65CD-46FC-A5D5-A0592C9F67BA}" type="slidenum">
              <a:rPr lang="en-US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5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0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8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3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19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1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19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8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77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5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8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4FFB67-0224-4F0D-B4E1-E9D9CEF21B79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F44A7E6-E1CF-48D1-9622-31E52F4155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3/17/2014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4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e.ohio-state.edu/~jwdavis/Publications/pami01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people/efros/research/action/efros-iccv03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rahuls/pub/voec2009-rahul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www.wisdom.weizmann.ac.il/~vision/VideoAnalysis/Demos/SpaceTimeActions/SpaceTimeActions_iccv05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irisa.fr/vista/Papers/2007_iccv_laptev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irisa.fr/vista/Papers/2008_cvpr_laptev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vision.stanford.edu/documents/YaoFei-Fei_CVPR2010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4.wmf"/><Relationship Id="rId12" Type="http://schemas.openxmlformats.org/officeDocument/2006/relationships/image" Target="../media/image61.png"/><Relationship Id="rId1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0.jpeg"/><Relationship Id="rId5" Type="http://schemas.openxmlformats.org/officeDocument/2006/relationships/image" Target="../media/image56.jpe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19" Type="http://schemas.openxmlformats.org/officeDocument/2006/relationships/image" Target="../media/image66.jpeg"/><Relationship Id="rId4" Type="http://schemas.openxmlformats.org/officeDocument/2006/relationships/image" Target="../media/image55.jpeg"/><Relationship Id="rId9" Type="http://schemas.openxmlformats.org/officeDocument/2006/relationships/image" Target="../media/image58.png"/><Relationship Id="rId1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18" Type="http://schemas.openxmlformats.org/officeDocument/2006/relationships/image" Target="../media/image9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17" Type="http://schemas.openxmlformats.org/officeDocument/2006/relationships/image" Target="../media/image97.png"/><Relationship Id="rId2" Type="http://schemas.openxmlformats.org/officeDocument/2006/relationships/video" Target="file:///C:\MSRDaily\Talk\CVPR2010\Figures\Exp.wmv" TargetMode="External"/><Relationship Id="rId16" Type="http://schemas.openxmlformats.org/officeDocument/2006/relationships/image" Target="../media/image96.png"/><Relationship Id="rId1" Type="http://schemas.openxmlformats.org/officeDocument/2006/relationships/video" Target="file:///C:\MSRDaily\Talk\CVPR2010\Figures\Butterfly.wmv" TargetMode="Externa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MSRDaily\Talk\Faculty\Talk\Exp.wmv" TargetMode="Externa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5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104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8.emf"/><Relationship Id="rId12" Type="http://schemas.openxmlformats.org/officeDocument/2006/relationships/package" Target="../embeddings/Microsoft_Word_Document5.docx"/><Relationship Id="rId2" Type="http://schemas.openxmlformats.org/officeDocument/2006/relationships/video" Target="file:///C:\MSRDaily\Talk\CVPR2010\Figures\Butterfly.wmv" TargetMode="Externa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3.docx"/><Relationship Id="rId11" Type="http://schemas.openxmlformats.org/officeDocument/2006/relationships/image" Target="../media/image107.png"/><Relationship Id="rId5" Type="http://schemas.openxmlformats.org/officeDocument/2006/relationships/image" Target="../media/image111.png"/><Relationship Id="rId10" Type="http://schemas.openxmlformats.org/officeDocument/2006/relationships/image" Target="../media/image109.emf"/><Relationship Id="rId4" Type="http://schemas.openxmlformats.org/officeDocument/2006/relationships/image" Target="../media/image98.png"/><Relationship Id="rId9" Type="http://schemas.openxmlformats.org/officeDocument/2006/relationships/package" Target="../embeddings/Microsoft_Word_Document4.docx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4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Word_Document7.docx"/><Relationship Id="rId11" Type="http://schemas.openxmlformats.org/officeDocument/2006/relationships/image" Target="../media/image116.png"/><Relationship Id="rId5" Type="http://schemas.openxmlformats.org/officeDocument/2006/relationships/image" Target="../media/image113.emf"/><Relationship Id="rId10" Type="http://schemas.openxmlformats.org/officeDocument/2006/relationships/image" Target="../media/image110.emf"/><Relationship Id="rId4" Type="http://schemas.openxmlformats.org/officeDocument/2006/relationships/package" Target="../embeddings/Microsoft_Word_Document6.docx"/><Relationship Id="rId9" Type="http://schemas.openxmlformats.org/officeDocument/2006/relationships/package" Target="../embeddings/Microsoft_Word_Document8.docx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7.png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video" Target="file:///C:\MSRDaily\Talk\CVPR2010\Figures\Exp.wmv" TargetMode="External"/><Relationship Id="rId7" Type="http://schemas.openxmlformats.org/officeDocument/2006/relationships/package" Target="../embeddings/Microsoft_Word_Document9.docx"/><Relationship Id="rId2" Type="http://schemas.openxmlformats.org/officeDocument/2006/relationships/video" Target="file:///C:\MSRDaily\Talk\CVPR2010\Figures\Butterfly.wmv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package" Target="../embeddings/Microsoft_Word_Document10.docx"/><Relationship Id="rId7" Type="http://schemas.openxmlformats.org/officeDocument/2006/relationships/package" Target="../embeddings/Microsoft_Word_Document12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0.emf"/><Relationship Id="rId5" Type="http://schemas.openxmlformats.org/officeDocument/2006/relationships/package" Target="../embeddings/Microsoft_Word_Document11.docx"/><Relationship Id="rId10" Type="http://schemas.openxmlformats.org/officeDocument/2006/relationships/image" Target="../media/image151.emf"/><Relationship Id="rId4" Type="http://schemas.openxmlformats.org/officeDocument/2006/relationships/image" Target="../media/image149.emf"/><Relationship Id="rId9" Type="http://schemas.openxmlformats.org/officeDocument/2006/relationships/package" Target="../embeddings/Microsoft_Word_Document13.docx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MSRDaily\Talk\CVPR2010\Figures\Exp.wmv" TargetMode="External"/><Relationship Id="rId5" Type="http://schemas.openxmlformats.org/officeDocument/2006/relationships/image" Target="../media/image146.png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3.jpeg"/><Relationship Id="rId3" Type="http://schemas.openxmlformats.org/officeDocument/2006/relationships/video" Target="file:///C:\MSRDaily\Talk\CVPR2010\Figures\Exp.wmv" TargetMode="External"/><Relationship Id="rId7" Type="http://schemas.openxmlformats.org/officeDocument/2006/relationships/image" Target="../media/image99.png"/><Relationship Id="rId12" Type="http://schemas.openxmlformats.org/officeDocument/2006/relationships/image" Target="../media/image123.jpeg"/><Relationship Id="rId2" Type="http://schemas.openxmlformats.org/officeDocument/2006/relationships/video" Target="file:///C:\MSRDaily\Talk\CVPR2010\Figures\Butterfly.wmv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98.png"/><Relationship Id="rId11" Type="http://schemas.openxmlformats.org/officeDocument/2006/relationships/image" Target="../media/image82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9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5.jpeg"/><Relationship Id="rId14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4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6.emf"/><Relationship Id="rId5" Type="http://schemas.openxmlformats.org/officeDocument/2006/relationships/package" Target="../embeddings/Microsoft_Word_Document15.docx"/><Relationship Id="rId4" Type="http://schemas.openxmlformats.org/officeDocument/2006/relationships/image" Target="../media/image151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3.jpeg"/><Relationship Id="rId3" Type="http://schemas.openxmlformats.org/officeDocument/2006/relationships/video" Target="file:///C:\MSRDaily\Talk\CVPR2010\Figures\Exp.wmv" TargetMode="External"/><Relationship Id="rId7" Type="http://schemas.openxmlformats.org/officeDocument/2006/relationships/image" Target="../media/image99.png"/><Relationship Id="rId12" Type="http://schemas.openxmlformats.org/officeDocument/2006/relationships/image" Target="../media/image123.jpeg"/><Relationship Id="rId2" Type="http://schemas.openxmlformats.org/officeDocument/2006/relationships/video" Target="file:///C:\MSRDaily\Talk\CVPR2010\Figures\Butterfly.wmv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98.png"/><Relationship Id="rId11" Type="http://schemas.openxmlformats.org/officeDocument/2006/relationships/image" Target="../media/image82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9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5.jpeg"/><Relationship Id="rId14" Type="http://schemas.openxmlformats.org/officeDocument/2006/relationships/image" Target="../media/image9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2.png"/><Relationship Id="rId4" Type="http://schemas.openxmlformats.org/officeDocument/2006/relationships/image" Target="../media/image1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6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8.emf"/><Relationship Id="rId5" Type="http://schemas.openxmlformats.org/officeDocument/2006/relationships/package" Target="../embeddings/Microsoft_Word_Document17.docx"/><Relationship Id="rId4" Type="http://schemas.openxmlformats.org/officeDocument/2006/relationships/image" Target="../media/image157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61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package" Target="../embeddings/Microsoft_Word_Document19.docx"/><Relationship Id="rId5" Type="http://schemas.openxmlformats.org/officeDocument/2006/relationships/image" Target="../media/image160.emf"/><Relationship Id="rId4" Type="http://schemas.openxmlformats.org/officeDocument/2006/relationships/package" Target="../embeddings/Microsoft_Word_Document18.docx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rl.com/papers/TR94-24/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124200"/>
            <a:ext cx="8305800" cy="1894362"/>
          </a:xfrm>
        </p:spPr>
        <p:txBody>
          <a:bodyPr/>
          <a:lstStyle/>
          <a:p>
            <a:r>
              <a:rPr lang="en-US" dirty="0" smtClean="0"/>
              <a:t>CS598 Visual Information Retrieval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600" y="5101122"/>
            <a:ext cx="7391400" cy="766278"/>
          </a:xfrm>
        </p:spPr>
        <p:txBody>
          <a:bodyPr/>
          <a:lstStyle/>
          <a:p>
            <a:r>
              <a:rPr lang="en-US" dirty="0" smtClean="0"/>
              <a:t>Lecture VI: Spatiotemporal Visual Representation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467600" cy="731838"/>
          </a:xfrm>
        </p:spPr>
        <p:txBody>
          <a:bodyPr/>
          <a:lstStyle/>
          <a:p>
            <a:r>
              <a:rPr lang="en-US" altLang="en-US" dirty="0" smtClean="0"/>
              <a:t>How can we identify actions?</a:t>
            </a:r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676400"/>
            <a:ext cx="45370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175" y="1152525"/>
            <a:ext cx="12620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cs typeface="+mn-cs"/>
              </a:rPr>
              <a:t>Motion</a:t>
            </a: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1676400"/>
            <a:ext cx="31543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300" y="1152525"/>
            <a:ext cx="8715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cs typeface="+mn-cs"/>
              </a:rPr>
              <a:t>Pose</a:t>
            </a: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162425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4989513"/>
            <a:ext cx="14605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dirty="0">
                <a:latin typeface="+mn-lt"/>
                <a:cs typeface="+mn-cs"/>
              </a:rPr>
              <a:t>Held Objects</a:t>
            </a: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76750"/>
            <a:ext cx="29114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550" y="5105400"/>
            <a:ext cx="14605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cs typeface="+mn-cs"/>
              </a:rPr>
              <a:t>Nearby Objects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51538" y="4162425"/>
            <a:ext cx="1455737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Representing Motion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538"/>
            <a:ext cx="7440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6705600" y="6424613"/>
            <a:ext cx="2309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hlinkClick r:id="rId4"/>
              </a:rPr>
              <a:t>Bobick Davis 2001</a:t>
            </a:r>
            <a:endParaRPr lang="en-US" altLang="en-US" sz="2000">
              <a:latin typeface="Arial" charset="0"/>
            </a:endParaRP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1549400" y="1223963"/>
            <a:ext cx="6016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charset="0"/>
              </a:rPr>
              <a:t>Optical Flow with Motion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96888" y="228600"/>
            <a:ext cx="7467600" cy="731838"/>
          </a:xfrm>
        </p:spPr>
        <p:txBody>
          <a:bodyPr/>
          <a:lstStyle/>
          <a:p>
            <a:r>
              <a:rPr lang="en-US" altLang="en-US" dirty="0" smtClean="0"/>
              <a:t>Representing Motion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438"/>
            <a:ext cx="6592888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6940550" y="6462713"/>
            <a:ext cx="2049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hlinkClick r:id="rId3"/>
              </a:rPr>
              <a:t>Efros et al. 2003</a:t>
            </a:r>
            <a:endParaRPr lang="en-US" altLang="en-US" sz="2000">
              <a:latin typeface="Arial" charset="0"/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1543050" y="1265238"/>
            <a:ext cx="6040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charset="0"/>
              </a:rPr>
              <a:t>Optical Flow with Split Channels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42912" y="304800"/>
            <a:ext cx="7467600" cy="579438"/>
          </a:xfrm>
        </p:spPr>
        <p:txBody>
          <a:bodyPr/>
          <a:lstStyle/>
          <a:p>
            <a:r>
              <a:rPr lang="en-US" altLang="en-US" dirty="0" smtClean="0"/>
              <a:t>Representing Motion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58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41650" y="1035050"/>
            <a:ext cx="290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charset="0"/>
              </a:rPr>
              <a:t>Tracked Points</a:t>
            </a:r>
          </a:p>
        </p:txBody>
      </p:sp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6689725" y="6508750"/>
            <a:ext cx="244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hlinkClick r:id="rId4"/>
              </a:rPr>
              <a:t>Matikainen et al. 2009</a:t>
            </a:r>
            <a:endParaRPr lang="en-US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Representing Motion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2006600" y="1219200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Arial" charset="0"/>
              </a:rPr>
              <a:t>Space-Time Interest Points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905000"/>
            <a:ext cx="54102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12"/>
          <p:cNvSpPr txBox="1">
            <a:spLocks noChangeArrowheads="1"/>
          </p:cNvSpPr>
          <p:nvPr/>
        </p:nvSpPr>
        <p:spPr bwMode="auto">
          <a:xfrm>
            <a:off x="5670550" y="3640138"/>
            <a:ext cx="2362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Corner detectors in space-time</a:t>
            </a:r>
          </a:p>
        </p:txBody>
      </p:sp>
      <p:sp>
        <p:nvSpPr>
          <p:cNvPr id="26630" name="TextBox 13"/>
          <p:cNvSpPr txBox="1">
            <a:spLocks noChangeArrowheads="1"/>
          </p:cNvSpPr>
          <p:nvPr/>
        </p:nvSpPr>
        <p:spPr bwMode="auto">
          <a:xfrm>
            <a:off x="7675563" y="6475413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hlinkClick r:id="rId4"/>
              </a:rPr>
              <a:t>Laptev 2005</a:t>
            </a:r>
            <a:endParaRPr lang="en-US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Representing Motion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2006600" y="1138100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Arial" charset="0"/>
              </a:rPr>
              <a:t>Space-Time Interest Points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905000"/>
            <a:ext cx="87328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13"/>
          <p:cNvSpPr txBox="1">
            <a:spLocks noChangeArrowheads="1"/>
          </p:cNvSpPr>
          <p:nvPr/>
        </p:nvSpPr>
        <p:spPr bwMode="auto">
          <a:xfrm>
            <a:off x="7675563" y="6475413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hlinkClick r:id="rId4"/>
              </a:rPr>
              <a:t>Laptev 2005</a:t>
            </a:r>
            <a:endParaRPr lang="en-US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78600" y="204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Representing Motion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2519363" y="1035050"/>
            <a:ext cx="40655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charset="0"/>
              </a:rPr>
              <a:t>Space-Time Volumes</a:t>
            </a: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7221538" y="6500813"/>
            <a:ext cx="190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hlinkClick r:id="rId4"/>
              </a:rPr>
              <a:t>Blank et al. 2005</a:t>
            </a:r>
            <a:endParaRPr lang="en-US" altLang="en-US" sz="1800">
              <a:latin typeface="Arial" charset="0"/>
            </a:endParaRP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655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Examples of Action Recognition Systems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Feature-based classification</a:t>
            </a:r>
          </a:p>
          <a:p>
            <a:pPr>
              <a:buFont typeface="Arial" charset="0"/>
              <a:buNone/>
            </a:pPr>
            <a:endParaRPr lang="en-US" altLang="en-US" smtClean="0"/>
          </a:p>
          <a:p>
            <a:pPr>
              <a:buFont typeface="Arial" charset="0"/>
              <a:buNone/>
            </a:pPr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Recognition using pose and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731838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/>
              <a:t>Action recognition as classification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1447800" y="6407150"/>
            <a:ext cx="563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hlinkClick r:id="rId2"/>
              </a:rPr>
              <a:t>Retrieving actions in movies</a:t>
            </a:r>
            <a:r>
              <a:rPr lang="en-US" altLang="en-US" sz="1800">
                <a:latin typeface="Arial" charset="0"/>
              </a:rPr>
              <a:t>, Laptev and Perez, 2007</a:t>
            </a:r>
          </a:p>
        </p:txBody>
      </p:sp>
      <p:pic>
        <p:nvPicPr>
          <p:cNvPr id="3072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055688"/>
            <a:ext cx="74199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82200" y="152400"/>
            <a:ext cx="7467600" cy="731838"/>
          </a:xfrm>
        </p:spPr>
        <p:txBody>
          <a:bodyPr/>
          <a:lstStyle/>
          <a:p>
            <a:r>
              <a:rPr lang="en-US" altLang="en-US" dirty="0" smtClean="0"/>
              <a:t>Remember image categorization…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31748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3175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1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36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latin typeface="Calibri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31750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103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Trained Classifier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VII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I: Action Recognition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6488668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credit: James Hays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91075" y="1524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Remember image categorization…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32772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3279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6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36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latin typeface="Calibri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32774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103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782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997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Testing</a:t>
            </a:r>
          </a:p>
        </p:txBody>
      </p:sp>
      <p:sp>
        <p:nvSpPr>
          <p:cNvPr id="32783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313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095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charset="0"/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210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Remember spatial pyramids….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Arial" charset="0"/>
              </a:rPr>
              <a:t>Compute histogram in each spatial bin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538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Features for Classifying Actions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873752"/>
          </a:xfrm>
        </p:spPr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altLang="en-US" dirty="0" err="1" smtClean="0"/>
              <a:t>Spatio</a:t>
            </a:r>
            <a:r>
              <a:rPr lang="en-US" altLang="en-US" dirty="0" smtClean="0"/>
              <a:t>-temporal pyramids (14x14x8 bins)</a:t>
            </a:r>
          </a:p>
          <a:p>
            <a:pPr lvl="1"/>
            <a:r>
              <a:rPr lang="en-US" altLang="en-US" sz="2000" dirty="0" smtClean="0"/>
              <a:t>Image Gradients</a:t>
            </a:r>
          </a:p>
          <a:p>
            <a:pPr lvl="1"/>
            <a:r>
              <a:rPr lang="en-US" altLang="en-US" sz="2000" dirty="0" smtClean="0"/>
              <a:t>Optical Flow</a:t>
            </a:r>
          </a:p>
          <a:p>
            <a:pPr marL="514350" indent="-514350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Features for Classifying Actions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533400" y="1298448"/>
            <a:ext cx="7467600" cy="4873752"/>
          </a:xfrm>
        </p:spPr>
        <p:txBody>
          <a:bodyPr/>
          <a:lstStyle/>
          <a:p>
            <a:pPr marL="514350" indent="-514350">
              <a:buFont typeface="Arial" charset="0"/>
              <a:buAutoNum type="arabicPeriod" startAt="2"/>
            </a:pPr>
            <a:r>
              <a:rPr lang="en-US" altLang="en-US" dirty="0" err="1" smtClean="0"/>
              <a:t>Spatio</a:t>
            </a:r>
            <a:r>
              <a:rPr lang="en-US" altLang="en-US" dirty="0" smtClean="0"/>
              <a:t>-temporal interest points</a:t>
            </a:r>
          </a:p>
          <a:p>
            <a:pPr marL="514350" indent="-514350">
              <a:buFont typeface="Arial" charset="0"/>
              <a:buNone/>
            </a:pPr>
            <a:endParaRPr lang="en-US" altLang="en-US" dirty="0" smtClean="0"/>
          </a:p>
          <a:p>
            <a:pPr marL="514350" indent="-514350"/>
            <a:endParaRPr lang="en-US" altLang="en-US" dirty="0" smtClean="0"/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93937"/>
            <a:ext cx="26987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739775" y="4448175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Corner detectors in space-time</a:t>
            </a: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1143000" y="5314950"/>
            <a:ext cx="7256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Descriptors based on Gaussian derivative filters over x, y, time</a:t>
            </a:r>
          </a:p>
        </p:txBody>
      </p:sp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1"/>
          <a:stretch>
            <a:fillRect/>
          </a:stretch>
        </p:blipFill>
        <p:spPr bwMode="auto">
          <a:xfrm>
            <a:off x="3886200" y="2047875"/>
            <a:ext cx="47244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Classification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73752"/>
          </a:xfrm>
        </p:spPr>
        <p:txBody>
          <a:bodyPr/>
          <a:lstStyle/>
          <a:p>
            <a:r>
              <a:rPr lang="en-US" altLang="en-US" dirty="0" smtClean="0"/>
              <a:t>Boosted stubs for pyramids of optical flow, gradient</a:t>
            </a:r>
          </a:p>
          <a:p>
            <a:r>
              <a:rPr lang="en-US" altLang="en-US" dirty="0" smtClean="0"/>
              <a:t>Nearest neighbor for STIP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2743200"/>
            <a:ext cx="4238625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620000" cy="655638"/>
          </a:xfrm>
        </p:spPr>
        <p:txBody>
          <a:bodyPr/>
          <a:lstStyle/>
          <a:p>
            <a:r>
              <a:rPr lang="en-US" altLang="en-US" dirty="0" smtClean="0"/>
              <a:t>Searching the video for an action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873752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altLang="en-US" dirty="0" smtClean="0"/>
              <a:t>Detect </a:t>
            </a:r>
            <a:r>
              <a:rPr lang="en-US" altLang="en-US" dirty="0" err="1" smtClean="0"/>
              <a:t>keyframes</a:t>
            </a:r>
            <a:r>
              <a:rPr lang="en-US" altLang="en-US" dirty="0" smtClean="0"/>
              <a:t> using a trained HOG detector in each frame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en-US" dirty="0" smtClean="0"/>
              <a:t>Classify detected </a:t>
            </a:r>
            <a:r>
              <a:rPr lang="en-US" altLang="en-US" dirty="0" err="1" smtClean="0"/>
              <a:t>keyframes</a:t>
            </a:r>
            <a:r>
              <a:rPr lang="en-US" altLang="en-US" dirty="0" smtClean="0"/>
              <a:t> as positive (e.g., “drinking”) or negative (“other”)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"/>
          <a:stretch>
            <a:fillRect/>
          </a:stretch>
        </p:blipFill>
        <p:spPr bwMode="auto">
          <a:xfrm>
            <a:off x="-3175" y="2895600"/>
            <a:ext cx="45910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708400"/>
            <a:ext cx="45339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31838"/>
          </a:xfrm>
        </p:spPr>
        <p:txBody>
          <a:bodyPr/>
          <a:lstStyle/>
          <a:p>
            <a:r>
              <a:rPr lang="en-US" altLang="en-US" dirty="0" smtClean="0"/>
              <a:t>Accuracy in searching video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1155700"/>
            <a:ext cx="67754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7550" y="4756150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685800" y="4154488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Without</a:t>
            </a:r>
            <a:r>
              <a:rPr lang="en-US" altLang="en-US" sz="1800">
                <a:latin typeface="Arial" charset="0"/>
              </a:rPr>
              <a:t> keyframe detection</a:t>
            </a:r>
          </a:p>
        </p:txBody>
      </p:sp>
      <p:sp>
        <p:nvSpPr>
          <p:cNvPr id="38918" name="TextBox 7"/>
          <p:cNvSpPr txBox="1">
            <a:spLocks noChangeArrowheads="1"/>
          </p:cNvSpPr>
          <p:nvPr/>
        </p:nvSpPr>
        <p:spPr bwMode="auto">
          <a:xfrm>
            <a:off x="762000" y="1944688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With</a:t>
            </a:r>
            <a:r>
              <a:rPr lang="en-US" altLang="en-US" sz="1800">
                <a:latin typeface="Arial" charset="0"/>
              </a:rPr>
              <a:t> keyframe detection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2338" y="2438400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1219200" y="6488113"/>
            <a:ext cx="677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hlinkClick r:id="rId2"/>
              </a:rPr>
              <a:t>Learning realistic human actions from movies, Laptev et al. 2008</a:t>
            </a:r>
            <a:endParaRPr lang="en-US" altLang="en-US" sz="1800">
              <a:latin typeface="Arial" charset="0"/>
            </a:endParaRPr>
          </a:p>
        </p:txBody>
      </p:sp>
      <p:pic>
        <p:nvPicPr>
          <p:cNvPr id="3993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041400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1041400"/>
            <a:ext cx="38290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32225"/>
            <a:ext cx="3810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3798888"/>
            <a:ext cx="38496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4"/>
          <p:cNvSpPr txBox="1">
            <a:spLocks noChangeArrowheads="1"/>
          </p:cNvSpPr>
          <p:nvPr/>
        </p:nvSpPr>
        <p:spPr bwMode="auto">
          <a:xfrm>
            <a:off x="3335338" y="3317875"/>
            <a:ext cx="194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“Talk on phone”</a:t>
            </a:r>
          </a:p>
        </p:txBody>
      </p:sp>
      <p:sp>
        <p:nvSpPr>
          <p:cNvPr id="39944" name="TextBox 17"/>
          <p:cNvSpPr txBox="1">
            <a:spLocks noChangeArrowheads="1"/>
          </p:cNvSpPr>
          <p:nvPr/>
        </p:nvSpPr>
        <p:spPr bwMode="auto">
          <a:xfrm>
            <a:off x="3351213" y="6096000"/>
            <a:ext cx="193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“Get out of car”</a:t>
            </a:r>
          </a:p>
        </p:txBody>
      </p:sp>
      <p:sp>
        <p:nvSpPr>
          <p:cNvPr id="3994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Approach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Space-time interest point detectors</a:t>
            </a:r>
          </a:p>
          <a:p>
            <a:r>
              <a:rPr lang="en-US" altLang="en-US" smtClean="0"/>
              <a:t>Descriptors</a:t>
            </a:r>
          </a:p>
          <a:p>
            <a:pPr lvl="1"/>
            <a:r>
              <a:rPr lang="en-US" altLang="en-US" smtClean="0"/>
              <a:t>HOG, HOF </a:t>
            </a:r>
          </a:p>
          <a:p>
            <a:r>
              <a:rPr lang="en-US" altLang="en-US" smtClean="0"/>
              <a:t>Pyramid histograms (3x3x2)</a:t>
            </a:r>
          </a:p>
          <a:p>
            <a:r>
              <a:rPr lang="en-US" altLang="en-US" smtClean="0"/>
              <a:t>SVMs with Chi-Squared Kernel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38600"/>
            <a:ext cx="26765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3"/>
          <p:cNvSpPr txBox="1">
            <a:spLocks noChangeArrowheads="1"/>
          </p:cNvSpPr>
          <p:nvPr/>
        </p:nvSpPr>
        <p:spPr bwMode="auto">
          <a:xfrm>
            <a:off x="1108075" y="6030913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Interest Points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4557713" y="570865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Spatio-Temporal Binning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914400"/>
            <a:ext cx="8159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731838"/>
          </a:xfrm>
        </p:spPr>
        <p:txBody>
          <a:bodyPr/>
          <a:lstStyle/>
          <a:p>
            <a:r>
              <a:rPr lang="en-US" altLang="en-US" dirty="0" smtClean="0"/>
              <a:t>What is an action?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200" y="4191000"/>
            <a:ext cx="7699544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  <a:cs typeface="+mn-cs"/>
              </a:rPr>
              <a:t>Action: a transition from one state to another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What is the purpose of the action (if any)?</a:t>
            </a:r>
          </a:p>
        </p:txBody>
      </p:sp>
      <p:pic>
        <p:nvPicPr>
          <p:cNvPr id="15364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77474"/>
            <a:ext cx="17716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98599"/>
            <a:ext cx="19716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686800" cy="655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Action Recognition using Pose and Objects</a:t>
            </a:r>
            <a:endParaRPr lang="en-US" dirty="0"/>
          </a:p>
        </p:txBody>
      </p:sp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942975" y="5857875"/>
            <a:ext cx="754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hlinkClick r:id="rId2"/>
              </a:rPr>
              <a:t>Modeling Mutual Context of Object and Human Pose in Human-Object Interaction Activities</a:t>
            </a:r>
            <a:r>
              <a:rPr lang="en-US" altLang="en-US" sz="1800">
                <a:latin typeface="Arial" charset="0"/>
              </a:rPr>
              <a:t>, B. Yao and Li Fei-Fei,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  <p:pic>
        <p:nvPicPr>
          <p:cNvPr id="43013" name="Picture 7" descr="Kobe_new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 descr="robot_w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19796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20383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ubtitle 2"/>
          <p:cNvSpPr txBox="1">
            <a:spLocks/>
          </p:cNvSpPr>
          <p:nvPr/>
        </p:nvSpPr>
        <p:spPr bwMode="auto">
          <a:xfrm>
            <a:off x="1981200" y="304800"/>
            <a:ext cx="541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>
                <a:latin typeface="Arial" charset="0"/>
              </a:rPr>
              <a:t>Human-Object Interaction</a:t>
            </a:r>
          </a:p>
        </p:txBody>
      </p:sp>
      <p:pic>
        <p:nvPicPr>
          <p:cNvPr id="44035" name="Picture 22" descr="tennis_player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282950"/>
            <a:ext cx="35242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795588" y="3270250"/>
            <a:ext cx="3529012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4037" name="Picture 28" descr="tennis_player_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282950"/>
            <a:ext cx="3529012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3388" y="3803650"/>
            <a:ext cx="762000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9138" y="3678238"/>
            <a:ext cx="1123950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1100" y="3646488"/>
            <a:ext cx="993775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82" y="4506119"/>
            <a:ext cx="1027112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450" y="4573588"/>
            <a:ext cx="927100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8188" y="3346450"/>
            <a:ext cx="685800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7988" y="1350963"/>
            <a:ext cx="228600" cy="373062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</a:p>
        </p:txBody>
      </p:sp>
      <p:sp>
        <p:nvSpPr>
          <p:cNvPr id="44047" name="Title 1"/>
          <p:cNvSpPr txBox="1">
            <a:spLocks/>
          </p:cNvSpPr>
          <p:nvPr/>
        </p:nvSpPr>
        <p:spPr bwMode="auto">
          <a:xfrm>
            <a:off x="609600" y="1752600"/>
            <a:ext cx="495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" charset="0"/>
              </a:rPr>
              <a:t>Integrated reasoning</a:t>
            </a:r>
            <a:endParaRPr lang="en-US" altLang="en-US" sz="22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ubtitle 2"/>
          <p:cNvSpPr txBox="1">
            <a:spLocks/>
          </p:cNvSpPr>
          <p:nvPr/>
        </p:nvSpPr>
        <p:spPr bwMode="auto">
          <a:xfrm>
            <a:off x="1981200" y="304800"/>
            <a:ext cx="541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>
                <a:latin typeface="Arial" charset="0"/>
              </a:rPr>
              <a:t>Human-Object Interaction</a:t>
            </a:r>
          </a:p>
        </p:txBody>
      </p:sp>
      <p:pic>
        <p:nvPicPr>
          <p:cNvPr id="45059" name="Picture 12" descr="tennis_player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282950"/>
            <a:ext cx="35242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95588" y="3270250"/>
            <a:ext cx="3529012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5061" name="Picture 14" descr="tennis_player_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276600"/>
            <a:ext cx="3529012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4588" y="3879850"/>
            <a:ext cx="838200" cy="4572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7988" y="1350963"/>
            <a:ext cx="228600" cy="373062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</a:p>
        </p:txBody>
      </p:sp>
      <p:sp>
        <p:nvSpPr>
          <p:cNvPr id="45066" name="Title 1"/>
          <p:cNvSpPr txBox="1">
            <a:spLocks/>
          </p:cNvSpPr>
          <p:nvPr/>
        </p:nvSpPr>
        <p:spPr bwMode="auto">
          <a:xfrm>
            <a:off x="609600" y="1752600"/>
            <a:ext cx="510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" charset="0"/>
              </a:rPr>
              <a:t>Integrated reasoning</a:t>
            </a:r>
            <a:endParaRPr lang="en-US" altLang="en-US" sz="22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ubtitle 2"/>
          <p:cNvSpPr txBox="1">
            <a:spLocks/>
          </p:cNvSpPr>
          <p:nvPr/>
        </p:nvSpPr>
        <p:spPr bwMode="auto">
          <a:xfrm>
            <a:off x="1981200" y="304800"/>
            <a:ext cx="541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>
                <a:latin typeface="Arial" charset="0"/>
              </a:rPr>
              <a:t>Human-Object Interaction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7988" y="1350963"/>
            <a:ext cx="228600" cy="373062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</a:p>
        </p:txBody>
      </p:sp>
      <p:sp>
        <p:nvSpPr>
          <p:cNvPr id="46086" name="Title 1"/>
          <p:cNvSpPr txBox="1">
            <a:spLocks/>
          </p:cNvSpPr>
          <p:nvPr/>
        </p:nvSpPr>
        <p:spPr bwMode="auto">
          <a:xfrm>
            <a:off x="609600" y="1752600"/>
            <a:ext cx="502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" charset="0"/>
              </a:rPr>
              <a:t>Integrated reasoning</a:t>
            </a:r>
            <a:endParaRPr lang="en-US" altLang="en-US" sz="22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pic>
        <p:nvPicPr>
          <p:cNvPr id="46088" name="Picture 45" descr="tennis_player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282950"/>
            <a:ext cx="35242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2795588" y="3270250"/>
            <a:ext cx="3529012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6090" name="Picture 47" descr="tennis_player_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276600"/>
            <a:ext cx="3529012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3388" y="3803650"/>
            <a:ext cx="762000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9138" y="3678238"/>
            <a:ext cx="1123950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1100" y="3646488"/>
            <a:ext cx="993775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82" y="4506119"/>
            <a:ext cx="1027112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450" y="4573588"/>
            <a:ext cx="927100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8188" y="3346450"/>
            <a:ext cx="685800" cy="304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4588" y="3879850"/>
            <a:ext cx="838200" cy="4572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46098" name="TextBox 22"/>
          <p:cNvSpPr txBox="1">
            <a:spLocks noChangeArrowheads="1"/>
          </p:cNvSpPr>
          <p:nvPr/>
        </p:nvSpPr>
        <p:spPr bwMode="auto">
          <a:xfrm>
            <a:off x="2667000" y="5486400"/>
            <a:ext cx="3829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HOI activity: Tennis Forehand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475"/>
            <a:ext cx="3614738" cy="381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Action categorization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1" descr="ob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1825"/>
            <a:ext cx="1981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7108" name="Picture 5" descr="image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1825"/>
            <a:ext cx="1989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1600200" y="5181600"/>
            <a:ext cx="3200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Felzenszwalb &amp; Huttenlocher, 2005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Ren et al, 2005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Ramanan, 2006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Ferrari et al, 2008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Yang &amp; Mori, 2008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Andriluka et al, 2009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0600" y="20066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3"/>
            <a:ext cx="17526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800600" y="3059113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Self-occlusion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724400" y="4343400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120" name="Subtitle 2"/>
          <p:cNvSpPr txBox="1">
            <a:spLocks/>
          </p:cNvSpPr>
          <p:nvPr/>
        </p:nvSpPr>
        <p:spPr bwMode="auto">
          <a:xfrm>
            <a:off x="609600" y="6096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Arial" charset="0"/>
              </a:rPr>
              <a:t>Human pose estimation &amp; Object detection</a:t>
            </a:r>
          </a:p>
        </p:txBody>
      </p:sp>
      <p:sp>
        <p:nvSpPr>
          <p:cNvPr id="47121" name="Rectangle 19"/>
          <p:cNvSpPr>
            <a:spLocks noChangeArrowheads="1"/>
          </p:cNvSpPr>
          <p:nvPr/>
        </p:nvSpPr>
        <p:spPr bwMode="auto">
          <a:xfrm>
            <a:off x="152400" y="1905000"/>
            <a:ext cx="1676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image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1825"/>
            <a:ext cx="1989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8132" name="Picture 29" descr="obj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1825"/>
            <a:ext cx="1981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134" name="Subtitle 2"/>
          <p:cNvSpPr txBox="1">
            <a:spLocks/>
          </p:cNvSpPr>
          <p:nvPr/>
        </p:nvSpPr>
        <p:spPr bwMode="auto">
          <a:xfrm>
            <a:off x="609600" y="6096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Arial" charset="0"/>
              </a:rPr>
              <a:t>Human pose estimation &amp; Object detection</a:t>
            </a:r>
          </a:p>
        </p:txBody>
      </p:sp>
      <p:grpSp>
        <p:nvGrpSpPr>
          <p:cNvPr id="48135" name="Group 46"/>
          <p:cNvGrpSpPr>
            <a:grpSpLocks noChangeAspect="1"/>
          </p:cNvGrpSpPr>
          <p:nvPr/>
        </p:nvGrpSpPr>
        <p:grpSpPr bwMode="auto">
          <a:xfrm>
            <a:off x="1828800" y="2057400"/>
            <a:ext cx="1854200" cy="3108325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935" y="4482687"/>
              <a:ext cx="233149" cy="327368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007" y="4716924"/>
              <a:ext cx="374167" cy="560664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37" y="4705636"/>
              <a:ext cx="140077" cy="28221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856" y="4919177"/>
              <a:ext cx="145718" cy="330190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277" y="4906567"/>
              <a:ext cx="140166" cy="28203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0848" y="4781965"/>
              <a:ext cx="146751" cy="41741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216" y="5275707"/>
              <a:ext cx="283915" cy="428023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803" y="5288877"/>
              <a:ext cx="242550" cy="42896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174" y="5668924"/>
              <a:ext cx="211527" cy="59547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1049" y="5729130"/>
              <a:ext cx="211527" cy="59547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8136" name="Rectangle 21"/>
          <p:cNvSpPr>
            <a:spLocks noChangeArrowheads="1"/>
          </p:cNvSpPr>
          <p:nvPr/>
        </p:nvSpPr>
        <p:spPr bwMode="auto">
          <a:xfrm>
            <a:off x="152400" y="1905000"/>
            <a:ext cx="1676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Human pose estimation is challenging.</a:t>
            </a:r>
          </a:p>
        </p:txBody>
      </p:sp>
      <p:sp>
        <p:nvSpPr>
          <p:cNvPr id="48137" name="Rectangle 22"/>
          <p:cNvSpPr>
            <a:spLocks noChangeArrowheads="1"/>
          </p:cNvSpPr>
          <p:nvPr/>
        </p:nvSpPr>
        <p:spPr bwMode="auto">
          <a:xfrm>
            <a:off x="1600200" y="5181600"/>
            <a:ext cx="3200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Felzenszwalb &amp; Huttenlocher, 2005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Ren et al, 2005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Ramanan, 2006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Ferrari et al, 2008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Yang &amp; Mori, 2008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Andriluka et al, 2009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9155" name="Picture 21" descr="ob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905000"/>
            <a:ext cx="1981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 descr="image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1989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ounded Rectangle 56"/>
          <p:cNvSpPr/>
          <p:nvPr/>
        </p:nvSpPr>
        <p:spPr>
          <a:xfrm rot="20605871">
            <a:off x="2517775" y="2046288"/>
            <a:ext cx="455613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963" y="2503488"/>
            <a:ext cx="641350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638" y="2419350"/>
            <a:ext cx="228600" cy="46037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619" y="2675732"/>
            <a:ext cx="238125" cy="592137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8888" y="2741613"/>
            <a:ext cx="228600" cy="53657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500" y="3046413"/>
            <a:ext cx="207963" cy="385762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613" y="3357563"/>
            <a:ext cx="387350" cy="69850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 rot="789981">
            <a:off x="2749550" y="3490913"/>
            <a:ext cx="396875" cy="74136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 rot="222206">
            <a:off x="3051175" y="3987800"/>
            <a:ext cx="317500" cy="969963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8450" y="4116388"/>
            <a:ext cx="342900" cy="85566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828800" y="2779713"/>
            <a:ext cx="1131888" cy="374650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6044" y="2457680"/>
              <a:ext cx="247818" cy="1030417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9168" name="Subtitle 2"/>
          <p:cNvSpPr txBox="1">
            <a:spLocks/>
          </p:cNvSpPr>
          <p:nvPr/>
        </p:nvSpPr>
        <p:spPr bwMode="auto">
          <a:xfrm>
            <a:off x="609600" y="6096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Arial" charset="0"/>
              </a:rPr>
              <a:t>Human pose estimation &amp; Object detection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62563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Facilitate</a:t>
            </a: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Calibri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57200" y="2590800"/>
            <a:ext cx="137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1" descr="ob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1825"/>
            <a:ext cx="1981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image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1825"/>
            <a:ext cx="1989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5334000" y="5422900"/>
            <a:ext cx="1981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Viola &amp; Jones, 2001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Lampert et al, 2008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Divvala et al, 2009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Vedaldi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21413" y="1889125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60" t="-49960" r="-49960" b="-49960"/>
          <a:stretch>
            <a:fillRect/>
          </a:stretch>
        </p:blipFill>
        <p:spPr bwMode="auto">
          <a:xfrm>
            <a:off x="3352800" y="175260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838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7238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14600" y="2355850"/>
            <a:ext cx="2362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27" t="-36327" r="-36327" b="-36327"/>
          <a:stretch>
            <a:fillRect/>
          </a:stretch>
        </p:blipFill>
        <p:spPr bwMode="auto">
          <a:xfrm>
            <a:off x="3459163" y="3727450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4114800" y="3932238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838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667000" y="4337050"/>
            <a:ext cx="228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Image region similar to detection target</a:t>
            </a:r>
          </a:p>
        </p:txBody>
      </p:sp>
      <p:sp>
        <p:nvSpPr>
          <p:cNvPr id="50192" name="Subtitle 2"/>
          <p:cNvSpPr txBox="1">
            <a:spLocks/>
          </p:cNvSpPr>
          <p:nvPr/>
        </p:nvSpPr>
        <p:spPr bwMode="auto">
          <a:xfrm>
            <a:off x="609600" y="6096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Arial" charset="0"/>
              </a:rPr>
              <a:t>Human pose estimation &amp; Object detection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7391400" y="1828800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1" descr="ob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1981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 descr="image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1989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1206" name="Group 18"/>
          <p:cNvGrpSpPr>
            <a:grpSpLocks noChangeAspect="1"/>
          </p:cNvGrpSpPr>
          <p:nvPr/>
        </p:nvGrpSpPr>
        <p:grpSpPr bwMode="auto">
          <a:xfrm>
            <a:off x="6218238" y="1905000"/>
            <a:ext cx="182562" cy="182563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2731" y="1691004"/>
              <a:ext cx="152428" cy="152425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1207" name="Group 27"/>
          <p:cNvGrpSpPr>
            <a:grpSpLocks noChangeAspect="1"/>
          </p:cNvGrpSpPr>
          <p:nvPr/>
        </p:nvGrpSpPr>
        <p:grpSpPr bwMode="auto">
          <a:xfrm>
            <a:off x="5532438" y="2103438"/>
            <a:ext cx="182562" cy="182562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2731" y="1691003"/>
              <a:ext cx="152428" cy="15242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1208" name="Group 33"/>
          <p:cNvGrpSpPr>
            <a:grpSpLocks noChangeAspect="1"/>
          </p:cNvGrpSpPr>
          <p:nvPr/>
        </p:nvGrpSpPr>
        <p:grpSpPr bwMode="auto">
          <a:xfrm>
            <a:off x="6370638" y="2819400"/>
            <a:ext cx="182562" cy="182563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2731" y="1691004"/>
              <a:ext cx="152428" cy="152425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1209" name="Group 36"/>
          <p:cNvGrpSpPr>
            <a:grpSpLocks noChangeAspect="1"/>
          </p:cNvGrpSpPr>
          <p:nvPr/>
        </p:nvGrpSpPr>
        <p:grpSpPr bwMode="auto">
          <a:xfrm>
            <a:off x="7132638" y="2713038"/>
            <a:ext cx="182562" cy="182562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2731" y="1691003"/>
              <a:ext cx="152428" cy="15242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1210" name="Group 40"/>
          <p:cNvGrpSpPr>
            <a:grpSpLocks noChangeAspect="1"/>
          </p:cNvGrpSpPr>
          <p:nvPr/>
        </p:nvGrpSpPr>
        <p:grpSpPr bwMode="auto">
          <a:xfrm>
            <a:off x="7132638" y="4008438"/>
            <a:ext cx="182562" cy="182562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2731" y="1691003"/>
              <a:ext cx="152428" cy="15242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1211" name="Group 43"/>
          <p:cNvGrpSpPr>
            <a:grpSpLocks noChangeAspect="1"/>
          </p:cNvGrpSpPr>
          <p:nvPr/>
        </p:nvGrpSpPr>
        <p:grpSpPr bwMode="auto">
          <a:xfrm>
            <a:off x="6980238" y="3170238"/>
            <a:ext cx="182562" cy="182562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2731" y="1691003"/>
              <a:ext cx="152428" cy="15242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1212" name="Group 46"/>
          <p:cNvGrpSpPr>
            <a:grpSpLocks noChangeAspect="1"/>
          </p:cNvGrpSpPr>
          <p:nvPr/>
        </p:nvGrpSpPr>
        <p:grpSpPr bwMode="auto">
          <a:xfrm>
            <a:off x="6142038" y="3962400"/>
            <a:ext cx="182562" cy="182563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2731" y="1691004"/>
              <a:ext cx="152428" cy="152425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1213" name="Group 49"/>
          <p:cNvGrpSpPr>
            <a:grpSpLocks noChangeAspect="1"/>
          </p:cNvGrpSpPr>
          <p:nvPr/>
        </p:nvGrpSpPr>
        <p:grpSpPr bwMode="auto">
          <a:xfrm>
            <a:off x="5380038" y="3429000"/>
            <a:ext cx="182562" cy="182563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2731" y="1691004"/>
              <a:ext cx="152428" cy="152425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51214" name="Subtitle 2"/>
          <p:cNvSpPr txBox="1">
            <a:spLocks/>
          </p:cNvSpPr>
          <p:nvPr/>
        </p:nvSpPr>
        <p:spPr bwMode="auto">
          <a:xfrm>
            <a:off x="609600" y="6096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Arial" charset="0"/>
              </a:rPr>
              <a:t>Human pose estimation &amp; Object detection</a:t>
            </a:r>
          </a:p>
        </p:txBody>
      </p:sp>
      <p:sp>
        <p:nvSpPr>
          <p:cNvPr id="51215" name="Rectangle 40"/>
          <p:cNvSpPr>
            <a:spLocks noChangeArrowheads="1"/>
          </p:cNvSpPr>
          <p:nvPr/>
        </p:nvSpPr>
        <p:spPr bwMode="auto">
          <a:xfrm>
            <a:off x="7391400" y="1828800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Object detection is challenging</a:t>
            </a:r>
          </a:p>
        </p:txBody>
      </p:sp>
      <p:sp>
        <p:nvSpPr>
          <p:cNvPr id="51216" name="Rectangle 33"/>
          <p:cNvSpPr>
            <a:spLocks noChangeArrowheads="1"/>
          </p:cNvSpPr>
          <p:nvPr/>
        </p:nvSpPr>
        <p:spPr bwMode="auto">
          <a:xfrm>
            <a:off x="5334000" y="5422900"/>
            <a:ext cx="1981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Viola &amp; Jones, 2001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Lampert et al, 2008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Divvala et al, 2009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  Vedaldi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1" descr="ob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1981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" descr="image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1989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622925" y="2074863"/>
            <a:ext cx="1108075" cy="2955925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230" y="2209506"/>
              <a:ext cx="305056" cy="45712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1966" y="2590447"/>
              <a:ext cx="610113" cy="990447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541" y="2157127"/>
              <a:ext cx="170005" cy="44919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29637" y="2442667"/>
              <a:ext cx="174598" cy="33365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331" y="2303155"/>
              <a:ext cx="228792" cy="4603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830" y="1815517"/>
              <a:ext cx="187296" cy="70544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789" y="3626925"/>
              <a:ext cx="378143" cy="71902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0377" y="3620576"/>
              <a:ext cx="384498" cy="5904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230" y="4131672"/>
              <a:ext cx="305056" cy="89838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1880" y="4222145"/>
              <a:ext cx="282813" cy="557127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 bwMode="auto">
          <a:xfrm>
            <a:off x="6218238" y="1905000"/>
            <a:ext cx="182562" cy="182563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2731" y="1691004"/>
              <a:ext cx="152428" cy="152425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52230" name="Subtitle 2"/>
          <p:cNvSpPr txBox="1">
            <a:spLocks/>
          </p:cNvSpPr>
          <p:nvPr/>
        </p:nvSpPr>
        <p:spPr bwMode="auto">
          <a:xfrm>
            <a:off x="609600" y="6096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Arial" charset="0"/>
              </a:rPr>
              <a:t>Human pose estimation &amp; Object detection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Facilitate</a:t>
            </a: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Calibri" pitchFamily="34" charset="0"/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391400" y="2209800"/>
            <a:ext cx="137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620000" cy="88423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Human activity in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267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dirty="0" smtClean="0"/>
              <a:t>No universal terminology, but approximately:</a:t>
            </a:r>
          </a:p>
          <a:p>
            <a:pPr eaLnBrk="1" hangingPunct="1">
              <a:buFont typeface="Arial" charset="0"/>
              <a:buNone/>
            </a:pPr>
            <a:endParaRPr lang="en-US" altLang="en-US" sz="400" dirty="0" smtClean="0"/>
          </a:p>
          <a:p>
            <a:pPr eaLnBrk="1" hangingPunct="1"/>
            <a:r>
              <a:rPr lang="en-US" altLang="en-US" sz="2800" dirty="0" smtClean="0"/>
              <a:t>“</a:t>
            </a:r>
            <a:r>
              <a:rPr lang="en-US" altLang="en-US" sz="2800" b="1" dirty="0" smtClean="0"/>
              <a:t>Actions</a:t>
            </a:r>
            <a:r>
              <a:rPr lang="en-US" altLang="en-US" sz="2800" dirty="0" smtClean="0"/>
              <a:t>”: atomic motion patterns -- often gesture-like, single clear-cut trajectory, single nameable behavior (e.g., sit, wave arms)</a:t>
            </a:r>
          </a:p>
          <a:p>
            <a:pPr eaLnBrk="1" hangingPunct="1"/>
            <a:r>
              <a:rPr lang="en-US" altLang="en-US" sz="2800" dirty="0" smtClean="0"/>
              <a:t>“</a:t>
            </a:r>
            <a:r>
              <a:rPr lang="en-US" altLang="en-US" sz="2800" b="1" dirty="0" smtClean="0"/>
              <a:t>Activity</a:t>
            </a:r>
            <a:r>
              <a:rPr lang="en-US" altLang="en-US" sz="2800" dirty="0" smtClean="0"/>
              <a:t>”:  series or composition of actions (e.g., interactions between people)</a:t>
            </a:r>
          </a:p>
          <a:p>
            <a:pPr eaLnBrk="1" hangingPunct="1"/>
            <a:r>
              <a:rPr lang="en-US" altLang="en-US" sz="2800" dirty="0" smtClean="0"/>
              <a:t>“</a:t>
            </a:r>
            <a:r>
              <a:rPr lang="en-US" altLang="en-US" sz="2800" b="1" dirty="0" smtClean="0"/>
              <a:t>Event</a:t>
            </a:r>
            <a:r>
              <a:rPr lang="en-US" altLang="en-US" sz="2800" dirty="0" smtClean="0"/>
              <a:t>”: combination of activities or actions (e.g., a football game, a traffic accident)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0" y="6553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Adapted from Venu Govindaraju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image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1989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 rot="17506315">
            <a:off x="2262188" y="2459038"/>
            <a:ext cx="247650" cy="1028700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3252" name="Group 35"/>
          <p:cNvGrpSpPr>
            <a:grpSpLocks/>
          </p:cNvGrpSpPr>
          <p:nvPr/>
        </p:nvGrpSpPr>
        <p:grpSpPr bwMode="auto">
          <a:xfrm>
            <a:off x="2511425" y="2046288"/>
            <a:ext cx="993775" cy="2925762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7" cy="533315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508" y="2503692"/>
              <a:ext cx="641065" cy="914255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627" y="2419568"/>
              <a:ext cx="228499" cy="4603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6848" y="2675200"/>
              <a:ext cx="238087" cy="59346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8116" y="2741780"/>
              <a:ext cx="226912" cy="536490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2696" y="3046531"/>
              <a:ext cx="207870" cy="385701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69992" y="3357632"/>
              <a:ext cx="388764" cy="69838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81" y="3490961"/>
              <a:ext cx="396699" cy="74124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585" y="3987769"/>
              <a:ext cx="318946" cy="96980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5955" y="4116337"/>
              <a:ext cx="344335" cy="85552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657" y="2401094"/>
            <a:ext cx="374650" cy="1131887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254" name="Subtitle 2"/>
          <p:cNvSpPr txBox="1">
            <a:spLocks/>
          </p:cNvSpPr>
          <p:nvPr/>
        </p:nvSpPr>
        <p:spPr bwMode="auto">
          <a:xfrm>
            <a:off x="609600" y="6096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Arial" charset="0"/>
              </a:rPr>
              <a:t>Human pose estimation &amp; Object detection</a:t>
            </a: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25955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34" descr="obje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1981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8" name="Group 41"/>
          <p:cNvGrpSpPr>
            <a:grpSpLocks/>
          </p:cNvGrpSpPr>
          <p:nvPr/>
        </p:nvGrpSpPr>
        <p:grpSpPr bwMode="auto">
          <a:xfrm>
            <a:off x="5622925" y="2074863"/>
            <a:ext cx="1108075" cy="2955925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230" y="2209506"/>
              <a:ext cx="305056" cy="45712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1966" y="2590447"/>
              <a:ext cx="610113" cy="990447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541" y="2157127"/>
              <a:ext cx="170005" cy="44919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29637" y="2442667"/>
              <a:ext cx="174598" cy="33365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331" y="2303155"/>
              <a:ext cx="228792" cy="4603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830" y="1815517"/>
              <a:ext cx="187296" cy="70544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789" y="3626925"/>
              <a:ext cx="378143" cy="71902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0377" y="3620576"/>
              <a:ext cx="384498" cy="5904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230" y="4131672"/>
              <a:ext cx="305056" cy="89838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1880" y="4222145"/>
              <a:ext cx="282813" cy="557127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3259" name="Group 66"/>
          <p:cNvGrpSpPr>
            <a:grpSpLocks noChangeAspect="1"/>
          </p:cNvGrpSpPr>
          <p:nvPr/>
        </p:nvGrpSpPr>
        <p:grpSpPr bwMode="auto">
          <a:xfrm>
            <a:off x="6218238" y="1905000"/>
            <a:ext cx="182562" cy="182563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2731" y="1691004"/>
              <a:ext cx="152428" cy="152425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/>
          <p:cNvSpPr/>
          <p:nvPr/>
        </p:nvSpPr>
        <p:spPr>
          <a:xfrm>
            <a:off x="457200" y="6294438"/>
            <a:ext cx="35052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457200" y="5856288"/>
            <a:ext cx="35814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457200" y="3886200"/>
            <a:ext cx="3962400" cy="1828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457200" y="2590800"/>
            <a:ext cx="3352800" cy="11430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457200" y="1023938"/>
            <a:ext cx="3429000" cy="1463675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" name="Group 177"/>
          <p:cNvGrpSpPr>
            <a:grpSpLocks/>
          </p:cNvGrpSpPr>
          <p:nvPr/>
        </p:nvGrpSpPr>
        <p:grpSpPr bwMode="auto">
          <a:xfrm>
            <a:off x="5964238" y="2681288"/>
            <a:ext cx="1730375" cy="99060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54391" idx="0"/>
              <a:endCxn id="54" idx="3"/>
            </p:cNvCxnSpPr>
            <p:nvPr/>
          </p:nvCxnSpPr>
          <p:spPr>
            <a:xfrm rot="5400000" flipH="1" flipV="1">
              <a:off x="5500768" y="2931297"/>
              <a:ext cx="1015951" cy="73989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54376" idx="0"/>
              <a:endCxn id="54" idx="4"/>
            </p:cNvCxnSpPr>
            <p:nvPr/>
          </p:nvCxnSpPr>
          <p:spPr>
            <a:xfrm rot="5400000" flipH="1" flipV="1">
              <a:off x="5973409" y="3275109"/>
              <a:ext cx="962023" cy="10619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607" y="2886007"/>
              <a:ext cx="1085537" cy="900059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78"/>
          <p:cNvGrpSpPr>
            <a:grpSpLocks/>
          </p:cNvGrpSpPr>
          <p:nvPr/>
        </p:nvGrpSpPr>
        <p:grpSpPr bwMode="auto">
          <a:xfrm>
            <a:off x="5257800" y="3200400"/>
            <a:ext cx="2370138" cy="569913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54391" idx="1"/>
            </p:cNvCxnSpPr>
            <p:nvPr/>
          </p:nvCxnSpPr>
          <p:spPr>
            <a:xfrm rot="16200000" flipH="1">
              <a:off x="4821538" y="3491184"/>
              <a:ext cx="483859" cy="525647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813" y="3475528"/>
              <a:ext cx="1234052" cy="43860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602" y="3383281"/>
              <a:ext cx="2544687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788" y="2178050"/>
            <a:ext cx="534987" cy="1312863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694" y="2093119"/>
            <a:ext cx="1244600" cy="67468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169" y="1856582"/>
            <a:ext cx="644525" cy="534987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>
            <a:spLocks noChangeAspect="1"/>
          </p:cNvSpPr>
          <p:nvPr/>
        </p:nvSpPr>
        <p:spPr>
          <a:xfrm>
            <a:off x="5770563" y="1463675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6537325" y="2341563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4286" name="Picture 103" descr="tennis_player_0_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4267200"/>
            <a:ext cx="41798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Rectangle 108"/>
          <p:cNvSpPr/>
          <p:nvPr/>
        </p:nvSpPr>
        <p:spPr>
          <a:xfrm>
            <a:off x="4648200" y="4233863"/>
            <a:ext cx="4267200" cy="144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89713" y="2397125"/>
            <a:ext cx="333375" cy="333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6125" y="1524000"/>
            <a:ext cx="333375" cy="333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096000" y="3789363"/>
            <a:ext cx="1622425" cy="374650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2188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286" y="3956480"/>
              <a:ext cx="1683593" cy="208307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353" y="3886515"/>
              <a:ext cx="904642" cy="15901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4291" name="Subtitle 2"/>
          <p:cNvSpPr txBox="1">
            <a:spLocks/>
          </p:cNvSpPr>
          <p:nvPr/>
        </p:nvSpPr>
        <p:spPr bwMode="auto">
          <a:xfrm>
            <a:off x="762000" y="3810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Arial" charset="0"/>
              </a:rPr>
              <a:t>Mutual Context Model Representation</a:t>
            </a: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1143000" y="5160963"/>
            <a:ext cx="27432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500">
                <a:latin typeface="Arial" charset="0"/>
              </a:rPr>
              <a:t> More than one </a:t>
            </a:r>
            <a:r>
              <a:rPr lang="en-US" altLang="en-US" sz="1600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1500">
                <a:latin typeface="Arial" charset="0"/>
              </a:rPr>
              <a:t> for each </a:t>
            </a:r>
            <a:r>
              <a:rPr lang="en-US" altLang="en-US" sz="16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1500">
                <a:latin typeface="Arial" charset="0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>
                <a:latin typeface="Arial" charset="0"/>
              </a:rPr>
              <a:t> </a:t>
            </a:r>
            <a:r>
              <a:rPr lang="en-US" altLang="en-US" sz="1500" b="1">
                <a:solidFill>
                  <a:srgbClr val="FF0000"/>
                </a:solidFill>
                <a:latin typeface="Arial" charset="0"/>
              </a:rPr>
              <a:t>Unobserved</a:t>
            </a:r>
            <a:r>
              <a:rPr lang="en-US" altLang="en-US" sz="1500">
                <a:latin typeface="Arial" charset="0"/>
              </a:rPr>
              <a:t> during training.</a:t>
            </a:r>
          </a:p>
        </p:txBody>
      </p:sp>
      <p:grpSp>
        <p:nvGrpSpPr>
          <p:cNvPr id="5" name="Group 136"/>
          <p:cNvGrpSpPr>
            <a:grpSpLocks/>
          </p:cNvGrpSpPr>
          <p:nvPr/>
        </p:nvGrpSpPr>
        <p:grpSpPr bwMode="auto">
          <a:xfrm>
            <a:off x="457200" y="990600"/>
            <a:ext cx="3276600" cy="1557338"/>
            <a:chOff x="457200" y="1033046"/>
            <a:chExt cx="3276600" cy="1557016"/>
          </a:xfrm>
        </p:grpSpPr>
        <p:sp>
          <p:nvSpPr>
            <p:cNvPr id="54400" name="TextBox 109"/>
            <p:cNvSpPr txBox="1">
              <a:spLocks noChangeArrowheads="1"/>
            </p:cNvSpPr>
            <p:nvPr/>
          </p:nvSpPr>
          <p:spPr bwMode="auto">
            <a:xfrm>
              <a:off x="457200" y="1033046"/>
              <a:ext cx="457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en-US" sz="200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pic>
          <p:nvPicPr>
            <p:cNvPr id="54401" name="Picture 110" descr="image10.bm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143000"/>
              <a:ext cx="6858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4402" name="Object 26"/>
            <p:cNvGraphicFramePr>
              <a:graphicFrameLocks noChangeAspect="1"/>
            </p:cNvGraphicFramePr>
            <p:nvPr/>
          </p:nvGraphicFramePr>
          <p:xfrm>
            <a:off x="3352800" y="1502664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2" name="Equation" r:id="rId6" imgW="330057" imgH="165028" progId="">
                    <p:embed/>
                  </p:oleObj>
                </mc:Choice>
                <mc:Fallback>
                  <p:oleObj name="Equation" r:id="rId6" imgW="330057" imgH="16502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1502664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403" name="TextBox 112"/>
            <p:cNvSpPr txBox="1">
              <a:spLocks noChangeArrowheads="1"/>
            </p:cNvSpPr>
            <p:nvPr/>
          </p:nvSpPr>
          <p:spPr bwMode="auto">
            <a:xfrm>
              <a:off x="1524000" y="2036064"/>
              <a:ext cx="9144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Arial" charset="0"/>
                </a:rPr>
                <a:t>Croquet shot</a:t>
              </a:r>
            </a:p>
          </p:txBody>
        </p:sp>
        <p:pic>
          <p:nvPicPr>
            <p:cNvPr id="54404" name="Picture 113" descr="image14.bmp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1" y="1143000"/>
              <a:ext cx="60796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405" name="TextBox 114"/>
            <p:cNvSpPr txBox="1">
              <a:spLocks noChangeArrowheads="1"/>
            </p:cNvSpPr>
            <p:nvPr/>
          </p:nvSpPr>
          <p:spPr bwMode="auto">
            <a:xfrm>
              <a:off x="2362200" y="2036064"/>
              <a:ext cx="10668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Arial" charset="0"/>
                </a:rPr>
                <a:t>Volleyball smash</a:t>
              </a:r>
            </a:p>
          </p:txBody>
        </p:sp>
        <p:pic>
          <p:nvPicPr>
            <p:cNvPr id="54406" name="Picture 115" descr="image28.bmp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575" y="1143000"/>
              <a:ext cx="57042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407" name="TextBox 116"/>
            <p:cNvSpPr txBox="1">
              <a:spLocks noChangeArrowheads="1"/>
            </p:cNvSpPr>
            <p:nvPr/>
          </p:nvSpPr>
          <p:spPr bwMode="auto">
            <a:xfrm>
              <a:off x="685800" y="2036064"/>
              <a:ext cx="9906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Arial" charset="0"/>
                </a:rPr>
                <a:t>Tennis forehand</a:t>
              </a:r>
            </a:p>
          </p:txBody>
        </p:sp>
      </p:grpSp>
      <p:pic>
        <p:nvPicPr>
          <p:cNvPr id="128" name="Picture 127" descr="image10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/>
          <a:stretch>
            <a:fillRect/>
          </a:stretch>
        </p:blipFill>
        <p:spPr bwMode="auto">
          <a:xfrm>
            <a:off x="914400" y="3965575"/>
            <a:ext cx="600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28" descr="image09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965575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1066800" y="4876800"/>
            <a:ext cx="1981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Arial" charset="0"/>
              </a:rPr>
              <a:t>Intra-class variations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4953000" y="1368425"/>
            <a:ext cx="914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latin typeface="Arial" charset="0"/>
              </a:rPr>
              <a:t>Activity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4495800" y="2667000"/>
            <a:ext cx="838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latin typeface="Arial" charset="0"/>
              </a:rPr>
              <a:t>Object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6553200" y="1981200"/>
            <a:ext cx="14478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latin typeface="Arial" charset="0"/>
              </a:rPr>
              <a:t>Human pose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7620000" y="3200400"/>
            <a:ext cx="1219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latin typeface="Arial" charset="0"/>
              </a:rPr>
              <a:t>Body parts</a:t>
            </a:r>
          </a:p>
        </p:txBody>
      </p:sp>
      <p:pic>
        <p:nvPicPr>
          <p:cNvPr id="134" name="Picture 133" descr="p-image3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3962400"/>
            <a:ext cx="6619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34" descr="p-image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3"/>
          <a:stretch>
            <a:fillRect/>
          </a:stretch>
        </p:blipFill>
        <p:spPr bwMode="auto">
          <a:xfrm>
            <a:off x="2438400" y="3962400"/>
            <a:ext cx="92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838200" y="5843588"/>
            <a:ext cx="3276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1600" i="1" baseline="-25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1500">
                <a:latin typeface="Arial" charset="0"/>
              </a:rPr>
              <a:t>: location; </a:t>
            </a:r>
            <a:r>
              <a:rPr lang="el-GR" altLang="en-US" sz="1600" i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altLang="en-US" sz="1600" i="1" baseline="-25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1500">
                <a:latin typeface="Arial" charset="0"/>
              </a:rPr>
              <a:t>: orientation; </a:t>
            </a:r>
            <a:r>
              <a:rPr lang="en-US" altLang="en-US" sz="1600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1600" i="1" baseline="-25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1500">
                <a:latin typeface="Arial" charset="0"/>
              </a:rPr>
              <a:t>: scale. </a:t>
            </a:r>
          </a:p>
        </p:txBody>
      </p:sp>
      <p:grpSp>
        <p:nvGrpSpPr>
          <p:cNvPr id="6" name="Group 143"/>
          <p:cNvGrpSpPr>
            <a:grpSpLocks/>
          </p:cNvGrpSpPr>
          <p:nvPr/>
        </p:nvGrpSpPr>
        <p:grpSpPr bwMode="auto">
          <a:xfrm>
            <a:off x="457200" y="2667000"/>
            <a:ext cx="3200400" cy="1147763"/>
            <a:chOff x="457200" y="2667000"/>
            <a:chExt cx="3200400" cy="1148357"/>
          </a:xfrm>
        </p:grpSpPr>
        <p:pic>
          <p:nvPicPr>
            <p:cNvPr id="54392" name="Picture 118" descr="croquet_mallet.JP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440" y="2667000"/>
              <a:ext cx="670560" cy="67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93" name="Picture 119" descr="Volleyball.jpg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396" y="2804159"/>
              <a:ext cx="452404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94" name="TextBox 120"/>
            <p:cNvSpPr txBox="1">
              <a:spLocks noChangeArrowheads="1"/>
            </p:cNvSpPr>
            <p:nvPr/>
          </p:nvSpPr>
          <p:spPr bwMode="auto">
            <a:xfrm>
              <a:off x="1524000" y="3261359"/>
              <a:ext cx="9144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Arial" charset="0"/>
                </a:rPr>
                <a:t>Croquet mallet</a:t>
              </a:r>
            </a:p>
          </p:txBody>
        </p:sp>
        <p:sp>
          <p:nvSpPr>
            <p:cNvPr id="54395" name="TextBox 121"/>
            <p:cNvSpPr txBox="1">
              <a:spLocks noChangeArrowheads="1"/>
            </p:cNvSpPr>
            <p:nvPr/>
          </p:nvSpPr>
          <p:spPr bwMode="auto">
            <a:xfrm>
              <a:off x="2362200" y="3337559"/>
              <a:ext cx="10668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Arial" charset="0"/>
                </a:rPr>
                <a:t>Volleyball</a:t>
              </a:r>
            </a:p>
          </p:txBody>
        </p:sp>
        <p:graphicFrame>
          <p:nvGraphicFramePr>
            <p:cNvPr id="54396" name="Object 27"/>
            <p:cNvGraphicFramePr>
              <a:graphicFrameLocks noChangeAspect="1"/>
            </p:cNvGraphicFramePr>
            <p:nvPr/>
          </p:nvGraphicFramePr>
          <p:xfrm>
            <a:off x="3276600" y="3032759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3" name="Equation" r:id="rId16" imgW="330057" imgH="165028" progId="">
                    <p:embed/>
                  </p:oleObj>
                </mc:Choice>
                <mc:Fallback>
                  <p:oleObj name="Equation" r:id="rId16" imgW="330057" imgH="16502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3032759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4397" name="Picture 123" descr="tennis-racket.jpg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1" y="2727959"/>
              <a:ext cx="534657" cy="53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98" name="TextBox 125"/>
            <p:cNvSpPr txBox="1">
              <a:spLocks noChangeArrowheads="1"/>
            </p:cNvSpPr>
            <p:nvPr/>
          </p:nvSpPr>
          <p:spPr bwMode="auto">
            <a:xfrm>
              <a:off x="838200" y="3261359"/>
              <a:ext cx="762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Arial" charset="0"/>
                </a:rPr>
                <a:t>Tennis racket</a:t>
              </a:r>
            </a:p>
          </p:txBody>
        </p:sp>
        <p:sp>
          <p:nvSpPr>
            <p:cNvPr id="54399" name="TextBox 138"/>
            <p:cNvSpPr txBox="1">
              <a:spLocks noChangeArrowheads="1"/>
            </p:cNvSpPr>
            <p:nvPr/>
          </p:nvSpPr>
          <p:spPr bwMode="auto">
            <a:xfrm>
              <a:off x="457200" y="2667000"/>
              <a:ext cx="457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altLang="en-US" sz="200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457200" y="38862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457200" y="57912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457200" y="62293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838200" y="6294438"/>
            <a:ext cx="15240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Arial" charset="0"/>
              </a:rPr>
              <a:t>Shape context.</a:t>
            </a:r>
          </a:p>
        </p:txBody>
      </p:sp>
      <p:sp>
        <p:nvSpPr>
          <p:cNvPr id="149" name="Rectangle 148"/>
          <p:cNvSpPr>
            <a:spLocks noChangeArrowheads="1"/>
          </p:cNvSpPr>
          <p:nvPr/>
        </p:nvSpPr>
        <p:spPr bwMode="auto">
          <a:xfrm>
            <a:off x="2209800" y="6307138"/>
            <a:ext cx="17541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Arial" charset="0"/>
              </a:rPr>
              <a:t>[Belongie et al, 2002]</a:t>
            </a:r>
          </a:p>
        </p:txBody>
      </p:sp>
      <p:graphicFrame>
        <p:nvGraphicFramePr>
          <p:cNvPr id="63" name="Object 28"/>
          <p:cNvGraphicFramePr>
            <a:graphicFrameLocks noChangeAspect="1"/>
          </p:cNvGraphicFramePr>
          <p:nvPr/>
        </p:nvGraphicFramePr>
        <p:xfrm>
          <a:off x="7007225" y="3748088"/>
          <a:ext cx="347663" cy="15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Equation" r:id="rId18" imgW="330057" imgH="165028" progId="">
                  <p:embed/>
                </p:oleObj>
              </mc:Choice>
              <mc:Fallback>
                <p:oleObj name="Equation" r:id="rId18" imgW="330057" imgH="16502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225" y="3748088"/>
                        <a:ext cx="347663" cy="15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6"/>
          <p:cNvGrpSpPr>
            <a:grpSpLocks/>
          </p:cNvGrpSpPr>
          <p:nvPr/>
        </p:nvGrpSpPr>
        <p:grpSpPr bwMode="auto">
          <a:xfrm>
            <a:off x="5756275" y="3608388"/>
            <a:ext cx="417513" cy="34766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846" y="3806607"/>
              <a:ext cx="365064" cy="3653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1400" baseline="-2500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391" name="TextBox 87"/>
            <p:cNvSpPr txBox="1">
              <a:spLocks noChangeArrowheads="1"/>
            </p:cNvSpPr>
            <p:nvPr/>
          </p:nvSpPr>
          <p:spPr bwMode="auto">
            <a:xfrm>
              <a:off x="5410200" y="3790950"/>
              <a:ext cx="457200" cy="37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en-US" sz="1600" baseline="-2500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pic>
        <p:nvPicPr>
          <p:cNvPr id="153" name="Picture 152" descr="tennis_player_1_new.jp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4267200"/>
            <a:ext cx="41798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Rectangle 126"/>
          <p:cNvSpPr/>
          <p:nvPr/>
        </p:nvSpPr>
        <p:spPr>
          <a:xfrm>
            <a:off x="4648200" y="4251325"/>
            <a:ext cx="4267200" cy="1447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4953000" y="5105400"/>
            <a:ext cx="17526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latin typeface="Arial" charset="0"/>
              </a:rPr>
              <a:t>Image evidence</a:t>
            </a:r>
          </a:p>
        </p:txBody>
      </p:sp>
      <p:grpSp>
        <p:nvGrpSpPr>
          <p:cNvPr id="8" name="Group 180"/>
          <p:cNvGrpSpPr>
            <a:grpSpLocks/>
          </p:cNvGrpSpPr>
          <p:nvPr/>
        </p:nvGrpSpPr>
        <p:grpSpPr bwMode="auto">
          <a:xfrm>
            <a:off x="5181600" y="3386138"/>
            <a:ext cx="2654300" cy="1279525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598" y="4068891"/>
              <a:ext cx="1005462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5595" y="4579450"/>
              <a:ext cx="777581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24" y="4579450"/>
              <a:ext cx="777581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379" y="4579450"/>
              <a:ext cx="777581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Oval 139"/>
          <p:cNvSpPr>
            <a:spLocks noChangeAspect="1"/>
          </p:cNvSpPr>
          <p:nvPr/>
        </p:nvSpPr>
        <p:spPr>
          <a:xfrm>
            <a:off x="4937125" y="4251325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5705475" y="4608513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6400800" y="4608513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7589838" y="4608513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58" name="Object 29"/>
          <p:cNvGraphicFramePr>
            <a:graphicFrameLocks noChangeAspect="1"/>
          </p:cNvGraphicFramePr>
          <p:nvPr/>
        </p:nvGraphicFramePr>
        <p:xfrm>
          <a:off x="7077075" y="4773613"/>
          <a:ext cx="347663" cy="15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20" imgW="330057" imgH="165028" progId="">
                  <p:embed/>
                </p:oleObj>
              </mc:Choice>
              <mc:Fallback>
                <p:oleObj name="Equation" r:id="rId20" imgW="330057" imgH="16502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075" y="4773613"/>
                        <a:ext cx="347663" cy="15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82"/>
          <p:cNvGrpSpPr>
            <a:grpSpLocks/>
          </p:cNvGrpSpPr>
          <p:nvPr/>
        </p:nvGrpSpPr>
        <p:grpSpPr bwMode="auto">
          <a:xfrm>
            <a:off x="4991100" y="4260850"/>
            <a:ext cx="417513" cy="376238"/>
            <a:chOff x="4571998" y="4524624"/>
            <a:chExt cx="457200" cy="413136"/>
          </a:xfrm>
        </p:grpSpPr>
        <p:sp>
          <p:nvSpPr>
            <p:cNvPr id="54384" name="TextBox 94"/>
            <p:cNvSpPr txBox="1">
              <a:spLocks noChangeArrowheads="1"/>
            </p:cNvSpPr>
            <p:nvPr/>
          </p:nvSpPr>
          <p:spPr bwMode="auto">
            <a:xfrm>
              <a:off x="4571998" y="4524624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en-US" sz="1600" i="1" baseline="-2500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1998" y="4571691"/>
              <a:ext cx="365064" cy="36606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i="1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83"/>
          <p:cNvGrpSpPr>
            <a:grpSpLocks/>
          </p:cNvGrpSpPr>
          <p:nvPr/>
        </p:nvGrpSpPr>
        <p:grpSpPr bwMode="auto">
          <a:xfrm>
            <a:off x="5756275" y="4651375"/>
            <a:ext cx="417513" cy="347663"/>
            <a:chOff x="5410200" y="5010150"/>
            <a:chExt cx="457200" cy="381000"/>
          </a:xfrm>
        </p:grpSpPr>
        <p:sp>
          <p:nvSpPr>
            <p:cNvPr id="54382" name="TextBox 92"/>
            <p:cNvSpPr txBox="1">
              <a:spLocks noChangeArrowheads="1"/>
            </p:cNvSpPr>
            <p:nvPr/>
          </p:nvSpPr>
          <p:spPr bwMode="auto">
            <a:xfrm>
              <a:off x="5410200" y="5010150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en-US" sz="1600" baseline="-2500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846" y="5025808"/>
              <a:ext cx="365064" cy="3653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1400" baseline="-2500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4"/>
          <p:cNvGrpSpPr>
            <a:grpSpLocks/>
          </p:cNvGrpSpPr>
          <p:nvPr/>
        </p:nvGrpSpPr>
        <p:grpSpPr bwMode="auto">
          <a:xfrm>
            <a:off x="6451600" y="4651375"/>
            <a:ext cx="415925" cy="347663"/>
            <a:chOff x="6172200" y="4953000"/>
            <a:chExt cx="457200" cy="381000"/>
          </a:xfrm>
        </p:grpSpPr>
        <p:sp>
          <p:nvSpPr>
            <p:cNvPr id="54380" name="TextBox 90"/>
            <p:cNvSpPr txBox="1">
              <a:spLocks noChangeArrowheads="1"/>
            </p:cNvSpPr>
            <p:nvPr/>
          </p:nvSpPr>
          <p:spPr bwMode="auto">
            <a:xfrm>
              <a:off x="6172200" y="4953000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en-US" sz="1600" baseline="-25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906" y="4968658"/>
              <a:ext cx="364712" cy="3653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1400" baseline="-2500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5"/>
          <p:cNvGrpSpPr>
            <a:grpSpLocks/>
          </p:cNvGrpSpPr>
          <p:nvPr/>
        </p:nvGrpSpPr>
        <p:grpSpPr bwMode="auto">
          <a:xfrm>
            <a:off x="7632700" y="4651375"/>
            <a:ext cx="417513" cy="347663"/>
            <a:chOff x="7467600" y="5029200"/>
            <a:chExt cx="457200" cy="381000"/>
          </a:xfrm>
        </p:grpSpPr>
        <p:sp>
          <p:nvSpPr>
            <p:cNvPr id="54378" name="TextBox 88"/>
            <p:cNvSpPr txBox="1">
              <a:spLocks noChangeArrowheads="1"/>
            </p:cNvSpPr>
            <p:nvPr/>
          </p:nvSpPr>
          <p:spPr bwMode="auto">
            <a:xfrm>
              <a:off x="7467600" y="5029200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en-US" sz="1600" i="1" baseline="-250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3246" y="5044858"/>
              <a:ext cx="365064" cy="3653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1400" baseline="-2500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5" name="Oval 124"/>
          <p:cNvSpPr>
            <a:spLocks noChangeAspect="1"/>
          </p:cNvSpPr>
          <p:nvPr/>
        </p:nvSpPr>
        <p:spPr>
          <a:xfrm>
            <a:off x="4937125" y="299085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100" y="3052763"/>
            <a:ext cx="334963" cy="333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589838" y="3565525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6400800" y="3565525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3" name="Group 157"/>
          <p:cNvGrpSpPr>
            <a:grpSpLocks/>
          </p:cNvGrpSpPr>
          <p:nvPr/>
        </p:nvGrpSpPr>
        <p:grpSpPr bwMode="auto">
          <a:xfrm>
            <a:off x="6451600" y="3608388"/>
            <a:ext cx="415925" cy="347662"/>
            <a:chOff x="6172200" y="3733800"/>
            <a:chExt cx="457200" cy="381000"/>
          </a:xfrm>
        </p:grpSpPr>
        <p:sp>
          <p:nvSpPr>
            <p:cNvPr id="54376" name="TextBox 84"/>
            <p:cNvSpPr txBox="1">
              <a:spLocks noChangeArrowheads="1"/>
            </p:cNvSpPr>
            <p:nvPr/>
          </p:nvSpPr>
          <p:spPr bwMode="auto">
            <a:xfrm>
              <a:off x="6172200" y="3733800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en-US" sz="1600" baseline="-25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906" y="3749457"/>
              <a:ext cx="364712" cy="3653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1400" baseline="-2500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58"/>
          <p:cNvGrpSpPr>
            <a:grpSpLocks/>
          </p:cNvGrpSpPr>
          <p:nvPr/>
        </p:nvGrpSpPr>
        <p:grpSpPr bwMode="auto">
          <a:xfrm>
            <a:off x="7632700" y="3608388"/>
            <a:ext cx="417513" cy="347662"/>
            <a:chOff x="7467600" y="3810000"/>
            <a:chExt cx="457200" cy="381000"/>
          </a:xfrm>
        </p:grpSpPr>
        <p:sp>
          <p:nvSpPr>
            <p:cNvPr id="54374" name="TextBox 82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en-US" sz="1600" i="1" baseline="-250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3246" y="3825657"/>
              <a:ext cx="365064" cy="3653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1400" baseline="-2500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2" name="Oval 131"/>
          <p:cNvSpPr>
            <a:spLocks noChangeAspect="1"/>
          </p:cNvSpPr>
          <p:nvPr/>
        </p:nvSpPr>
        <p:spPr>
          <a:xfrm>
            <a:off x="5705475" y="3565525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5" name="Group 200"/>
          <p:cNvGrpSpPr>
            <a:grpSpLocks/>
          </p:cNvGrpSpPr>
          <p:nvPr/>
        </p:nvGrpSpPr>
        <p:grpSpPr bwMode="auto">
          <a:xfrm>
            <a:off x="1087438" y="4035425"/>
            <a:ext cx="393700" cy="723900"/>
            <a:chOff x="1088136" y="3959352"/>
            <a:chExt cx="393192" cy="724377"/>
          </a:xfrm>
        </p:grpSpPr>
        <p:sp>
          <p:nvSpPr>
            <p:cNvPr id="154" name="Rounded Rectangle 153"/>
            <p:cNvSpPr/>
            <p:nvPr/>
          </p:nvSpPr>
          <p:spPr>
            <a:xfrm rot="21096953">
              <a:off x="1088136" y="3959352"/>
              <a:ext cx="137934" cy="165209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 rot="19236430">
              <a:off x="1207044" y="4000654"/>
              <a:ext cx="214036" cy="274819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 rot="21298183">
              <a:off x="1108746" y="4062608"/>
              <a:ext cx="91956" cy="18268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 rot="290976">
              <a:off x="1108746" y="4216696"/>
              <a:ext cx="90371" cy="228751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1362419" y="4205577"/>
              <a:ext cx="118909" cy="22875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1362419" y="4427974"/>
              <a:ext cx="109397" cy="255755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68" name="Rounded Rectangle 167"/>
            <p:cNvSpPr/>
            <p:nvPr/>
          </p:nvSpPr>
          <p:spPr>
            <a:xfrm rot="20826390">
              <a:off x="1272048" y="4003831"/>
              <a:ext cx="91956" cy="184271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69" name="Rounded Rectangle 168"/>
            <p:cNvSpPr/>
            <p:nvPr/>
          </p:nvSpPr>
          <p:spPr>
            <a:xfrm rot="4662136">
              <a:off x="1216467" y="4115253"/>
              <a:ext cx="92136" cy="228305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253023" y="4227817"/>
              <a:ext cx="118908" cy="219219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1253023" y="4443859"/>
              <a:ext cx="109396" cy="23828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6" name="Group 201"/>
          <p:cNvGrpSpPr>
            <a:grpSpLocks/>
          </p:cNvGrpSpPr>
          <p:nvPr/>
        </p:nvGrpSpPr>
        <p:grpSpPr bwMode="auto">
          <a:xfrm>
            <a:off x="1655763" y="4033838"/>
            <a:ext cx="530225" cy="806450"/>
            <a:chOff x="1655064" y="3958245"/>
            <a:chExt cx="530352" cy="805779"/>
          </a:xfrm>
        </p:grpSpPr>
        <p:sp>
          <p:nvSpPr>
            <p:cNvPr id="172" name="Rounded Rectangle 171"/>
            <p:cNvSpPr/>
            <p:nvPr/>
          </p:nvSpPr>
          <p:spPr>
            <a:xfrm rot="4538760">
              <a:off x="2039404" y="3948645"/>
              <a:ext cx="136411" cy="15561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 rot="3518307">
              <a:off x="1805227" y="3973147"/>
              <a:ext cx="201444" cy="311225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 rot="1565005">
              <a:off x="1883719" y="4042312"/>
              <a:ext cx="92097" cy="182411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5" name="Rounded Rectangle 174"/>
            <p:cNvSpPr/>
            <p:nvPr/>
          </p:nvSpPr>
          <p:spPr>
            <a:xfrm rot="20365900">
              <a:off x="1880543" y="4194585"/>
              <a:ext cx="92097" cy="21096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6" name="Rounded Rectangle 175"/>
            <p:cNvSpPr/>
            <p:nvPr/>
          </p:nvSpPr>
          <p:spPr>
            <a:xfrm rot="20340745">
              <a:off x="1824967" y="4253274"/>
              <a:ext cx="119092" cy="22841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7" name="Rounded Rectangle 176"/>
            <p:cNvSpPr/>
            <p:nvPr/>
          </p:nvSpPr>
          <p:spPr>
            <a:xfrm rot="21152408">
              <a:off x="1874191" y="4462650"/>
              <a:ext cx="109563" cy="25537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0" name="Rounded Rectangle 179"/>
            <p:cNvSpPr/>
            <p:nvPr/>
          </p:nvSpPr>
          <p:spPr>
            <a:xfrm rot="204171">
              <a:off x="1693173" y="4215206"/>
              <a:ext cx="128618" cy="23792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1" name="Rounded Rectangle 180"/>
            <p:cNvSpPr/>
            <p:nvPr/>
          </p:nvSpPr>
          <p:spPr>
            <a:xfrm rot="1090080">
              <a:off x="1655064" y="4453133"/>
              <a:ext cx="109563" cy="31089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2" name="Rounded Rectangle 181"/>
            <p:cNvSpPr/>
            <p:nvPr/>
          </p:nvSpPr>
          <p:spPr>
            <a:xfrm rot="18591997">
              <a:off x="1938545" y="4144522"/>
              <a:ext cx="82481" cy="182607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" name="Group 203"/>
          <p:cNvGrpSpPr>
            <a:grpSpLocks/>
          </p:cNvGrpSpPr>
          <p:nvPr/>
        </p:nvGrpSpPr>
        <p:grpSpPr bwMode="auto">
          <a:xfrm>
            <a:off x="3611563" y="3990975"/>
            <a:ext cx="417512" cy="822325"/>
            <a:chOff x="3611880" y="3914623"/>
            <a:chExt cx="417388" cy="821969"/>
          </a:xfrm>
        </p:grpSpPr>
        <p:sp>
          <p:nvSpPr>
            <p:cNvPr id="183" name="Rounded Rectangle 182"/>
            <p:cNvSpPr/>
            <p:nvPr/>
          </p:nvSpPr>
          <p:spPr>
            <a:xfrm rot="20848692">
              <a:off x="3711862" y="3914623"/>
              <a:ext cx="101570" cy="1364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4" name="Rounded Rectangle 183"/>
            <p:cNvSpPr/>
            <p:nvPr/>
          </p:nvSpPr>
          <p:spPr>
            <a:xfrm>
              <a:off x="3711862" y="4024114"/>
              <a:ext cx="184095" cy="25547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9" name="Rounded Rectangle 188"/>
            <p:cNvSpPr/>
            <p:nvPr/>
          </p:nvSpPr>
          <p:spPr>
            <a:xfrm rot="19222991">
              <a:off x="3841999" y="4024114"/>
              <a:ext cx="73003" cy="126945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1" name="Rounded Rectangle 190"/>
            <p:cNvSpPr/>
            <p:nvPr/>
          </p:nvSpPr>
          <p:spPr>
            <a:xfrm rot="1529970">
              <a:off x="3661077" y="4263722"/>
              <a:ext cx="101570" cy="2015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3" name="Rounded Rectangle 192"/>
            <p:cNvSpPr/>
            <p:nvPr/>
          </p:nvSpPr>
          <p:spPr>
            <a:xfrm rot="18334820">
              <a:off x="3928497" y="4116934"/>
              <a:ext cx="72993" cy="128549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4" name="Rounded Rectangle 193"/>
            <p:cNvSpPr/>
            <p:nvPr/>
          </p:nvSpPr>
          <p:spPr>
            <a:xfrm rot="734160">
              <a:off x="3694405" y="4044742"/>
              <a:ext cx="73003" cy="1285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3772169" y="4279590"/>
              <a:ext cx="99983" cy="21898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3611880" y="4435098"/>
              <a:ext cx="82525" cy="2015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3784866" y="4508091"/>
              <a:ext cx="82525" cy="22850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8" name="Group 202"/>
          <p:cNvGrpSpPr>
            <a:grpSpLocks/>
          </p:cNvGrpSpPr>
          <p:nvPr/>
        </p:nvGrpSpPr>
        <p:grpSpPr bwMode="auto">
          <a:xfrm>
            <a:off x="2552700" y="4048125"/>
            <a:ext cx="784225" cy="750888"/>
            <a:chOff x="2553437" y="3971521"/>
            <a:chExt cx="784123" cy="751075"/>
          </a:xfrm>
        </p:grpSpPr>
        <p:sp>
          <p:nvSpPr>
            <p:cNvPr id="185" name="Rounded Rectangle 184"/>
            <p:cNvSpPr/>
            <p:nvPr/>
          </p:nvSpPr>
          <p:spPr>
            <a:xfrm rot="17878888">
              <a:off x="3051830" y="4012851"/>
              <a:ext cx="92098" cy="238094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6" name="Rounded Rectangle 185"/>
            <p:cNvSpPr/>
            <p:nvPr/>
          </p:nvSpPr>
          <p:spPr>
            <a:xfrm rot="2901521">
              <a:off x="2612149" y="4236740"/>
              <a:ext cx="92098" cy="209523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3191529" y="4266870"/>
              <a:ext cx="136507" cy="24771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8" name="Rounded Rectangle 187"/>
            <p:cNvSpPr/>
            <p:nvPr/>
          </p:nvSpPr>
          <p:spPr>
            <a:xfrm rot="2855533">
              <a:off x="3108965" y="4089089"/>
              <a:ext cx="128619" cy="328569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0" name="Rounded Rectangle 189"/>
            <p:cNvSpPr/>
            <p:nvPr/>
          </p:nvSpPr>
          <p:spPr>
            <a:xfrm rot="1317818">
              <a:off x="3139149" y="4181123"/>
              <a:ext cx="90475" cy="265179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2" name="Rounded Rectangle 191"/>
            <p:cNvSpPr/>
            <p:nvPr/>
          </p:nvSpPr>
          <p:spPr>
            <a:xfrm rot="20544688">
              <a:off x="3045498" y="4336737"/>
              <a:ext cx="109524" cy="385859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 rot="2498797">
              <a:off x="2743912" y="4133486"/>
              <a:ext cx="90476" cy="163554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9" name="Rounded Rectangle 198"/>
            <p:cNvSpPr/>
            <p:nvPr/>
          </p:nvSpPr>
          <p:spPr>
            <a:xfrm rot="18986055">
              <a:off x="2796293" y="3971521"/>
              <a:ext cx="138094" cy="165141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00" name="Rounded Rectangle 199"/>
            <p:cNvSpPr/>
            <p:nvPr/>
          </p:nvSpPr>
          <p:spPr>
            <a:xfrm rot="16200000">
              <a:off x="2955767" y="3940628"/>
              <a:ext cx="255652" cy="374601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6" grpId="0" animBg="1"/>
      <p:bldP spid="156" grpId="1" animBg="1"/>
      <p:bldP spid="152" grpId="0" animBg="1"/>
      <p:bldP spid="152" grpId="1" animBg="1"/>
      <p:bldP spid="151" grpId="0" animBg="1"/>
      <p:bldP spid="151" grpId="1" animBg="1"/>
      <p:bldP spid="150" grpId="0" animBg="1"/>
      <p:bldP spid="150" grpId="1" animBg="1"/>
      <p:bldP spid="107" grpId="0" animBg="1"/>
      <p:bldP spid="107" grpId="1" animBg="1"/>
      <p:bldP spid="131" grpId="0" animBg="1"/>
      <p:bldP spid="131" grpId="1" animBg="1"/>
      <p:bldP spid="54" grpId="0" animBg="1"/>
      <p:bldP spid="56" grpId="0" animBg="1"/>
      <p:bldP spid="108" grpId="0"/>
      <p:bldP spid="130" grpId="0"/>
      <p:bldP spid="100" grpId="0"/>
      <p:bldP spid="101" grpId="0"/>
      <p:bldP spid="102" grpId="0"/>
      <p:bldP spid="105" grpId="0"/>
      <p:bldP spid="138" grpId="0"/>
      <p:bldP spid="145" grpId="0"/>
      <p:bldP spid="146" grpId="0"/>
      <p:bldP spid="147" grpId="0"/>
      <p:bldP spid="148" grpId="0"/>
      <p:bldP spid="149" grpId="0"/>
      <p:bldP spid="127" grpId="0" animBg="1"/>
      <p:bldP spid="106" grpId="0"/>
      <p:bldP spid="140" grpId="0" animBg="1"/>
      <p:bldP spid="141" grpId="0" animBg="1"/>
      <p:bldP spid="142" grpId="0" animBg="1"/>
      <p:bldP spid="143" grpId="0" animBg="1"/>
      <p:bldP spid="125" grpId="0" animBg="1"/>
      <p:bldP spid="125" grpId="1" animBg="1"/>
      <p:bldP spid="55" grpId="0" animBg="1"/>
      <p:bldP spid="136" grpId="0" animBg="1"/>
      <p:bldP spid="136" grpId="1" animBg="1"/>
      <p:bldP spid="133" grpId="0" animBg="1"/>
      <p:bldP spid="133" grpId="1" animBg="1"/>
      <p:bldP spid="132" grpId="0" animBg="1"/>
      <p:bldP spid="13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ubtitle 2"/>
          <p:cNvSpPr txBox="1">
            <a:spLocks/>
          </p:cNvSpPr>
          <p:nvPr/>
        </p:nvSpPr>
        <p:spPr bwMode="auto">
          <a:xfrm>
            <a:off x="685800" y="3810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700" b="1">
                <a:latin typeface="Arial" charset="0"/>
              </a:rPr>
              <a:t>Activity Classification Results</a:t>
            </a:r>
          </a:p>
        </p:txBody>
      </p:sp>
      <p:pic>
        <p:nvPicPr>
          <p:cNvPr id="55299" name="Picture 27" descr="accuracy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89075"/>
            <a:ext cx="33162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93838"/>
            <a:ext cx="914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93838"/>
            <a:ext cx="914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93838"/>
            <a:ext cx="914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13038"/>
            <a:ext cx="914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13038"/>
            <a:ext cx="914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13038"/>
            <a:ext cx="914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4267200" y="1381125"/>
            <a:ext cx="91440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</a:rPr>
              <a:t>Cricket shot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4191000" y="2667000"/>
            <a:ext cx="990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</a:rPr>
              <a:t>Tennis forehand</a:t>
            </a:r>
          </a:p>
        </p:txBody>
      </p:sp>
      <p:pic>
        <p:nvPicPr>
          <p:cNvPr id="55308" name="Picture 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43400"/>
            <a:ext cx="1279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17367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43400"/>
            <a:ext cx="1463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313" name="TextBox 82"/>
          <p:cNvSpPr txBox="1">
            <a:spLocks noChangeArrowheads="1"/>
          </p:cNvSpPr>
          <p:nvPr/>
        </p:nvSpPr>
        <p:spPr bwMode="auto">
          <a:xfrm>
            <a:off x="2743200" y="365760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</a:rPr>
              <a:t>Bag-of-words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</a:rPr>
              <a:t>SIFT+SVM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315" name="TextBox 23"/>
          <p:cNvSpPr txBox="1">
            <a:spLocks noChangeArrowheads="1"/>
          </p:cNvSpPr>
          <p:nvPr/>
        </p:nvSpPr>
        <p:spPr bwMode="auto">
          <a:xfrm>
            <a:off x="1905000" y="3657600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</a:rPr>
              <a:t>Gupta et al, 2009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317" name="TextBox 25"/>
          <p:cNvSpPr txBox="1">
            <a:spLocks noChangeArrowheads="1"/>
          </p:cNvSpPr>
          <p:nvPr/>
        </p:nvSpPr>
        <p:spPr bwMode="auto">
          <a:xfrm>
            <a:off x="1143000" y="36576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</a:rPr>
              <a:t>Our model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67513" y="6524625"/>
            <a:ext cx="23971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+mn-cs"/>
              </a:rPr>
              <a:t>Slide Credit: Yao/Fei-Fei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More results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 rot="-5400000">
            <a:off x="300832" y="2786856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Independent</a:t>
            </a:r>
          </a:p>
        </p:txBody>
      </p:sp>
      <p:sp>
        <p:nvSpPr>
          <p:cNvPr id="56325" name="TextBox 6"/>
          <p:cNvSpPr txBox="1">
            <a:spLocks noChangeArrowheads="1"/>
          </p:cNvSpPr>
          <p:nvPr/>
        </p:nvSpPr>
        <p:spPr bwMode="auto">
          <a:xfrm rot="-5400000">
            <a:off x="300832" y="5361781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Independent</a:t>
            </a: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 rot="-5400000">
            <a:off x="698501" y="1612900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Joint</a:t>
            </a:r>
          </a:p>
        </p:txBody>
      </p:sp>
      <p:sp>
        <p:nvSpPr>
          <p:cNvPr id="56327" name="TextBox 8"/>
          <p:cNvSpPr txBox="1">
            <a:spLocks noChangeArrowheads="1"/>
          </p:cNvSpPr>
          <p:nvPr/>
        </p:nvSpPr>
        <p:spPr bwMode="auto">
          <a:xfrm rot="-5400000">
            <a:off x="698500" y="4037013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Joint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Take-home messages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Action recognition is an open problem.  </a:t>
            </a:r>
          </a:p>
          <a:p>
            <a:pPr lvl="1"/>
            <a:r>
              <a:rPr lang="en-US" altLang="en-US" smtClean="0"/>
              <a:t>How to define actions?</a:t>
            </a:r>
          </a:p>
          <a:p>
            <a:pPr lvl="1"/>
            <a:r>
              <a:rPr lang="en-US" altLang="en-US" smtClean="0"/>
              <a:t>How to infer them?</a:t>
            </a:r>
          </a:p>
          <a:p>
            <a:pPr lvl="1"/>
            <a:r>
              <a:rPr lang="en-US" altLang="en-US" smtClean="0"/>
              <a:t>What are good visual cues? </a:t>
            </a:r>
          </a:p>
          <a:p>
            <a:pPr lvl="1"/>
            <a:r>
              <a:rPr lang="en-US" altLang="en-US" smtClean="0"/>
              <a:t>How do we incorporate higher level reasoning?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Take-home messages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Some work done, but it is just the beginning of exploring the problem.  So far…</a:t>
            </a:r>
          </a:p>
          <a:p>
            <a:pPr lvl="1"/>
            <a:r>
              <a:rPr lang="en-US" altLang="en-US" dirty="0" smtClean="0"/>
              <a:t>Actions are mainly categorical</a:t>
            </a:r>
          </a:p>
          <a:p>
            <a:pPr lvl="1"/>
            <a:r>
              <a:rPr lang="en-US" altLang="en-US" dirty="0" smtClean="0"/>
              <a:t>Most approaches are classification using simple features (spatial-temporal histograms of gradients or flow, s-t interest points, SIFT in images)</a:t>
            </a:r>
          </a:p>
          <a:p>
            <a:pPr lvl="1"/>
            <a:r>
              <a:rPr lang="en-US" altLang="en-US" dirty="0" smtClean="0"/>
              <a:t>Just a couple works on how to incorporate pose and objects</a:t>
            </a:r>
          </a:p>
          <a:p>
            <a:pPr lvl="1"/>
            <a:r>
              <a:rPr lang="en-US" altLang="en-US" dirty="0" smtClean="0"/>
              <a:t>Not much idea of how to reason about long-term activities or to describe video sequences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467600" cy="731838"/>
          </a:xfrm>
        </p:spPr>
        <p:txBody>
          <a:bodyPr/>
          <a:lstStyle/>
          <a:p>
            <a:r>
              <a:rPr lang="en-US" altLang="en-US" dirty="0" smtClean="0"/>
              <a:t>What is an action?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3962400"/>
            <a:ext cx="7699544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  <a:cs typeface="+mn-cs"/>
              </a:rPr>
              <a:t>Action: a transition from one state to another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What is the purpose of the action (if any)?</a:t>
            </a:r>
          </a:p>
        </p:txBody>
      </p:sp>
      <p:pic>
        <p:nvPicPr>
          <p:cNvPr id="15364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875"/>
            <a:ext cx="17716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3800"/>
            <a:ext cx="19716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VII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II: Interest Seam Image for Near Duplicate Video Retrieval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to solve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52400" y="1255115"/>
            <a:ext cx="8610600" cy="2143125"/>
            <a:chOff x="228600" y="1295400"/>
            <a:chExt cx="8610600" cy="214312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1295400"/>
              <a:ext cx="2657475" cy="213169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6270" y="1295400"/>
              <a:ext cx="2857500" cy="214312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81725" y="1295400"/>
              <a:ext cx="2657475" cy="21374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8600" y="4641925"/>
            <a:ext cx="8613290" cy="2148840"/>
            <a:chOff x="228600" y="4632960"/>
            <a:chExt cx="8613290" cy="2148840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" y="4632960"/>
              <a:ext cx="2663190" cy="214884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83860" y="4638675"/>
              <a:ext cx="2874645" cy="214312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90130" y="4644390"/>
              <a:ext cx="2651760" cy="21374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533400" y="3505200"/>
            <a:ext cx="7946406" cy="381000"/>
            <a:chOff x="533400" y="3558990"/>
            <a:chExt cx="7946406" cy="381000"/>
          </a:xfrm>
        </p:grpSpPr>
        <p:sp>
          <p:nvSpPr>
            <p:cNvPr id="15" name="TextBox 14"/>
            <p:cNvSpPr txBox="1"/>
            <p:nvPr/>
          </p:nvSpPr>
          <p:spPr>
            <a:xfrm>
              <a:off x="533400" y="3561693"/>
              <a:ext cx="794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S</a:t>
              </a:r>
              <a:r>
                <a:rPr lang="en-US" baseline="-25000" dirty="0">
                  <a:solidFill>
                    <a:srgbClr val="FFFFFF"/>
                  </a:solidFill>
                </a:rPr>
                <a:t>1</a:t>
              </a:r>
              <a:r>
                <a:rPr lang="en-US" dirty="0">
                  <a:solidFill>
                    <a:srgbClr val="FFFFFF"/>
                  </a:solidFill>
                </a:rPr>
                <a:t>={s</a:t>
              </a:r>
              <a:r>
                <a:rPr lang="en-US" baseline="-25000" dirty="0">
                  <a:solidFill>
                    <a:srgbClr val="FFFFFF"/>
                  </a:solidFill>
                </a:rPr>
                <a:t>11</a:t>
              </a:r>
              <a:r>
                <a:rPr lang="en-US" dirty="0">
                  <a:solidFill>
                    <a:srgbClr val="FFFFFF"/>
                  </a:solidFill>
                </a:rPr>
                <a:t>,s</a:t>
              </a:r>
              <a:r>
                <a:rPr lang="en-US" baseline="-25000" dirty="0">
                  <a:solidFill>
                    <a:srgbClr val="FFFFFF"/>
                  </a:solidFill>
                </a:rPr>
                <a:t>12</a:t>
              </a:r>
              <a:r>
                <a:rPr lang="en-US" dirty="0">
                  <a:solidFill>
                    <a:srgbClr val="FFFFFF"/>
                  </a:solidFill>
                </a:rPr>
                <a:t>,…s</a:t>
              </a:r>
              <a:r>
                <a:rPr lang="en-US" baseline="-25000" dirty="0">
                  <a:solidFill>
                    <a:srgbClr val="FFFFFF"/>
                  </a:solidFill>
                </a:rPr>
                <a:t>1n1</a:t>
              </a:r>
              <a:r>
                <a:rPr lang="en-US" dirty="0">
                  <a:solidFill>
                    <a:srgbClr val="FFFFFF"/>
                  </a:solidFill>
                </a:rPr>
                <a:t>}           ≈            S</a:t>
              </a:r>
              <a:r>
                <a:rPr lang="en-US" baseline="-25000" dirty="0">
                  <a:solidFill>
                    <a:srgbClr val="FFFFFF"/>
                  </a:solidFill>
                </a:rPr>
                <a:t>2</a:t>
              </a:r>
              <a:r>
                <a:rPr lang="en-US" dirty="0">
                  <a:solidFill>
                    <a:srgbClr val="FFFFFF"/>
                  </a:solidFill>
                </a:rPr>
                <a:t>={s</a:t>
              </a:r>
              <a:r>
                <a:rPr lang="en-US" baseline="-25000" dirty="0">
                  <a:solidFill>
                    <a:srgbClr val="FFFFFF"/>
                  </a:solidFill>
                </a:rPr>
                <a:t>21</a:t>
              </a:r>
              <a:r>
                <a:rPr lang="en-US" dirty="0">
                  <a:solidFill>
                    <a:srgbClr val="FFFFFF"/>
                  </a:solidFill>
                </a:rPr>
                <a:t>,s</a:t>
              </a:r>
              <a:r>
                <a:rPr lang="en-US" baseline="-25000" dirty="0">
                  <a:solidFill>
                    <a:srgbClr val="FFFFFF"/>
                  </a:solidFill>
                </a:rPr>
                <a:t>22</a:t>
              </a:r>
              <a:r>
                <a:rPr lang="en-US" dirty="0">
                  <a:solidFill>
                    <a:srgbClr val="FFFFFF"/>
                  </a:solidFill>
                </a:rPr>
                <a:t>,…s</a:t>
              </a:r>
              <a:r>
                <a:rPr lang="en-US" baseline="-25000" dirty="0">
                  <a:solidFill>
                    <a:srgbClr val="FFFFFF"/>
                  </a:solidFill>
                </a:rPr>
                <a:t>2n2</a:t>
              </a:r>
              <a:r>
                <a:rPr lang="en-US" dirty="0">
                  <a:solidFill>
                    <a:srgbClr val="FFFFFF"/>
                  </a:solidFill>
                </a:rPr>
                <a:t>}         ≈           S</a:t>
              </a:r>
              <a:r>
                <a:rPr lang="en-US" baseline="-25000" dirty="0">
                  <a:solidFill>
                    <a:srgbClr val="FFFFFF"/>
                  </a:solidFill>
                </a:rPr>
                <a:t>3</a:t>
              </a:r>
              <a:r>
                <a:rPr lang="en-US" dirty="0">
                  <a:solidFill>
                    <a:srgbClr val="FFFFFF"/>
                  </a:solidFill>
                </a:rPr>
                <a:t>={s</a:t>
              </a:r>
              <a:r>
                <a:rPr lang="en-US" baseline="-25000" dirty="0">
                  <a:solidFill>
                    <a:srgbClr val="FFFFFF"/>
                  </a:solidFill>
                </a:rPr>
                <a:t>31</a:t>
              </a:r>
              <a:r>
                <a:rPr lang="en-US" dirty="0">
                  <a:solidFill>
                    <a:srgbClr val="FFFFFF"/>
                  </a:solidFill>
                </a:rPr>
                <a:t>,s</a:t>
              </a:r>
              <a:r>
                <a:rPr lang="en-US" baseline="-25000" dirty="0">
                  <a:solidFill>
                    <a:srgbClr val="FFFFFF"/>
                  </a:solidFill>
                </a:rPr>
                <a:t>32</a:t>
              </a:r>
              <a:r>
                <a:rPr lang="en-US" dirty="0">
                  <a:solidFill>
                    <a:srgbClr val="FFFFFF"/>
                  </a:solidFill>
                </a:rPr>
                <a:t>,…s</a:t>
              </a:r>
              <a:r>
                <a:rPr lang="en-US" baseline="-25000" dirty="0">
                  <a:solidFill>
                    <a:srgbClr val="FFFFFF"/>
                  </a:solidFill>
                </a:rPr>
                <a:t>3n3</a:t>
              </a:r>
              <a:r>
                <a:rPr lang="en-US" dirty="0">
                  <a:solidFill>
                    <a:srgbClr val="FFFFFF"/>
                  </a:solidFill>
                </a:rPr>
                <a:t>}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3400" y="3558990"/>
              <a:ext cx="18288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57600" y="3558990"/>
              <a:ext cx="17526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29400" y="3558990"/>
              <a:ext cx="17526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3400" y="4191000"/>
            <a:ext cx="7946406" cy="421340"/>
            <a:chOff x="533400" y="4191000"/>
            <a:chExt cx="7946406" cy="421340"/>
          </a:xfrm>
        </p:grpSpPr>
        <p:sp>
          <p:nvSpPr>
            <p:cNvPr id="22" name="TextBox 21"/>
            <p:cNvSpPr txBox="1"/>
            <p:nvPr/>
          </p:nvSpPr>
          <p:spPr>
            <a:xfrm>
              <a:off x="533400" y="4191000"/>
              <a:ext cx="794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S</a:t>
              </a:r>
              <a:r>
                <a:rPr lang="en-US" baseline="-25000" dirty="0">
                  <a:solidFill>
                    <a:srgbClr val="FFFFFF"/>
                  </a:solidFill>
                </a:rPr>
                <a:t>4</a:t>
              </a:r>
              <a:r>
                <a:rPr lang="en-US" dirty="0">
                  <a:solidFill>
                    <a:srgbClr val="FFFFFF"/>
                  </a:solidFill>
                </a:rPr>
                <a:t>={s</a:t>
              </a:r>
              <a:r>
                <a:rPr lang="en-US" baseline="-25000" dirty="0">
                  <a:solidFill>
                    <a:srgbClr val="FFFFFF"/>
                  </a:solidFill>
                </a:rPr>
                <a:t>41</a:t>
              </a:r>
              <a:r>
                <a:rPr lang="en-US" dirty="0">
                  <a:solidFill>
                    <a:srgbClr val="FFFFFF"/>
                  </a:solidFill>
                </a:rPr>
                <a:t>,s</a:t>
              </a:r>
              <a:r>
                <a:rPr lang="en-US" baseline="-25000" dirty="0">
                  <a:solidFill>
                    <a:srgbClr val="FFFFFF"/>
                  </a:solidFill>
                </a:rPr>
                <a:t>42</a:t>
              </a:r>
              <a:r>
                <a:rPr lang="en-US" dirty="0">
                  <a:solidFill>
                    <a:srgbClr val="FFFFFF"/>
                  </a:solidFill>
                </a:rPr>
                <a:t>,…s</a:t>
              </a:r>
              <a:r>
                <a:rPr lang="en-US" baseline="-25000" dirty="0">
                  <a:solidFill>
                    <a:srgbClr val="FFFFFF"/>
                  </a:solidFill>
                </a:rPr>
                <a:t>4n4</a:t>
              </a:r>
              <a:r>
                <a:rPr lang="en-US" dirty="0">
                  <a:solidFill>
                    <a:srgbClr val="FFFFFF"/>
                  </a:solidFill>
                </a:rPr>
                <a:t>}           ≈            S</a:t>
              </a:r>
              <a:r>
                <a:rPr lang="en-US" baseline="-25000" dirty="0">
                  <a:solidFill>
                    <a:srgbClr val="FFFFFF"/>
                  </a:solidFill>
                </a:rPr>
                <a:t>5</a:t>
              </a:r>
              <a:r>
                <a:rPr lang="en-US" dirty="0">
                  <a:solidFill>
                    <a:srgbClr val="FFFFFF"/>
                  </a:solidFill>
                </a:rPr>
                <a:t>={s</a:t>
              </a:r>
              <a:r>
                <a:rPr lang="en-US" baseline="-25000" dirty="0">
                  <a:solidFill>
                    <a:srgbClr val="FFFFFF"/>
                  </a:solidFill>
                </a:rPr>
                <a:t>51</a:t>
              </a:r>
              <a:r>
                <a:rPr lang="en-US" dirty="0">
                  <a:solidFill>
                    <a:srgbClr val="FFFFFF"/>
                  </a:solidFill>
                </a:rPr>
                <a:t>,s</a:t>
              </a:r>
              <a:r>
                <a:rPr lang="en-US" baseline="-25000" dirty="0">
                  <a:solidFill>
                    <a:srgbClr val="FFFFFF"/>
                  </a:solidFill>
                </a:rPr>
                <a:t>52</a:t>
              </a:r>
              <a:r>
                <a:rPr lang="en-US" dirty="0">
                  <a:solidFill>
                    <a:srgbClr val="FFFFFF"/>
                  </a:solidFill>
                </a:rPr>
                <a:t>,…s</a:t>
              </a:r>
              <a:r>
                <a:rPr lang="en-US" baseline="-25000" dirty="0">
                  <a:solidFill>
                    <a:srgbClr val="FFFFFF"/>
                  </a:solidFill>
                </a:rPr>
                <a:t>5n5</a:t>
              </a:r>
              <a:r>
                <a:rPr lang="en-US" dirty="0">
                  <a:solidFill>
                    <a:srgbClr val="FFFFFF"/>
                  </a:solidFill>
                </a:rPr>
                <a:t>}         ≈           S</a:t>
              </a:r>
              <a:r>
                <a:rPr lang="en-US" baseline="-25000" dirty="0">
                  <a:solidFill>
                    <a:srgbClr val="FFFFFF"/>
                  </a:solidFill>
                </a:rPr>
                <a:t>6</a:t>
              </a:r>
              <a:r>
                <a:rPr lang="en-US" dirty="0">
                  <a:solidFill>
                    <a:srgbClr val="FFFFFF"/>
                  </a:solidFill>
                </a:rPr>
                <a:t>={s</a:t>
              </a:r>
              <a:r>
                <a:rPr lang="en-US" baseline="-25000" dirty="0">
                  <a:solidFill>
                    <a:srgbClr val="FFFFFF"/>
                  </a:solidFill>
                </a:rPr>
                <a:t>61</a:t>
              </a:r>
              <a:r>
                <a:rPr lang="en-US" dirty="0">
                  <a:solidFill>
                    <a:srgbClr val="FFFFFF"/>
                  </a:solidFill>
                </a:rPr>
                <a:t>,s</a:t>
              </a:r>
              <a:r>
                <a:rPr lang="en-US" baseline="-25000" dirty="0">
                  <a:solidFill>
                    <a:srgbClr val="FFFFFF"/>
                  </a:solidFill>
                </a:rPr>
                <a:t>62</a:t>
              </a:r>
              <a:r>
                <a:rPr lang="en-US" dirty="0">
                  <a:solidFill>
                    <a:srgbClr val="FFFFFF"/>
                  </a:solidFill>
                </a:rPr>
                <a:t>,…s</a:t>
              </a:r>
              <a:r>
                <a:rPr lang="en-US" baseline="-25000" dirty="0">
                  <a:solidFill>
                    <a:srgbClr val="FFFFFF"/>
                  </a:solidFill>
                </a:rPr>
                <a:t>6n6</a:t>
              </a:r>
              <a:r>
                <a:rPr lang="en-US" dirty="0">
                  <a:solidFill>
                    <a:srgbClr val="FFFFFF"/>
                  </a:solidFill>
                </a:rPr>
                <a:t>}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2365" y="4222375"/>
              <a:ext cx="1828800" cy="3810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57600" y="4231340"/>
              <a:ext cx="1752600" cy="3810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29400" y="4217895"/>
              <a:ext cx="1752600" cy="3810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32645" y="3810015"/>
            <a:ext cx="6454590" cy="470630"/>
            <a:chOff x="1232645" y="3845875"/>
            <a:chExt cx="6454590" cy="470630"/>
          </a:xfrm>
        </p:grpSpPr>
        <p:sp>
          <p:nvSpPr>
            <p:cNvPr id="26" name="TextBox 25"/>
            <p:cNvSpPr txBox="1"/>
            <p:nvPr/>
          </p:nvSpPr>
          <p:spPr>
            <a:xfrm>
              <a:off x="1232645" y="385034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92D050"/>
                  </a:solidFill>
                </a:rPr>
                <a:t>≠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43400" y="385484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92D050"/>
                  </a:solidFill>
                </a:rPr>
                <a:t>≠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97385" y="384587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92D050"/>
                  </a:solidFill>
                </a:rPr>
                <a:t>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9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19400" y="1981200"/>
            <a:ext cx="2130552" cy="2130552"/>
          </a:xfrm>
          <a:prstGeom prst="ellipse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Efficient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860" y="990600"/>
            <a:ext cx="2935940" cy="533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F243E"/>
              </a:solidFill>
            </a:endParaRPr>
          </a:p>
        </p:txBody>
      </p:sp>
      <p:pic>
        <p:nvPicPr>
          <p:cNvPr id="17" name="Picture 16" descr="ThreeAmig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5900" y="1066800"/>
            <a:ext cx="1333500" cy="165735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648200" y="1981200"/>
            <a:ext cx="2133600" cy="2133600"/>
          </a:xfrm>
          <a:prstGeom prst="ellipse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Discriminative</a:t>
            </a:r>
          </a:p>
        </p:txBody>
      </p:sp>
      <p:sp>
        <p:nvSpPr>
          <p:cNvPr id="6" name="Oval 5"/>
          <p:cNvSpPr/>
          <p:nvPr/>
        </p:nvSpPr>
        <p:spPr>
          <a:xfrm>
            <a:off x="3657600" y="3127248"/>
            <a:ext cx="2130552" cy="2130552"/>
          </a:xfrm>
          <a:prstGeom prst="ellipse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Invariant</a:t>
            </a:r>
          </a:p>
        </p:txBody>
      </p:sp>
      <p:pic>
        <p:nvPicPr>
          <p:cNvPr id="8" name="Content Placeholder 7" descr="crauchingtiger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28600" y="1066800"/>
            <a:ext cx="1143000" cy="857250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9" descr="IronMa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" y="2590800"/>
            <a:ext cx="1066800" cy="1600200"/>
          </a:xfrm>
          <a:prstGeom prst="rect">
            <a:avLst/>
          </a:prstGeom>
        </p:spPr>
      </p:pic>
      <p:pic>
        <p:nvPicPr>
          <p:cNvPr id="18" name="Picture 17" descr="Transform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1981200"/>
            <a:ext cx="1139342" cy="85450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2" name="Picture 11" descr="LaborPain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" y="4191000"/>
            <a:ext cx="1024128" cy="1524000"/>
          </a:xfrm>
          <a:prstGeom prst="rect">
            <a:avLst/>
          </a:prstGeom>
        </p:spPr>
      </p:pic>
      <p:pic>
        <p:nvPicPr>
          <p:cNvPr id="14" name="Picture 13" descr="OldCa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4400" y="4191000"/>
            <a:ext cx="1071563" cy="1585913"/>
          </a:xfrm>
          <a:prstGeom prst="rect">
            <a:avLst/>
          </a:prstGeom>
        </p:spPr>
      </p:pic>
      <p:pic>
        <p:nvPicPr>
          <p:cNvPr id="15" name="Picture 14" descr="ProSho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71600" y="2438400"/>
            <a:ext cx="1143000" cy="857250"/>
          </a:xfrm>
          <a:prstGeom prst="rect">
            <a:avLst/>
          </a:prstGeom>
        </p:spPr>
      </p:pic>
      <p:pic>
        <p:nvPicPr>
          <p:cNvPr id="13" name="Picture 12" descr="LoudNoise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8600" y="3352800"/>
            <a:ext cx="960120" cy="1346454"/>
          </a:xfrm>
          <a:prstGeom prst="rect">
            <a:avLst/>
          </a:prstGeom>
        </p:spPr>
      </p:pic>
      <p:pic>
        <p:nvPicPr>
          <p:cNvPr id="9" name="Picture 8" descr="3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52600" y="4552950"/>
            <a:ext cx="1143000" cy="857250"/>
          </a:xfrm>
          <a:prstGeom prst="rect">
            <a:avLst/>
          </a:prstGeom>
        </p:spPr>
      </p:pic>
      <p:pic>
        <p:nvPicPr>
          <p:cNvPr id="11" name="Picture 10" descr="Knowing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52600" y="2895600"/>
            <a:ext cx="1128713" cy="1619250"/>
          </a:xfrm>
          <a:prstGeom prst="rect">
            <a:avLst/>
          </a:prstGeom>
        </p:spPr>
      </p:pic>
      <p:pic>
        <p:nvPicPr>
          <p:cNvPr id="16" name="Picture 15" descr="ThisIsIt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8200" y="2819400"/>
            <a:ext cx="1071563" cy="1593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7565" y="5830669"/>
            <a:ext cx="2595390" cy="646331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Billions of online videos </a:t>
            </a:r>
          </a:p>
          <a:p>
            <a:r>
              <a:rPr lang="en-US" dirty="0">
                <a:solidFill>
                  <a:srgbClr val="FFFFFF"/>
                </a:solidFill>
              </a:rPr>
              <a:t>from YouTube, </a:t>
            </a:r>
            <a:r>
              <a:rPr lang="en-US" dirty="0" err="1">
                <a:solidFill>
                  <a:srgbClr val="FFFFFF"/>
                </a:solidFill>
              </a:rPr>
              <a:t>Hulu</a:t>
            </a:r>
            <a:r>
              <a:rPr lang="en-US" dirty="0">
                <a:solidFill>
                  <a:srgbClr val="FFFFFF"/>
                </a:solidFill>
              </a:rPr>
              <a:t> ……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200400" y="4995862"/>
            <a:ext cx="4910138" cy="1785938"/>
            <a:chOff x="3276600" y="4953000"/>
            <a:chExt cx="4910138" cy="1785938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4953000"/>
              <a:ext cx="2205038" cy="1776413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91200" y="4953000"/>
              <a:ext cx="2395538" cy="1785938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414680" y="556260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=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400092" y="2667000"/>
            <a:ext cx="677108" cy="3664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≠</a:t>
            </a:r>
          </a:p>
        </p:txBody>
      </p:sp>
      <p:pic>
        <p:nvPicPr>
          <p:cNvPr id="30" name="Butterfl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8" cstate="print"/>
          <a:stretch>
            <a:fillRect/>
          </a:stretch>
        </p:blipFill>
        <p:spPr>
          <a:xfrm>
            <a:off x="6406896" y="3007660"/>
            <a:ext cx="2660904" cy="1773936"/>
          </a:xfrm>
          <a:prstGeom prst="rect">
            <a:avLst/>
          </a:prstGeom>
        </p:spPr>
      </p:pic>
      <p:pic>
        <p:nvPicPr>
          <p:cNvPr id="28" name="Exp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9" cstate="print"/>
          <a:stretch>
            <a:fillRect/>
          </a:stretch>
        </p:blipFill>
        <p:spPr>
          <a:xfrm>
            <a:off x="6400800" y="838200"/>
            <a:ext cx="2660904" cy="17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2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4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5" grpId="0" animBg="1"/>
      <p:bldP spid="6" grpId="0" animBg="1"/>
      <p:bldP spid="22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467600" cy="731838"/>
          </a:xfrm>
        </p:spPr>
        <p:txBody>
          <a:bodyPr/>
          <a:lstStyle/>
          <a:p>
            <a:r>
              <a:rPr lang="en-US" altLang="en-US" dirty="0" smtClean="0"/>
              <a:t>How do we represent actions?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228725"/>
            <a:ext cx="5257800" cy="2057400"/>
          </a:xfrm>
        </p:spPr>
        <p:txBody>
          <a:bodyPr/>
          <a:lstStyle/>
          <a:p>
            <a:endParaRPr lang="en-US" altLang="en-US" dirty="0" smtClean="0"/>
          </a:p>
          <a:p>
            <a:pPr>
              <a:buFont typeface="Arial" charset="0"/>
              <a:buNone/>
            </a:pPr>
            <a:r>
              <a:rPr lang="en-US" altLang="en-US" dirty="0" smtClean="0"/>
              <a:t>    Categories</a:t>
            </a:r>
          </a:p>
          <a:p>
            <a:pPr marL="457200" lvl="1" indent="0">
              <a:buFont typeface="Arial" charset="0"/>
              <a:buNone/>
            </a:pPr>
            <a:r>
              <a:rPr lang="en-US" altLang="en-US" sz="2000" dirty="0" smtClean="0"/>
              <a:t>Walking, hammering, dancing, skiing, sitting down, standing up, jumping</a:t>
            </a:r>
          </a:p>
          <a:p>
            <a:endParaRPr lang="en-US" altLang="en-US" dirty="0" smtClean="0"/>
          </a:p>
          <a:p>
            <a:pPr marL="457200" lvl="1" indent="0">
              <a:buFont typeface="Arial" charset="0"/>
              <a:buNone/>
            </a:pPr>
            <a:endParaRPr lang="en-US" altLang="en-US" dirty="0" smtClean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886200"/>
            <a:ext cx="18478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813" y="3286125"/>
            <a:ext cx="1128712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  <a:cs typeface="+mn-cs"/>
              </a:rPr>
              <a:t>Poses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4219575"/>
            <a:ext cx="379888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  <a:cs typeface="+mn-cs"/>
              </a:rPr>
              <a:t>Nouns and Predicates</a:t>
            </a:r>
          </a:p>
          <a:p>
            <a:pPr>
              <a:defRPr/>
            </a:pPr>
            <a:r>
              <a:rPr lang="en-US" sz="2000" dirty="0">
                <a:latin typeface="+mj-lt"/>
                <a:cs typeface="+mn-cs"/>
              </a:rPr>
              <a:t>&lt;man, swings, hammer&gt;</a:t>
            </a:r>
          </a:p>
          <a:p>
            <a:pPr>
              <a:defRPr/>
            </a:pPr>
            <a:r>
              <a:rPr lang="en-US" sz="2000" dirty="0">
                <a:latin typeface="+mj-lt"/>
                <a:cs typeface="+mn-cs"/>
              </a:rPr>
              <a:t>&lt;man, hits, nail, w/ hammer&gt;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Near duplicate video retrieval</a:t>
            </a:r>
          </a:p>
          <a:p>
            <a:r>
              <a:rPr lang="en-US" dirty="0" smtClean="0"/>
              <a:t>Copyright infringement protection</a:t>
            </a:r>
          </a:p>
          <a:p>
            <a:r>
              <a:rPr lang="en-US" dirty="0" smtClean="0"/>
              <a:t>Video Ads monitoring</a:t>
            </a:r>
          </a:p>
          <a:p>
            <a:r>
              <a:rPr lang="en-US" dirty="0" smtClean="0"/>
              <a:t>Video information security &amp; forensics</a:t>
            </a:r>
          </a:p>
          <a:p>
            <a:r>
              <a:rPr lang="en-US" dirty="0" smtClean="0"/>
              <a:t>Re-ranking/grouping of video search results</a:t>
            </a:r>
          </a:p>
          <a:p>
            <a:r>
              <a:rPr lang="en-US" dirty="0" smtClean="0"/>
              <a:t>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19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r>
              <a:rPr lang="en-US" u="sng" dirty="0" smtClean="0"/>
              <a:t>Interest seam image: from video to image</a:t>
            </a:r>
          </a:p>
          <a:p>
            <a:r>
              <a:rPr lang="en-US" dirty="0" smtClean="0"/>
              <a:t>Local feature &amp; min-hash: from image to signature</a:t>
            </a:r>
          </a:p>
          <a:p>
            <a:r>
              <a:rPr lang="en-US" dirty="0" smtClean="0"/>
              <a:t>Large scale video retrieval:</a:t>
            </a:r>
          </a:p>
          <a:p>
            <a:pPr lvl="1"/>
            <a:r>
              <a:rPr lang="en-US" dirty="0" smtClean="0"/>
              <a:t>Sorted inverted list leveraging temporal context</a:t>
            </a:r>
          </a:p>
          <a:p>
            <a:pPr lvl="1"/>
            <a:r>
              <a:rPr lang="en-US" dirty="0" smtClean="0"/>
              <a:t>Scene verification with GIST</a:t>
            </a:r>
          </a:p>
          <a:p>
            <a:r>
              <a:rPr lang="en-US" dirty="0" smtClean="0"/>
              <a:t>Experimental results: dataset, evaluation, etc..</a:t>
            </a:r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seam image </a:t>
            </a:r>
            <a:endParaRPr lang="en-US" dirty="0"/>
          </a:p>
        </p:txBody>
      </p:sp>
      <p:pic>
        <p:nvPicPr>
          <p:cNvPr id="4" name="Picture 3" descr="SeamImg_V_Resiz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08786" y="3988089"/>
            <a:ext cx="2130552" cy="2536374"/>
          </a:xfrm>
          <a:prstGeom prst="rect">
            <a:avLst/>
          </a:prstGeom>
        </p:spPr>
      </p:pic>
      <p:pic>
        <p:nvPicPr>
          <p:cNvPr id="6" name="Ex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7227" y="1524000"/>
            <a:ext cx="3200400" cy="2133600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427" y="1527048"/>
            <a:ext cx="3199973" cy="213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eamCarvImg_V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" y="4114800"/>
            <a:ext cx="3195828" cy="213055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428565" y="243840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9637984">
            <a:off x="3098459" y="3599800"/>
            <a:ext cx="2453758" cy="2634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372050" y="5029200"/>
            <a:ext cx="228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0275" y="3956685"/>
            <a:ext cx="2537460" cy="252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>
            <a:off x="6201875" y="5029200"/>
            <a:ext cx="228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724400" y="4191000"/>
            <a:ext cx="1828800" cy="609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24400" y="6172200"/>
            <a:ext cx="1828800" cy="152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943600" y="4191000"/>
            <a:ext cx="3124200" cy="609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43600" y="6172200"/>
            <a:ext cx="3124200" cy="152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477000" y="4953000"/>
            <a:ext cx="2590800" cy="369332"/>
            <a:chOff x="6477000" y="4953000"/>
            <a:chExt cx="2590800" cy="36933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6477000" y="5257800"/>
              <a:ext cx="2590800" cy="1588"/>
            </a:xfrm>
            <a:prstGeom prst="straightConnector1">
              <a:avLst/>
            </a:prstGeom>
            <a:ln w="25400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620000" y="4953000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89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seam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229600" cy="5029200"/>
          </a:xfrm>
        </p:spPr>
        <p:txBody>
          <a:bodyPr/>
          <a:lstStyle/>
          <a:p>
            <a:r>
              <a:rPr lang="en-US" dirty="0" smtClean="0"/>
              <a:t>Definition of a seam (vertical):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Interest seam</a:t>
            </a:r>
            <a:endParaRPr lang="en-US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04800" y="2390775"/>
            <a:ext cx="5943600" cy="476250"/>
            <a:chOff x="304800" y="2390775"/>
            <a:chExt cx="5943600" cy="476250"/>
          </a:xfrm>
        </p:grpSpPr>
        <p:graphicFrame>
          <p:nvGraphicFramePr>
            <p:cNvPr id="23556" name="Object 4"/>
            <p:cNvGraphicFramePr>
              <a:graphicFrameLocks noChangeAspect="1"/>
            </p:cNvGraphicFramePr>
            <p:nvPr/>
          </p:nvGraphicFramePr>
          <p:xfrm>
            <a:off x="304800" y="2438400"/>
            <a:ext cx="59436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2" name="Document" r:id="rId3" imgW="5940848" imgH="437306" progId="Word.Document.12">
                    <p:embed/>
                  </p:oleObj>
                </mc:Choice>
                <mc:Fallback>
                  <p:oleObj name="Document" r:id="rId3" imgW="5940848" imgH="437306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2438400"/>
                          <a:ext cx="59436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533400" y="2390775"/>
              <a:ext cx="5486400" cy="457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6200" y="4343400"/>
            <a:ext cx="5943600" cy="1019175"/>
            <a:chOff x="-1143000" y="4191000"/>
            <a:chExt cx="5943600" cy="1019175"/>
          </a:xfrm>
        </p:grpSpPr>
        <p:graphicFrame>
          <p:nvGraphicFramePr>
            <p:cNvPr id="23559" name="Object 7"/>
            <p:cNvGraphicFramePr>
              <a:graphicFrameLocks noChangeAspect="1"/>
            </p:cNvGraphicFramePr>
            <p:nvPr/>
          </p:nvGraphicFramePr>
          <p:xfrm>
            <a:off x="-1143000" y="4267200"/>
            <a:ext cx="5943600" cy="94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Document" r:id="rId5" imgW="5940848" imgH="945994" progId="Word.Document.12">
                    <p:embed/>
                  </p:oleObj>
                </mc:Choice>
                <mc:Fallback>
                  <p:oleObj name="Document" r:id="rId5" imgW="5940848" imgH="945994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143000" y="4267200"/>
                          <a:ext cx="5943600" cy="942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457200" y="4191000"/>
              <a:ext cx="2743200" cy="9144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pic>
        <p:nvPicPr>
          <p:cNvPr id="16" name="Picture 15" descr="SeamCarvImg_V_Original_33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6172200" y="1752600"/>
            <a:ext cx="2685479" cy="1790319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7306056" y="1746504"/>
            <a:ext cx="504319" cy="1758540"/>
          </a:xfrm>
          <a:custGeom>
            <a:avLst/>
            <a:gdLst>
              <a:gd name="connsiteX0" fmla="*/ 310896 w 504319"/>
              <a:gd name="connsiteY0" fmla="*/ 0 h 1758540"/>
              <a:gd name="connsiteX1" fmla="*/ 374904 w 504319"/>
              <a:gd name="connsiteY1" fmla="*/ 64008 h 1758540"/>
              <a:gd name="connsiteX2" fmla="*/ 393192 w 504319"/>
              <a:gd name="connsiteY2" fmla="*/ 118872 h 1758540"/>
              <a:gd name="connsiteX3" fmla="*/ 420624 w 504319"/>
              <a:gd name="connsiteY3" fmla="*/ 173736 h 1758540"/>
              <a:gd name="connsiteX4" fmla="*/ 420624 w 504319"/>
              <a:gd name="connsiteY4" fmla="*/ 347472 h 1758540"/>
              <a:gd name="connsiteX5" fmla="*/ 438912 w 504319"/>
              <a:gd name="connsiteY5" fmla="*/ 374904 h 1758540"/>
              <a:gd name="connsiteX6" fmla="*/ 484632 w 504319"/>
              <a:gd name="connsiteY6" fmla="*/ 438912 h 1758540"/>
              <a:gd name="connsiteX7" fmla="*/ 502920 w 504319"/>
              <a:gd name="connsiteY7" fmla="*/ 466344 h 1758540"/>
              <a:gd name="connsiteX8" fmla="*/ 484632 w 504319"/>
              <a:gd name="connsiteY8" fmla="*/ 585216 h 1758540"/>
              <a:gd name="connsiteX9" fmla="*/ 466344 w 504319"/>
              <a:gd name="connsiteY9" fmla="*/ 612648 h 1758540"/>
              <a:gd name="connsiteX10" fmla="*/ 448056 w 504319"/>
              <a:gd name="connsiteY10" fmla="*/ 713232 h 1758540"/>
              <a:gd name="connsiteX11" fmla="*/ 411480 w 504319"/>
              <a:gd name="connsiteY11" fmla="*/ 768096 h 1758540"/>
              <a:gd name="connsiteX12" fmla="*/ 457200 w 504319"/>
              <a:gd name="connsiteY12" fmla="*/ 841248 h 1758540"/>
              <a:gd name="connsiteX13" fmla="*/ 448056 w 504319"/>
              <a:gd name="connsiteY13" fmla="*/ 896112 h 1758540"/>
              <a:gd name="connsiteX14" fmla="*/ 384048 w 504319"/>
              <a:gd name="connsiteY14" fmla="*/ 969264 h 1758540"/>
              <a:gd name="connsiteX15" fmla="*/ 338328 w 504319"/>
              <a:gd name="connsiteY15" fmla="*/ 1024128 h 1758540"/>
              <a:gd name="connsiteX16" fmla="*/ 283464 w 504319"/>
              <a:gd name="connsiteY16" fmla="*/ 1106424 h 1758540"/>
              <a:gd name="connsiteX17" fmla="*/ 265176 w 504319"/>
              <a:gd name="connsiteY17" fmla="*/ 1133856 h 1758540"/>
              <a:gd name="connsiteX18" fmla="*/ 237744 w 504319"/>
              <a:gd name="connsiteY18" fmla="*/ 1152144 h 1758540"/>
              <a:gd name="connsiteX19" fmla="*/ 173736 w 504319"/>
              <a:gd name="connsiteY19" fmla="*/ 1225296 h 1758540"/>
              <a:gd name="connsiteX20" fmla="*/ 155448 w 504319"/>
              <a:gd name="connsiteY20" fmla="*/ 1252728 h 1758540"/>
              <a:gd name="connsiteX21" fmla="*/ 146304 w 504319"/>
              <a:gd name="connsiteY21" fmla="*/ 1280160 h 1758540"/>
              <a:gd name="connsiteX22" fmla="*/ 118872 w 504319"/>
              <a:gd name="connsiteY22" fmla="*/ 1307592 h 1758540"/>
              <a:gd name="connsiteX23" fmla="*/ 91440 w 504319"/>
              <a:gd name="connsiteY23" fmla="*/ 1472184 h 1758540"/>
              <a:gd name="connsiteX24" fmla="*/ 73152 w 504319"/>
              <a:gd name="connsiteY24" fmla="*/ 1499616 h 1758540"/>
              <a:gd name="connsiteX25" fmla="*/ 64008 w 504319"/>
              <a:gd name="connsiteY25" fmla="*/ 1563624 h 1758540"/>
              <a:gd name="connsiteX26" fmla="*/ 54864 w 504319"/>
              <a:gd name="connsiteY26" fmla="*/ 1600200 h 1758540"/>
              <a:gd name="connsiteX27" fmla="*/ 27432 w 504319"/>
              <a:gd name="connsiteY27" fmla="*/ 1618488 h 1758540"/>
              <a:gd name="connsiteX28" fmla="*/ 18288 w 504319"/>
              <a:gd name="connsiteY28" fmla="*/ 1728216 h 1758540"/>
              <a:gd name="connsiteX29" fmla="*/ 0 w 504319"/>
              <a:gd name="connsiteY29" fmla="*/ 1755648 h 175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4319" h="1758540">
                <a:moveTo>
                  <a:pt x="310896" y="0"/>
                </a:moveTo>
                <a:cubicBezTo>
                  <a:pt x="352819" y="62884"/>
                  <a:pt x="326620" y="47913"/>
                  <a:pt x="374904" y="64008"/>
                </a:cubicBezTo>
                <a:cubicBezTo>
                  <a:pt x="381000" y="82296"/>
                  <a:pt x="382499" y="102832"/>
                  <a:pt x="393192" y="118872"/>
                </a:cubicBezTo>
                <a:cubicBezTo>
                  <a:pt x="416827" y="154324"/>
                  <a:pt x="408005" y="135878"/>
                  <a:pt x="420624" y="173736"/>
                </a:cubicBezTo>
                <a:cubicBezTo>
                  <a:pt x="410035" y="247861"/>
                  <a:pt x="403312" y="260912"/>
                  <a:pt x="420624" y="347472"/>
                </a:cubicBezTo>
                <a:cubicBezTo>
                  <a:pt x="422779" y="358248"/>
                  <a:pt x="433997" y="365074"/>
                  <a:pt x="438912" y="374904"/>
                </a:cubicBezTo>
                <a:cubicBezTo>
                  <a:pt x="469670" y="436420"/>
                  <a:pt x="437926" y="407775"/>
                  <a:pt x="484632" y="438912"/>
                </a:cubicBezTo>
                <a:cubicBezTo>
                  <a:pt x="490728" y="448056"/>
                  <a:pt x="502077" y="455387"/>
                  <a:pt x="502920" y="466344"/>
                </a:cubicBezTo>
                <a:cubicBezTo>
                  <a:pt x="504319" y="484526"/>
                  <a:pt x="499844" y="554793"/>
                  <a:pt x="484632" y="585216"/>
                </a:cubicBezTo>
                <a:cubicBezTo>
                  <a:pt x="479717" y="595046"/>
                  <a:pt x="472440" y="603504"/>
                  <a:pt x="466344" y="612648"/>
                </a:cubicBezTo>
                <a:cubicBezTo>
                  <a:pt x="465281" y="620087"/>
                  <a:pt x="456679" y="695986"/>
                  <a:pt x="448056" y="713232"/>
                </a:cubicBezTo>
                <a:cubicBezTo>
                  <a:pt x="438226" y="732891"/>
                  <a:pt x="411480" y="768096"/>
                  <a:pt x="411480" y="768096"/>
                </a:cubicBezTo>
                <a:cubicBezTo>
                  <a:pt x="433243" y="833386"/>
                  <a:pt x="413728" y="812267"/>
                  <a:pt x="457200" y="841248"/>
                </a:cubicBezTo>
                <a:cubicBezTo>
                  <a:pt x="454152" y="859536"/>
                  <a:pt x="455187" y="878998"/>
                  <a:pt x="448056" y="896112"/>
                </a:cubicBezTo>
                <a:cubicBezTo>
                  <a:pt x="427541" y="945349"/>
                  <a:pt x="418690" y="946170"/>
                  <a:pt x="384048" y="969264"/>
                </a:cubicBezTo>
                <a:cubicBezTo>
                  <a:pt x="318698" y="1067289"/>
                  <a:pt x="420468" y="918519"/>
                  <a:pt x="338328" y="1024128"/>
                </a:cubicBezTo>
                <a:lnTo>
                  <a:pt x="283464" y="1106424"/>
                </a:lnTo>
                <a:cubicBezTo>
                  <a:pt x="277368" y="1115568"/>
                  <a:pt x="274320" y="1127760"/>
                  <a:pt x="265176" y="1133856"/>
                </a:cubicBezTo>
                <a:lnTo>
                  <a:pt x="237744" y="1152144"/>
                </a:lnTo>
                <a:cubicBezTo>
                  <a:pt x="195072" y="1216152"/>
                  <a:pt x="219456" y="1194816"/>
                  <a:pt x="173736" y="1225296"/>
                </a:cubicBezTo>
                <a:cubicBezTo>
                  <a:pt x="167640" y="1234440"/>
                  <a:pt x="160363" y="1242898"/>
                  <a:pt x="155448" y="1252728"/>
                </a:cubicBezTo>
                <a:cubicBezTo>
                  <a:pt x="151137" y="1261349"/>
                  <a:pt x="151651" y="1272140"/>
                  <a:pt x="146304" y="1280160"/>
                </a:cubicBezTo>
                <a:cubicBezTo>
                  <a:pt x="139131" y="1290920"/>
                  <a:pt x="128016" y="1298448"/>
                  <a:pt x="118872" y="1307592"/>
                </a:cubicBezTo>
                <a:cubicBezTo>
                  <a:pt x="116258" y="1338958"/>
                  <a:pt x="117064" y="1433748"/>
                  <a:pt x="91440" y="1472184"/>
                </a:cubicBezTo>
                <a:lnTo>
                  <a:pt x="73152" y="1499616"/>
                </a:lnTo>
                <a:cubicBezTo>
                  <a:pt x="70104" y="1520952"/>
                  <a:pt x="67863" y="1542419"/>
                  <a:pt x="64008" y="1563624"/>
                </a:cubicBezTo>
                <a:cubicBezTo>
                  <a:pt x="61760" y="1575989"/>
                  <a:pt x="61835" y="1589743"/>
                  <a:pt x="54864" y="1600200"/>
                </a:cubicBezTo>
                <a:cubicBezTo>
                  <a:pt x="48768" y="1609344"/>
                  <a:pt x="36576" y="1612392"/>
                  <a:pt x="27432" y="1618488"/>
                </a:cubicBezTo>
                <a:cubicBezTo>
                  <a:pt x="24384" y="1655064"/>
                  <a:pt x="23139" y="1691835"/>
                  <a:pt x="18288" y="1728216"/>
                </a:cubicBezTo>
                <a:cubicBezTo>
                  <a:pt x="14245" y="1758540"/>
                  <a:pt x="16865" y="1755648"/>
                  <a:pt x="0" y="1755648"/>
                </a:cubicBez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757416" y="1764792"/>
            <a:ext cx="274320" cy="1755648"/>
          </a:xfrm>
          <a:custGeom>
            <a:avLst/>
            <a:gdLst>
              <a:gd name="connsiteX0" fmla="*/ 73152 w 274320"/>
              <a:gd name="connsiteY0" fmla="*/ 0 h 1755648"/>
              <a:gd name="connsiteX1" fmla="*/ 64008 w 274320"/>
              <a:gd name="connsiteY1" fmla="*/ 27432 h 1755648"/>
              <a:gd name="connsiteX2" fmla="*/ 45720 w 274320"/>
              <a:gd name="connsiteY2" fmla="*/ 64008 h 1755648"/>
              <a:gd name="connsiteX3" fmla="*/ 9144 w 274320"/>
              <a:gd name="connsiteY3" fmla="*/ 137160 h 1755648"/>
              <a:gd name="connsiteX4" fmla="*/ 0 w 274320"/>
              <a:gd name="connsiteY4" fmla="*/ 164592 h 1755648"/>
              <a:gd name="connsiteX5" fmla="*/ 18288 w 274320"/>
              <a:gd name="connsiteY5" fmla="*/ 292608 h 1755648"/>
              <a:gd name="connsiteX6" fmla="*/ 27432 w 274320"/>
              <a:gd name="connsiteY6" fmla="*/ 429768 h 1755648"/>
              <a:gd name="connsiteX7" fmla="*/ 82296 w 274320"/>
              <a:gd name="connsiteY7" fmla="*/ 448056 h 1755648"/>
              <a:gd name="connsiteX8" fmla="*/ 100584 w 274320"/>
              <a:gd name="connsiteY8" fmla="*/ 612648 h 1755648"/>
              <a:gd name="connsiteX9" fmla="*/ 128016 w 274320"/>
              <a:gd name="connsiteY9" fmla="*/ 685800 h 1755648"/>
              <a:gd name="connsiteX10" fmla="*/ 155448 w 274320"/>
              <a:gd name="connsiteY10" fmla="*/ 704088 h 1755648"/>
              <a:gd name="connsiteX11" fmla="*/ 146304 w 274320"/>
              <a:gd name="connsiteY11" fmla="*/ 822960 h 1755648"/>
              <a:gd name="connsiteX12" fmla="*/ 118872 w 274320"/>
              <a:gd name="connsiteY12" fmla="*/ 841248 h 1755648"/>
              <a:gd name="connsiteX13" fmla="*/ 109728 w 274320"/>
              <a:gd name="connsiteY13" fmla="*/ 868680 h 1755648"/>
              <a:gd name="connsiteX14" fmla="*/ 118872 w 274320"/>
              <a:gd name="connsiteY14" fmla="*/ 987552 h 1755648"/>
              <a:gd name="connsiteX15" fmla="*/ 137160 w 274320"/>
              <a:gd name="connsiteY15" fmla="*/ 1014984 h 1755648"/>
              <a:gd name="connsiteX16" fmla="*/ 146304 w 274320"/>
              <a:gd name="connsiteY16" fmla="*/ 1042416 h 1755648"/>
              <a:gd name="connsiteX17" fmla="*/ 137160 w 274320"/>
              <a:gd name="connsiteY17" fmla="*/ 1106424 h 1755648"/>
              <a:gd name="connsiteX18" fmla="*/ 118872 w 274320"/>
              <a:gd name="connsiteY18" fmla="*/ 1133856 h 1755648"/>
              <a:gd name="connsiteX19" fmla="*/ 64008 w 274320"/>
              <a:gd name="connsiteY19" fmla="*/ 1188720 h 1755648"/>
              <a:gd name="connsiteX20" fmla="*/ 64008 w 274320"/>
              <a:gd name="connsiteY20" fmla="*/ 1261872 h 1755648"/>
              <a:gd name="connsiteX21" fmla="*/ 73152 w 274320"/>
              <a:gd name="connsiteY21" fmla="*/ 1289304 h 1755648"/>
              <a:gd name="connsiteX22" fmla="*/ 100584 w 274320"/>
              <a:gd name="connsiteY22" fmla="*/ 1307592 h 1755648"/>
              <a:gd name="connsiteX23" fmla="*/ 128016 w 274320"/>
              <a:gd name="connsiteY23" fmla="*/ 1380744 h 1755648"/>
              <a:gd name="connsiteX24" fmla="*/ 137160 w 274320"/>
              <a:gd name="connsiteY24" fmla="*/ 1435608 h 1755648"/>
              <a:gd name="connsiteX25" fmla="*/ 164592 w 274320"/>
              <a:gd name="connsiteY25" fmla="*/ 1453896 h 1755648"/>
              <a:gd name="connsiteX26" fmla="*/ 182880 w 274320"/>
              <a:gd name="connsiteY26" fmla="*/ 1481328 h 1755648"/>
              <a:gd name="connsiteX27" fmla="*/ 192024 w 274320"/>
              <a:gd name="connsiteY27" fmla="*/ 1508760 h 1755648"/>
              <a:gd name="connsiteX28" fmla="*/ 219456 w 274320"/>
              <a:gd name="connsiteY28" fmla="*/ 1536192 h 1755648"/>
              <a:gd name="connsiteX29" fmla="*/ 228600 w 274320"/>
              <a:gd name="connsiteY29" fmla="*/ 1591056 h 1755648"/>
              <a:gd name="connsiteX30" fmla="*/ 265176 w 274320"/>
              <a:gd name="connsiteY30" fmla="*/ 1645920 h 1755648"/>
              <a:gd name="connsiteX31" fmla="*/ 274320 w 274320"/>
              <a:gd name="connsiteY31" fmla="*/ 1755648 h 1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4320" h="1755648">
                <a:moveTo>
                  <a:pt x="73152" y="0"/>
                </a:moveTo>
                <a:cubicBezTo>
                  <a:pt x="70104" y="9144"/>
                  <a:pt x="67805" y="18573"/>
                  <a:pt x="64008" y="27432"/>
                </a:cubicBezTo>
                <a:cubicBezTo>
                  <a:pt x="58638" y="39961"/>
                  <a:pt x="49637" y="50952"/>
                  <a:pt x="45720" y="64008"/>
                </a:cubicBezTo>
                <a:cubicBezTo>
                  <a:pt x="23819" y="137013"/>
                  <a:pt x="58493" y="104260"/>
                  <a:pt x="9144" y="137160"/>
                </a:cubicBezTo>
                <a:cubicBezTo>
                  <a:pt x="6096" y="146304"/>
                  <a:pt x="0" y="154953"/>
                  <a:pt x="0" y="164592"/>
                </a:cubicBezTo>
                <a:cubicBezTo>
                  <a:pt x="0" y="244725"/>
                  <a:pt x="1366" y="241841"/>
                  <a:pt x="18288" y="292608"/>
                </a:cubicBezTo>
                <a:cubicBezTo>
                  <a:pt x="21336" y="338328"/>
                  <a:pt x="9985" y="387398"/>
                  <a:pt x="27432" y="429768"/>
                </a:cubicBezTo>
                <a:cubicBezTo>
                  <a:pt x="34772" y="447593"/>
                  <a:pt x="82296" y="448056"/>
                  <a:pt x="82296" y="448056"/>
                </a:cubicBezTo>
                <a:cubicBezTo>
                  <a:pt x="107400" y="523369"/>
                  <a:pt x="83809" y="444903"/>
                  <a:pt x="100584" y="612648"/>
                </a:cubicBezTo>
                <a:cubicBezTo>
                  <a:pt x="103492" y="641725"/>
                  <a:pt x="107041" y="664825"/>
                  <a:pt x="128016" y="685800"/>
                </a:cubicBezTo>
                <a:cubicBezTo>
                  <a:pt x="135787" y="693571"/>
                  <a:pt x="146304" y="697992"/>
                  <a:pt x="155448" y="704088"/>
                </a:cubicBezTo>
                <a:cubicBezTo>
                  <a:pt x="152400" y="743712"/>
                  <a:pt x="156544" y="784561"/>
                  <a:pt x="146304" y="822960"/>
                </a:cubicBezTo>
                <a:cubicBezTo>
                  <a:pt x="143472" y="833579"/>
                  <a:pt x="125737" y="832666"/>
                  <a:pt x="118872" y="841248"/>
                </a:cubicBezTo>
                <a:cubicBezTo>
                  <a:pt x="112851" y="848774"/>
                  <a:pt x="112776" y="859536"/>
                  <a:pt x="109728" y="868680"/>
                </a:cubicBezTo>
                <a:cubicBezTo>
                  <a:pt x="112776" y="908304"/>
                  <a:pt x="111548" y="948492"/>
                  <a:pt x="118872" y="987552"/>
                </a:cubicBezTo>
                <a:cubicBezTo>
                  <a:pt x="120897" y="998353"/>
                  <a:pt x="132245" y="1005154"/>
                  <a:pt x="137160" y="1014984"/>
                </a:cubicBezTo>
                <a:cubicBezTo>
                  <a:pt x="141471" y="1023605"/>
                  <a:pt x="143256" y="1033272"/>
                  <a:pt x="146304" y="1042416"/>
                </a:cubicBezTo>
                <a:cubicBezTo>
                  <a:pt x="143256" y="1063752"/>
                  <a:pt x="143353" y="1085780"/>
                  <a:pt x="137160" y="1106424"/>
                </a:cubicBezTo>
                <a:cubicBezTo>
                  <a:pt x="134002" y="1116950"/>
                  <a:pt x="125260" y="1124913"/>
                  <a:pt x="118872" y="1133856"/>
                </a:cubicBezTo>
                <a:cubicBezTo>
                  <a:pt x="87939" y="1177162"/>
                  <a:pt x="101890" y="1163465"/>
                  <a:pt x="64008" y="1188720"/>
                </a:cubicBezTo>
                <a:cubicBezTo>
                  <a:pt x="52629" y="1234237"/>
                  <a:pt x="51003" y="1216355"/>
                  <a:pt x="64008" y="1261872"/>
                </a:cubicBezTo>
                <a:cubicBezTo>
                  <a:pt x="66656" y="1271140"/>
                  <a:pt x="67131" y="1281778"/>
                  <a:pt x="73152" y="1289304"/>
                </a:cubicBezTo>
                <a:cubicBezTo>
                  <a:pt x="80017" y="1297886"/>
                  <a:pt x="91440" y="1301496"/>
                  <a:pt x="100584" y="1307592"/>
                </a:cubicBezTo>
                <a:cubicBezTo>
                  <a:pt x="119991" y="1346406"/>
                  <a:pt x="119716" y="1339244"/>
                  <a:pt x="128016" y="1380744"/>
                </a:cubicBezTo>
                <a:cubicBezTo>
                  <a:pt x="131652" y="1398924"/>
                  <a:pt x="128869" y="1419025"/>
                  <a:pt x="137160" y="1435608"/>
                </a:cubicBezTo>
                <a:cubicBezTo>
                  <a:pt x="142075" y="1445438"/>
                  <a:pt x="155448" y="1447800"/>
                  <a:pt x="164592" y="1453896"/>
                </a:cubicBezTo>
                <a:cubicBezTo>
                  <a:pt x="170688" y="1463040"/>
                  <a:pt x="177965" y="1471498"/>
                  <a:pt x="182880" y="1481328"/>
                </a:cubicBezTo>
                <a:cubicBezTo>
                  <a:pt x="187191" y="1489949"/>
                  <a:pt x="186677" y="1500740"/>
                  <a:pt x="192024" y="1508760"/>
                </a:cubicBezTo>
                <a:cubicBezTo>
                  <a:pt x="199197" y="1519520"/>
                  <a:pt x="210312" y="1527048"/>
                  <a:pt x="219456" y="1536192"/>
                </a:cubicBezTo>
                <a:cubicBezTo>
                  <a:pt x="222504" y="1554480"/>
                  <a:pt x="221469" y="1573942"/>
                  <a:pt x="228600" y="1591056"/>
                </a:cubicBezTo>
                <a:cubicBezTo>
                  <a:pt x="237054" y="1611345"/>
                  <a:pt x="265176" y="1645920"/>
                  <a:pt x="265176" y="1645920"/>
                </a:cubicBezTo>
                <a:lnTo>
                  <a:pt x="274320" y="1755648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574536" y="1755648"/>
            <a:ext cx="630936" cy="1783080"/>
          </a:xfrm>
          <a:custGeom>
            <a:avLst/>
            <a:gdLst>
              <a:gd name="connsiteX0" fmla="*/ 630936 w 630936"/>
              <a:gd name="connsiteY0" fmla="*/ 0 h 1783080"/>
              <a:gd name="connsiteX1" fmla="*/ 594360 w 630936"/>
              <a:gd name="connsiteY1" fmla="*/ 54864 h 1783080"/>
              <a:gd name="connsiteX2" fmla="*/ 585216 w 630936"/>
              <a:gd name="connsiteY2" fmla="*/ 82296 h 1783080"/>
              <a:gd name="connsiteX3" fmla="*/ 566928 w 630936"/>
              <a:gd name="connsiteY3" fmla="*/ 109728 h 1783080"/>
              <a:gd name="connsiteX4" fmla="*/ 539496 w 630936"/>
              <a:gd name="connsiteY4" fmla="*/ 210312 h 1783080"/>
              <a:gd name="connsiteX5" fmla="*/ 512064 w 630936"/>
              <a:gd name="connsiteY5" fmla="*/ 365760 h 1783080"/>
              <a:gd name="connsiteX6" fmla="*/ 493776 w 630936"/>
              <a:gd name="connsiteY6" fmla="*/ 393192 h 1783080"/>
              <a:gd name="connsiteX7" fmla="*/ 457200 w 630936"/>
              <a:gd name="connsiteY7" fmla="*/ 539496 h 1783080"/>
              <a:gd name="connsiteX8" fmla="*/ 429768 w 630936"/>
              <a:gd name="connsiteY8" fmla="*/ 566928 h 1783080"/>
              <a:gd name="connsiteX9" fmla="*/ 420624 w 630936"/>
              <a:gd name="connsiteY9" fmla="*/ 603504 h 1783080"/>
              <a:gd name="connsiteX10" fmla="*/ 411480 w 630936"/>
              <a:gd name="connsiteY10" fmla="*/ 630936 h 1783080"/>
              <a:gd name="connsiteX11" fmla="*/ 393192 w 630936"/>
              <a:gd name="connsiteY11" fmla="*/ 722376 h 1783080"/>
              <a:gd name="connsiteX12" fmla="*/ 384048 w 630936"/>
              <a:gd name="connsiteY12" fmla="*/ 749808 h 1783080"/>
              <a:gd name="connsiteX13" fmla="*/ 374904 w 630936"/>
              <a:gd name="connsiteY13" fmla="*/ 795528 h 1783080"/>
              <a:gd name="connsiteX14" fmla="*/ 365760 w 630936"/>
              <a:gd name="connsiteY14" fmla="*/ 822960 h 1783080"/>
              <a:gd name="connsiteX15" fmla="*/ 283464 w 630936"/>
              <a:gd name="connsiteY15" fmla="*/ 886968 h 1783080"/>
              <a:gd name="connsiteX16" fmla="*/ 246888 w 630936"/>
              <a:gd name="connsiteY16" fmla="*/ 941832 h 1783080"/>
              <a:gd name="connsiteX17" fmla="*/ 219456 w 630936"/>
              <a:gd name="connsiteY17" fmla="*/ 1033272 h 1783080"/>
              <a:gd name="connsiteX18" fmla="*/ 164592 w 630936"/>
              <a:gd name="connsiteY18" fmla="*/ 1078992 h 1783080"/>
              <a:gd name="connsiteX19" fmla="*/ 146304 w 630936"/>
              <a:gd name="connsiteY19" fmla="*/ 1152144 h 1783080"/>
              <a:gd name="connsiteX20" fmla="*/ 118872 w 630936"/>
              <a:gd name="connsiteY20" fmla="*/ 1179576 h 1783080"/>
              <a:gd name="connsiteX21" fmla="*/ 91440 w 630936"/>
              <a:gd name="connsiteY21" fmla="*/ 1289304 h 1783080"/>
              <a:gd name="connsiteX22" fmla="*/ 64008 w 630936"/>
              <a:gd name="connsiteY22" fmla="*/ 1344168 h 1783080"/>
              <a:gd name="connsiteX23" fmla="*/ 36576 w 630936"/>
              <a:gd name="connsiteY23" fmla="*/ 1362456 h 1783080"/>
              <a:gd name="connsiteX24" fmla="*/ 18288 w 630936"/>
              <a:gd name="connsiteY24" fmla="*/ 1490472 h 1783080"/>
              <a:gd name="connsiteX25" fmla="*/ 0 w 630936"/>
              <a:gd name="connsiteY25" fmla="*/ 1527048 h 1783080"/>
              <a:gd name="connsiteX26" fmla="*/ 9144 w 630936"/>
              <a:gd name="connsiteY26" fmla="*/ 1682496 h 1783080"/>
              <a:gd name="connsiteX27" fmla="*/ 18288 w 630936"/>
              <a:gd name="connsiteY27" fmla="*/ 1755648 h 1783080"/>
              <a:gd name="connsiteX28" fmla="*/ 27432 w 630936"/>
              <a:gd name="connsiteY28" fmla="*/ 1783080 h 1783080"/>
              <a:gd name="connsiteX29" fmla="*/ 27432 w 630936"/>
              <a:gd name="connsiteY29" fmla="*/ 1764792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0936" h="1783080">
                <a:moveTo>
                  <a:pt x="630936" y="0"/>
                </a:moveTo>
                <a:cubicBezTo>
                  <a:pt x="618744" y="18288"/>
                  <a:pt x="601311" y="34012"/>
                  <a:pt x="594360" y="54864"/>
                </a:cubicBezTo>
                <a:cubicBezTo>
                  <a:pt x="591312" y="64008"/>
                  <a:pt x="589527" y="73675"/>
                  <a:pt x="585216" y="82296"/>
                </a:cubicBezTo>
                <a:cubicBezTo>
                  <a:pt x="580301" y="92126"/>
                  <a:pt x="571391" y="99685"/>
                  <a:pt x="566928" y="109728"/>
                </a:cubicBezTo>
                <a:cubicBezTo>
                  <a:pt x="550053" y="147696"/>
                  <a:pt x="547319" y="171198"/>
                  <a:pt x="539496" y="210312"/>
                </a:cubicBezTo>
                <a:cubicBezTo>
                  <a:pt x="536585" y="242329"/>
                  <a:pt x="536430" y="329212"/>
                  <a:pt x="512064" y="365760"/>
                </a:cubicBezTo>
                <a:lnTo>
                  <a:pt x="493776" y="393192"/>
                </a:lnTo>
                <a:cubicBezTo>
                  <a:pt x="482185" y="468533"/>
                  <a:pt x="495432" y="493617"/>
                  <a:pt x="457200" y="539496"/>
                </a:cubicBezTo>
                <a:cubicBezTo>
                  <a:pt x="448921" y="549430"/>
                  <a:pt x="438912" y="557784"/>
                  <a:pt x="429768" y="566928"/>
                </a:cubicBezTo>
                <a:cubicBezTo>
                  <a:pt x="426720" y="579120"/>
                  <a:pt x="424076" y="591420"/>
                  <a:pt x="420624" y="603504"/>
                </a:cubicBezTo>
                <a:cubicBezTo>
                  <a:pt x="417976" y="612772"/>
                  <a:pt x="413571" y="621527"/>
                  <a:pt x="411480" y="630936"/>
                </a:cubicBezTo>
                <a:cubicBezTo>
                  <a:pt x="393517" y="711770"/>
                  <a:pt x="411410" y="658612"/>
                  <a:pt x="393192" y="722376"/>
                </a:cubicBezTo>
                <a:cubicBezTo>
                  <a:pt x="390544" y="731644"/>
                  <a:pt x="386386" y="740457"/>
                  <a:pt x="384048" y="749808"/>
                </a:cubicBezTo>
                <a:cubicBezTo>
                  <a:pt x="380279" y="764886"/>
                  <a:pt x="378673" y="780450"/>
                  <a:pt x="374904" y="795528"/>
                </a:cubicBezTo>
                <a:cubicBezTo>
                  <a:pt x="372566" y="804879"/>
                  <a:pt x="372576" y="816144"/>
                  <a:pt x="365760" y="822960"/>
                </a:cubicBezTo>
                <a:cubicBezTo>
                  <a:pt x="296617" y="892103"/>
                  <a:pt x="328509" y="829054"/>
                  <a:pt x="283464" y="886968"/>
                </a:cubicBezTo>
                <a:cubicBezTo>
                  <a:pt x="269970" y="904318"/>
                  <a:pt x="246888" y="941832"/>
                  <a:pt x="246888" y="941832"/>
                </a:cubicBezTo>
                <a:cubicBezTo>
                  <a:pt x="242744" y="958408"/>
                  <a:pt x="226877" y="1025851"/>
                  <a:pt x="219456" y="1033272"/>
                </a:cubicBezTo>
                <a:cubicBezTo>
                  <a:pt x="184253" y="1068475"/>
                  <a:pt x="202784" y="1053531"/>
                  <a:pt x="164592" y="1078992"/>
                </a:cubicBezTo>
                <a:cubicBezTo>
                  <a:pt x="163273" y="1085587"/>
                  <a:pt x="154338" y="1140094"/>
                  <a:pt x="146304" y="1152144"/>
                </a:cubicBezTo>
                <a:cubicBezTo>
                  <a:pt x="139131" y="1162904"/>
                  <a:pt x="128016" y="1170432"/>
                  <a:pt x="118872" y="1179576"/>
                </a:cubicBezTo>
                <a:cubicBezTo>
                  <a:pt x="106559" y="1253455"/>
                  <a:pt x="115591" y="1216851"/>
                  <a:pt x="91440" y="1289304"/>
                </a:cubicBezTo>
                <a:cubicBezTo>
                  <a:pt x="84003" y="1311615"/>
                  <a:pt x="81734" y="1326442"/>
                  <a:pt x="64008" y="1344168"/>
                </a:cubicBezTo>
                <a:cubicBezTo>
                  <a:pt x="56237" y="1351939"/>
                  <a:pt x="45720" y="1356360"/>
                  <a:pt x="36576" y="1362456"/>
                </a:cubicBezTo>
                <a:cubicBezTo>
                  <a:pt x="8183" y="1447636"/>
                  <a:pt x="58355" y="1290139"/>
                  <a:pt x="18288" y="1490472"/>
                </a:cubicBezTo>
                <a:cubicBezTo>
                  <a:pt x="15615" y="1503838"/>
                  <a:pt x="6096" y="1514856"/>
                  <a:pt x="0" y="1527048"/>
                </a:cubicBezTo>
                <a:cubicBezTo>
                  <a:pt x="3048" y="1578864"/>
                  <a:pt x="5005" y="1630756"/>
                  <a:pt x="9144" y="1682496"/>
                </a:cubicBezTo>
                <a:cubicBezTo>
                  <a:pt x="11104" y="1706992"/>
                  <a:pt x="13892" y="1731471"/>
                  <a:pt x="18288" y="1755648"/>
                </a:cubicBezTo>
                <a:cubicBezTo>
                  <a:pt x="20012" y="1765131"/>
                  <a:pt x="20616" y="1776264"/>
                  <a:pt x="27432" y="1783080"/>
                </a:cubicBezTo>
                <a:lnTo>
                  <a:pt x="27432" y="1764792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5864" y="1752600"/>
            <a:ext cx="699273" cy="1776984"/>
            <a:chOff x="8055864" y="1752600"/>
            <a:chExt cx="699273" cy="1776984"/>
          </a:xfrm>
        </p:grpSpPr>
        <p:sp>
          <p:nvSpPr>
            <p:cNvPr id="24" name="Freeform 23"/>
            <p:cNvSpPr/>
            <p:nvPr/>
          </p:nvSpPr>
          <p:spPr>
            <a:xfrm>
              <a:off x="8385048" y="1752600"/>
              <a:ext cx="192024" cy="169098"/>
            </a:xfrm>
            <a:custGeom>
              <a:avLst/>
              <a:gdLst>
                <a:gd name="connsiteX0" fmla="*/ 192024 w 192024"/>
                <a:gd name="connsiteY0" fmla="*/ 3048 h 169098"/>
                <a:gd name="connsiteX1" fmla="*/ 155448 w 192024"/>
                <a:gd name="connsiteY1" fmla="*/ 12192 h 169098"/>
                <a:gd name="connsiteX2" fmla="*/ 164592 w 192024"/>
                <a:gd name="connsiteY2" fmla="*/ 112776 h 169098"/>
                <a:gd name="connsiteX3" fmla="*/ 155448 w 192024"/>
                <a:gd name="connsiteY3" fmla="*/ 140208 h 169098"/>
                <a:gd name="connsiteX4" fmla="*/ 0 w 192024"/>
                <a:gd name="connsiteY4" fmla="*/ 158496 h 16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024" h="169098">
                  <a:moveTo>
                    <a:pt x="192024" y="3048"/>
                  </a:moveTo>
                  <a:cubicBezTo>
                    <a:pt x="179832" y="6096"/>
                    <a:pt x="158496" y="0"/>
                    <a:pt x="155448" y="12192"/>
                  </a:cubicBezTo>
                  <a:cubicBezTo>
                    <a:pt x="147283" y="44853"/>
                    <a:pt x="164592" y="79110"/>
                    <a:pt x="164592" y="112776"/>
                  </a:cubicBezTo>
                  <a:cubicBezTo>
                    <a:pt x="164592" y="122415"/>
                    <a:pt x="163291" y="134606"/>
                    <a:pt x="155448" y="140208"/>
                  </a:cubicBezTo>
                  <a:cubicBezTo>
                    <a:pt x="115001" y="169098"/>
                    <a:pt x="39465" y="158496"/>
                    <a:pt x="0" y="158496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8246061" y="1920240"/>
              <a:ext cx="58619" cy="164592"/>
            </a:xfrm>
            <a:custGeom>
              <a:avLst/>
              <a:gdLst>
                <a:gd name="connsiteX0" fmla="*/ 20115 w 58619"/>
                <a:gd name="connsiteY0" fmla="*/ 0 h 164592"/>
                <a:gd name="connsiteX1" fmla="*/ 20115 w 58619"/>
                <a:gd name="connsiteY1" fmla="*/ 100584 h 164592"/>
                <a:gd name="connsiteX2" fmla="*/ 47547 w 58619"/>
                <a:gd name="connsiteY2" fmla="*/ 118872 h 164592"/>
                <a:gd name="connsiteX3" fmla="*/ 56691 w 58619"/>
                <a:gd name="connsiteY3" fmla="*/ 164592 h 16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19" h="164592">
                  <a:moveTo>
                    <a:pt x="20115" y="0"/>
                  </a:moveTo>
                  <a:cubicBezTo>
                    <a:pt x="17934" y="17446"/>
                    <a:pt x="0" y="75440"/>
                    <a:pt x="20115" y="100584"/>
                  </a:cubicBezTo>
                  <a:cubicBezTo>
                    <a:pt x="26980" y="109166"/>
                    <a:pt x="38403" y="112776"/>
                    <a:pt x="47547" y="118872"/>
                  </a:cubicBezTo>
                  <a:cubicBezTo>
                    <a:pt x="58619" y="152087"/>
                    <a:pt x="56691" y="136665"/>
                    <a:pt x="56691" y="164592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8221396" y="2203704"/>
              <a:ext cx="234126" cy="484632"/>
            </a:xfrm>
            <a:custGeom>
              <a:avLst/>
              <a:gdLst>
                <a:gd name="connsiteX0" fmla="*/ 72212 w 234126"/>
                <a:gd name="connsiteY0" fmla="*/ 0 h 484632"/>
                <a:gd name="connsiteX1" fmla="*/ 44780 w 234126"/>
                <a:gd name="connsiteY1" fmla="*/ 109728 h 484632"/>
                <a:gd name="connsiteX2" fmla="*/ 17348 w 234126"/>
                <a:gd name="connsiteY2" fmla="*/ 128016 h 484632"/>
                <a:gd name="connsiteX3" fmla="*/ 8204 w 234126"/>
                <a:gd name="connsiteY3" fmla="*/ 155448 h 484632"/>
                <a:gd name="connsiteX4" fmla="*/ 35636 w 234126"/>
                <a:gd name="connsiteY4" fmla="*/ 292608 h 484632"/>
                <a:gd name="connsiteX5" fmla="*/ 117932 w 234126"/>
                <a:gd name="connsiteY5" fmla="*/ 329184 h 484632"/>
                <a:gd name="connsiteX6" fmla="*/ 145364 w 234126"/>
                <a:gd name="connsiteY6" fmla="*/ 338328 h 484632"/>
                <a:gd name="connsiteX7" fmla="*/ 172796 w 234126"/>
                <a:gd name="connsiteY7" fmla="*/ 347472 h 484632"/>
                <a:gd name="connsiteX8" fmla="*/ 191084 w 234126"/>
                <a:gd name="connsiteY8" fmla="*/ 402336 h 484632"/>
                <a:gd name="connsiteX9" fmla="*/ 200228 w 234126"/>
                <a:gd name="connsiteY9" fmla="*/ 429768 h 484632"/>
                <a:gd name="connsiteX10" fmla="*/ 227660 w 234126"/>
                <a:gd name="connsiteY10" fmla="*/ 484632 h 48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126" h="484632">
                  <a:moveTo>
                    <a:pt x="72212" y="0"/>
                  </a:moveTo>
                  <a:cubicBezTo>
                    <a:pt x="67128" y="45754"/>
                    <a:pt x="76278" y="78230"/>
                    <a:pt x="44780" y="109728"/>
                  </a:cubicBezTo>
                  <a:cubicBezTo>
                    <a:pt x="37009" y="117499"/>
                    <a:pt x="26492" y="121920"/>
                    <a:pt x="17348" y="128016"/>
                  </a:cubicBezTo>
                  <a:cubicBezTo>
                    <a:pt x="14300" y="137160"/>
                    <a:pt x="8204" y="145809"/>
                    <a:pt x="8204" y="155448"/>
                  </a:cubicBezTo>
                  <a:cubicBezTo>
                    <a:pt x="8204" y="201536"/>
                    <a:pt x="0" y="256972"/>
                    <a:pt x="35636" y="292608"/>
                  </a:cubicBezTo>
                  <a:cubicBezTo>
                    <a:pt x="57372" y="314344"/>
                    <a:pt x="90769" y="320130"/>
                    <a:pt x="117932" y="329184"/>
                  </a:cubicBezTo>
                  <a:lnTo>
                    <a:pt x="145364" y="338328"/>
                  </a:lnTo>
                  <a:lnTo>
                    <a:pt x="172796" y="347472"/>
                  </a:lnTo>
                  <a:lnTo>
                    <a:pt x="191084" y="402336"/>
                  </a:lnTo>
                  <a:cubicBezTo>
                    <a:pt x="194132" y="411480"/>
                    <a:pt x="193412" y="422952"/>
                    <a:pt x="200228" y="429768"/>
                  </a:cubicBezTo>
                  <a:cubicBezTo>
                    <a:pt x="234126" y="463666"/>
                    <a:pt x="227660" y="444268"/>
                    <a:pt x="227660" y="484632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8055864" y="2706624"/>
              <a:ext cx="699273" cy="822960"/>
            </a:xfrm>
            <a:custGeom>
              <a:avLst/>
              <a:gdLst>
                <a:gd name="connsiteX0" fmla="*/ 676656 w 699273"/>
                <a:gd name="connsiteY0" fmla="*/ 0 h 822960"/>
                <a:gd name="connsiteX1" fmla="*/ 676656 w 699273"/>
                <a:gd name="connsiteY1" fmla="*/ 182880 h 822960"/>
                <a:gd name="connsiteX2" fmla="*/ 649224 w 699273"/>
                <a:gd name="connsiteY2" fmla="*/ 192024 h 822960"/>
                <a:gd name="connsiteX3" fmla="*/ 630936 w 699273"/>
                <a:gd name="connsiteY3" fmla="*/ 219456 h 822960"/>
                <a:gd name="connsiteX4" fmla="*/ 576072 w 699273"/>
                <a:gd name="connsiteY4" fmla="*/ 237744 h 822960"/>
                <a:gd name="connsiteX5" fmla="*/ 539496 w 699273"/>
                <a:gd name="connsiteY5" fmla="*/ 246888 h 822960"/>
                <a:gd name="connsiteX6" fmla="*/ 484632 w 699273"/>
                <a:gd name="connsiteY6" fmla="*/ 265176 h 822960"/>
                <a:gd name="connsiteX7" fmla="*/ 411480 w 699273"/>
                <a:gd name="connsiteY7" fmla="*/ 283464 h 822960"/>
                <a:gd name="connsiteX8" fmla="*/ 374904 w 699273"/>
                <a:gd name="connsiteY8" fmla="*/ 301752 h 822960"/>
                <a:gd name="connsiteX9" fmla="*/ 320040 w 699273"/>
                <a:gd name="connsiteY9" fmla="*/ 320040 h 822960"/>
                <a:gd name="connsiteX10" fmla="*/ 301752 w 699273"/>
                <a:gd name="connsiteY10" fmla="*/ 374904 h 822960"/>
                <a:gd name="connsiteX11" fmla="*/ 265176 w 699273"/>
                <a:gd name="connsiteY11" fmla="*/ 457200 h 822960"/>
                <a:gd name="connsiteX12" fmla="*/ 219456 w 699273"/>
                <a:gd name="connsiteY12" fmla="*/ 557784 h 822960"/>
                <a:gd name="connsiteX13" fmla="*/ 192024 w 699273"/>
                <a:gd name="connsiteY13" fmla="*/ 566928 h 822960"/>
                <a:gd name="connsiteX14" fmla="*/ 128016 w 699273"/>
                <a:gd name="connsiteY14" fmla="*/ 585216 h 822960"/>
                <a:gd name="connsiteX15" fmla="*/ 118872 w 699273"/>
                <a:gd name="connsiteY15" fmla="*/ 612648 h 822960"/>
                <a:gd name="connsiteX16" fmla="*/ 100584 w 699273"/>
                <a:gd name="connsiteY16" fmla="*/ 722376 h 822960"/>
                <a:gd name="connsiteX17" fmla="*/ 64008 w 699273"/>
                <a:gd name="connsiteY17" fmla="*/ 777240 h 822960"/>
                <a:gd name="connsiteX18" fmla="*/ 9144 w 699273"/>
                <a:gd name="connsiteY18" fmla="*/ 795528 h 822960"/>
                <a:gd name="connsiteX19" fmla="*/ 0 w 699273"/>
                <a:gd name="connsiteY19" fmla="*/ 82296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9273" h="822960">
                  <a:moveTo>
                    <a:pt x="676656" y="0"/>
                  </a:moveTo>
                  <a:cubicBezTo>
                    <a:pt x="690567" y="69555"/>
                    <a:pt x="699273" y="92410"/>
                    <a:pt x="676656" y="182880"/>
                  </a:cubicBezTo>
                  <a:cubicBezTo>
                    <a:pt x="674318" y="192231"/>
                    <a:pt x="658368" y="188976"/>
                    <a:pt x="649224" y="192024"/>
                  </a:cubicBezTo>
                  <a:cubicBezTo>
                    <a:pt x="643128" y="201168"/>
                    <a:pt x="640255" y="213631"/>
                    <a:pt x="630936" y="219456"/>
                  </a:cubicBezTo>
                  <a:cubicBezTo>
                    <a:pt x="614589" y="229673"/>
                    <a:pt x="594774" y="233069"/>
                    <a:pt x="576072" y="237744"/>
                  </a:cubicBezTo>
                  <a:cubicBezTo>
                    <a:pt x="563880" y="240792"/>
                    <a:pt x="551533" y="243277"/>
                    <a:pt x="539496" y="246888"/>
                  </a:cubicBezTo>
                  <a:cubicBezTo>
                    <a:pt x="521032" y="252427"/>
                    <a:pt x="503334" y="260501"/>
                    <a:pt x="484632" y="265176"/>
                  </a:cubicBezTo>
                  <a:cubicBezTo>
                    <a:pt x="460248" y="271272"/>
                    <a:pt x="433961" y="272224"/>
                    <a:pt x="411480" y="283464"/>
                  </a:cubicBezTo>
                  <a:cubicBezTo>
                    <a:pt x="399288" y="289560"/>
                    <a:pt x="387560" y="296690"/>
                    <a:pt x="374904" y="301752"/>
                  </a:cubicBezTo>
                  <a:cubicBezTo>
                    <a:pt x="357006" y="308911"/>
                    <a:pt x="320040" y="320040"/>
                    <a:pt x="320040" y="320040"/>
                  </a:cubicBezTo>
                  <a:cubicBezTo>
                    <a:pt x="313944" y="338328"/>
                    <a:pt x="312445" y="358864"/>
                    <a:pt x="301752" y="374904"/>
                  </a:cubicBezTo>
                  <a:cubicBezTo>
                    <a:pt x="275873" y="413723"/>
                    <a:pt x="281498" y="400071"/>
                    <a:pt x="265176" y="457200"/>
                  </a:cubicBezTo>
                  <a:cubicBezTo>
                    <a:pt x="253825" y="496928"/>
                    <a:pt x="252562" y="530196"/>
                    <a:pt x="219456" y="557784"/>
                  </a:cubicBezTo>
                  <a:cubicBezTo>
                    <a:pt x="212051" y="563954"/>
                    <a:pt x="201292" y="564280"/>
                    <a:pt x="192024" y="566928"/>
                  </a:cubicBezTo>
                  <a:cubicBezTo>
                    <a:pt x="111652" y="589891"/>
                    <a:pt x="193789" y="563292"/>
                    <a:pt x="128016" y="585216"/>
                  </a:cubicBezTo>
                  <a:cubicBezTo>
                    <a:pt x="124968" y="594360"/>
                    <a:pt x="120457" y="603141"/>
                    <a:pt x="118872" y="612648"/>
                  </a:cubicBezTo>
                  <a:cubicBezTo>
                    <a:pt x="115994" y="629915"/>
                    <a:pt x="115896" y="694814"/>
                    <a:pt x="100584" y="722376"/>
                  </a:cubicBezTo>
                  <a:cubicBezTo>
                    <a:pt x="89910" y="741589"/>
                    <a:pt x="84860" y="770289"/>
                    <a:pt x="64008" y="777240"/>
                  </a:cubicBezTo>
                  <a:lnTo>
                    <a:pt x="9144" y="795528"/>
                  </a:lnTo>
                  <a:lnTo>
                    <a:pt x="0" y="8229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9" name="Picture 28" descr="EnergyMap_Butterfly2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2200" y="3962400"/>
            <a:ext cx="2688336" cy="1792224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7268081" y="3962400"/>
            <a:ext cx="504319" cy="1758540"/>
          </a:xfrm>
          <a:custGeom>
            <a:avLst/>
            <a:gdLst>
              <a:gd name="connsiteX0" fmla="*/ 310896 w 504319"/>
              <a:gd name="connsiteY0" fmla="*/ 0 h 1758540"/>
              <a:gd name="connsiteX1" fmla="*/ 374904 w 504319"/>
              <a:gd name="connsiteY1" fmla="*/ 64008 h 1758540"/>
              <a:gd name="connsiteX2" fmla="*/ 393192 w 504319"/>
              <a:gd name="connsiteY2" fmla="*/ 118872 h 1758540"/>
              <a:gd name="connsiteX3" fmla="*/ 420624 w 504319"/>
              <a:gd name="connsiteY3" fmla="*/ 173736 h 1758540"/>
              <a:gd name="connsiteX4" fmla="*/ 420624 w 504319"/>
              <a:gd name="connsiteY4" fmla="*/ 347472 h 1758540"/>
              <a:gd name="connsiteX5" fmla="*/ 438912 w 504319"/>
              <a:gd name="connsiteY5" fmla="*/ 374904 h 1758540"/>
              <a:gd name="connsiteX6" fmla="*/ 484632 w 504319"/>
              <a:gd name="connsiteY6" fmla="*/ 438912 h 1758540"/>
              <a:gd name="connsiteX7" fmla="*/ 502920 w 504319"/>
              <a:gd name="connsiteY7" fmla="*/ 466344 h 1758540"/>
              <a:gd name="connsiteX8" fmla="*/ 484632 w 504319"/>
              <a:gd name="connsiteY8" fmla="*/ 585216 h 1758540"/>
              <a:gd name="connsiteX9" fmla="*/ 466344 w 504319"/>
              <a:gd name="connsiteY9" fmla="*/ 612648 h 1758540"/>
              <a:gd name="connsiteX10" fmla="*/ 448056 w 504319"/>
              <a:gd name="connsiteY10" fmla="*/ 713232 h 1758540"/>
              <a:gd name="connsiteX11" fmla="*/ 411480 w 504319"/>
              <a:gd name="connsiteY11" fmla="*/ 768096 h 1758540"/>
              <a:gd name="connsiteX12" fmla="*/ 457200 w 504319"/>
              <a:gd name="connsiteY12" fmla="*/ 841248 h 1758540"/>
              <a:gd name="connsiteX13" fmla="*/ 448056 w 504319"/>
              <a:gd name="connsiteY13" fmla="*/ 896112 h 1758540"/>
              <a:gd name="connsiteX14" fmla="*/ 384048 w 504319"/>
              <a:gd name="connsiteY14" fmla="*/ 969264 h 1758540"/>
              <a:gd name="connsiteX15" fmla="*/ 338328 w 504319"/>
              <a:gd name="connsiteY15" fmla="*/ 1024128 h 1758540"/>
              <a:gd name="connsiteX16" fmla="*/ 283464 w 504319"/>
              <a:gd name="connsiteY16" fmla="*/ 1106424 h 1758540"/>
              <a:gd name="connsiteX17" fmla="*/ 265176 w 504319"/>
              <a:gd name="connsiteY17" fmla="*/ 1133856 h 1758540"/>
              <a:gd name="connsiteX18" fmla="*/ 237744 w 504319"/>
              <a:gd name="connsiteY18" fmla="*/ 1152144 h 1758540"/>
              <a:gd name="connsiteX19" fmla="*/ 173736 w 504319"/>
              <a:gd name="connsiteY19" fmla="*/ 1225296 h 1758540"/>
              <a:gd name="connsiteX20" fmla="*/ 155448 w 504319"/>
              <a:gd name="connsiteY20" fmla="*/ 1252728 h 1758540"/>
              <a:gd name="connsiteX21" fmla="*/ 146304 w 504319"/>
              <a:gd name="connsiteY21" fmla="*/ 1280160 h 1758540"/>
              <a:gd name="connsiteX22" fmla="*/ 118872 w 504319"/>
              <a:gd name="connsiteY22" fmla="*/ 1307592 h 1758540"/>
              <a:gd name="connsiteX23" fmla="*/ 91440 w 504319"/>
              <a:gd name="connsiteY23" fmla="*/ 1472184 h 1758540"/>
              <a:gd name="connsiteX24" fmla="*/ 73152 w 504319"/>
              <a:gd name="connsiteY24" fmla="*/ 1499616 h 1758540"/>
              <a:gd name="connsiteX25" fmla="*/ 64008 w 504319"/>
              <a:gd name="connsiteY25" fmla="*/ 1563624 h 1758540"/>
              <a:gd name="connsiteX26" fmla="*/ 54864 w 504319"/>
              <a:gd name="connsiteY26" fmla="*/ 1600200 h 1758540"/>
              <a:gd name="connsiteX27" fmla="*/ 27432 w 504319"/>
              <a:gd name="connsiteY27" fmla="*/ 1618488 h 1758540"/>
              <a:gd name="connsiteX28" fmla="*/ 18288 w 504319"/>
              <a:gd name="connsiteY28" fmla="*/ 1728216 h 1758540"/>
              <a:gd name="connsiteX29" fmla="*/ 0 w 504319"/>
              <a:gd name="connsiteY29" fmla="*/ 1755648 h 175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4319" h="1758540">
                <a:moveTo>
                  <a:pt x="310896" y="0"/>
                </a:moveTo>
                <a:cubicBezTo>
                  <a:pt x="352819" y="62884"/>
                  <a:pt x="326620" y="47913"/>
                  <a:pt x="374904" y="64008"/>
                </a:cubicBezTo>
                <a:cubicBezTo>
                  <a:pt x="381000" y="82296"/>
                  <a:pt x="382499" y="102832"/>
                  <a:pt x="393192" y="118872"/>
                </a:cubicBezTo>
                <a:cubicBezTo>
                  <a:pt x="416827" y="154324"/>
                  <a:pt x="408005" y="135878"/>
                  <a:pt x="420624" y="173736"/>
                </a:cubicBezTo>
                <a:cubicBezTo>
                  <a:pt x="410035" y="247861"/>
                  <a:pt x="403312" y="260912"/>
                  <a:pt x="420624" y="347472"/>
                </a:cubicBezTo>
                <a:cubicBezTo>
                  <a:pt x="422779" y="358248"/>
                  <a:pt x="433997" y="365074"/>
                  <a:pt x="438912" y="374904"/>
                </a:cubicBezTo>
                <a:cubicBezTo>
                  <a:pt x="469670" y="436420"/>
                  <a:pt x="437926" y="407775"/>
                  <a:pt x="484632" y="438912"/>
                </a:cubicBezTo>
                <a:cubicBezTo>
                  <a:pt x="490728" y="448056"/>
                  <a:pt x="502077" y="455387"/>
                  <a:pt x="502920" y="466344"/>
                </a:cubicBezTo>
                <a:cubicBezTo>
                  <a:pt x="504319" y="484526"/>
                  <a:pt x="499844" y="554793"/>
                  <a:pt x="484632" y="585216"/>
                </a:cubicBezTo>
                <a:cubicBezTo>
                  <a:pt x="479717" y="595046"/>
                  <a:pt x="472440" y="603504"/>
                  <a:pt x="466344" y="612648"/>
                </a:cubicBezTo>
                <a:cubicBezTo>
                  <a:pt x="465281" y="620087"/>
                  <a:pt x="456679" y="695986"/>
                  <a:pt x="448056" y="713232"/>
                </a:cubicBezTo>
                <a:cubicBezTo>
                  <a:pt x="438226" y="732891"/>
                  <a:pt x="411480" y="768096"/>
                  <a:pt x="411480" y="768096"/>
                </a:cubicBezTo>
                <a:cubicBezTo>
                  <a:pt x="433243" y="833386"/>
                  <a:pt x="413728" y="812267"/>
                  <a:pt x="457200" y="841248"/>
                </a:cubicBezTo>
                <a:cubicBezTo>
                  <a:pt x="454152" y="859536"/>
                  <a:pt x="455187" y="878998"/>
                  <a:pt x="448056" y="896112"/>
                </a:cubicBezTo>
                <a:cubicBezTo>
                  <a:pt x="427541" y="945349"/>
                  <a:pt x="418690" y="946170"/>
                  <a:pt x="384048" y="969264"/>
                </a:cubicBezTo>
                <a:cubicBezTo>
                  <a:pt x="318698" y="1067289"/>
                  <a:pt x="420468" y="918519"/>
                  <a:pt x="338328" y="1024128"/>
                </a:cubicBezTo>
                <a:lnTo>
                  <a:pt x="283464" y="1106424"/>
                </a:lnTo>
                <a:cubicBezTo>
                  <a:pt x="277368" y="1115568"/>
                  <a:pt x="274320" y="1127760"/>
                  <a:pt x="265176" y="1133856"/>
                </a:cubicBezTo>
                <a:lnTo>
                  <a:pt x="237744" y="1152144"/>
                </a:lnTo>
                <a:cubicBezTo>
                  <a:pt x="195072" y="1216152"/>
                  <a:pt x="219456" y="1194816"/>
                  <a:pt x="173736" y="1225296"/>
                </a:cubicBezTo>
                <a:cubicBezTo>
                  <a:pt x="167640" y="1234440"/>
                  <a:pt x="160363" y="1242898"/>
                  <a:pt x="155448" y="1252728"/>
                </a:cubicBezTo>
                <a:cubicBezTo>
                  <a:pt x="151137" y="1261349"/>
                  <a:pt x="151651" y="1272140"/>
                  <a:pt x="146304" y="1280160"/>
                </a:cubicBezTo>
                <a:cubicBezTo>
                  <a:pt x="139131" y="1290920"/>
                  <a:pt x="128016" y="1298448"/>
                  <a:pt x="118872" y="1307592"/>
                </a:cubicBezTo>
                <a:cubicBezTo>
                  <a:pt x="116258" y="1338958"/>
                  <a:pt x="117064" y="1433748"/>
                  <a:pt x="91440" y="1472184"/>
                </a:cubicBezTo>
                <a:lnTo>
                  <a:pt x="73152" y="1499616"/>
                </a:lnTo>
                <a:cubicBezTo>
                  <a:pt x="70104" y="1520952"/>
                  <a:pt x="67863" y="1542419"/>
                  <a:pt x="64008" y="1563624"/>
                </a:cubicBezTo>
                <a:cubicBezTo>
                  <a:pt x="61760" y="1575989"/>
                  <a:pt x="61835" y="1589743"/>
                  <a:pt x="54864" y="1600200"/>
                </a:cubicBezTo>
                <a:cubicBezTo>
                  <a:pt x="48768" y="1609344"/>
                  <a:pt x="36576" y="1612392"/>
                  <a:pt x="27432" y="1618488"/>
                </a:cubicBezTo>
                <a:cubicBezTo>
                  <a:pt x="24384" y="1655064"/>
                  <a:pt x="23139" y="1691835"/>
                  <a:pt x="18288" y="1728216"/>
                </a:cubicBezTo>
                <a:cubicBezTo>
                  <a:pt x="14245" y="1758540"/>
                  <a:pt x="16865" y="1755648"/>
                  <a:pt x="0" y="1755648"/>
                </a:cubicBezTo>
              </a:path>
            </a:pathLst>
          </a:cu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719441" y="3980688"/>
            <a:ext cx="274320" cy="1755648"/>
          </a:xfrm>
          <a:custGeom>
            <a:avLst/>
            <a:gdLst>
              <a:gd name="connsiteX0" fmla="*/ 73152 w 274320"/>
              <a:gd name="connsiteY0" fmla="*/ 0 h 1755648"/>
              <a:gd name="connsiteX1" fmla="*/ 64008 w 274320"/>
              <a:gd name="connsiteY1" fmla="*/ 27432 h 1755648"/>
              <a:gd name="connsiteX2" fmla="*/ 45720 w 274320"/>
              <a:gd name="connsiteY2" fmla="*/ 64008 h 1755648"/>
              <a:gd name="connsiteX3" fmla="*/ 9144 w 274320"/>
              <a:gd name="connsiteY3" fmla="*/ 137160 h 1755648"/>
              <a:gd name="connsiteX4" fmla="*/ 0 w 274320"/>
              <a:gd name="connsiteY4" fmla="*/ 164592 h 1755648"/>
              <a:gd name="connsiteX5" fmla="*/ 18288 w 274320"/>
              <a:gd name="connsiteY5" fmla="*/ 292608 h 1755648"/>
              <a:gd name="connsiteX6" fmla="*/ 27432 w 274320"/>
              <a:gd name="connsiteY6" fmla="*/ 429768 h 1755648"/>
              <a:gd name="connsiteX7" fmla="*/ 82296 w 274320"/>
              <a:gd name="connsiteY7" fmla="*/ 448056 h 1755648"/>
              <a:gd name="connsiteX8" fmla="*/ 100584 w 274320"/>
              <a:gd name="connsiteY8" fmla="*/ 612648 h 1755648"/>
              <a:gd name="connsiteX9" fmla="*/ 128016 w 274320"/>
              <a:gd name="connsiteY9" fmla="*/ 685800 h 1755648"/>
              <a:gd name="connsiteX10" fmla="*/ 155448 w 274320"/>
              <a:gd name="connsiteY10" fmla="*/ 704088 h 1755648"/>
              <a:gd name="connsiteX11" fmla="*/ 146304 w 274320"/>
              <a:gd name="connsiteY11" fmla="*/ 822960 h 1755648"/>
              <a:gd name="connsiteX12" fmla="*/ 118872 w 274320"/>
              <a:gd name="connsiteY12" fmla="*/ 841248 h 1755648"/>
              <a:gd name="connsiteX13" fmla="*/ 109728 w 274320"/>
              <a:gd name="connsiteY13" fmla="*/ 868680 h 1755648"/>
              <a:gd name="connsiteX14" fmla="*/ 118872 w 274320"/>
              <a:gd name="connsiteY14" fmla="*/ 987552 h 1755648"/>
              <a:gd name="connsiteX15" fmla="*/ 137160 w 274320"/>
              <a:gd name="connsiteY15" fmla="*/ 1014984 h 1755648"/>
              <a:gd name="connsiteX16" fmla="*/ 146304 w 274320"/>
              <a:gd name="connsiteY16" fmla="*/ 1042416 h 1755648"/>
              <a:gd name="connsiteX17" fmla="*/ 137160 w 274320"/>
              <a:gd name="connsiteY17" fmla="*/ 1106424 h 1755648"/>
              <a:gd name="connsiteX18" fmla="*/ 118872 w 274320"/>
              <a:gd name="connsiteY18" fmla="*/ 1133856 h 1755648"/>
              <a:gd name="connsiteX19" fmla="*/ 64008 w 274320"/>
              <a:gd name="connsiteY19" fmla="*/ 1188720 h 1755648"/>
              <a:gd name="connsiteX20" fmla="*/ 64008 w 274320"/>
              <a:gd name="connsiteY20" fmla="*/ 1261872 h 1755648"/>
              <a:gd name="connsiteX21" fmla="*/ 73152 w 274320"/>
              <a:gd name="connsiteY21" fmla="*/ 1289304 h 1755648"/>
              <a:gd name="connsiteX22" fmla="*/ 100584 w 274320"/>
              <a:gd name="connsiteY22" fmla="*/ 1307592 h 1755648"/>
              <a:gd name="connsiteX23" fmla="*/ 128016 w 274320"/>
              <a:gd name="connsiteY23" fmla="*/ 1380744 h 1755648"/>
              <a:gd name="connsiteX24" fmla="*/ 137160 w 274320"/>
              <a:gd name="connsiteY24" fmla="*/ 1435608 h 1755648"/>
              <a:gd name="connsiteX25" fmla="*/ 164592 w 274320"/>
              <a:gd name="connsiteY25" fmla="*/ 1453896 h 1755648"/>
              <a:gd name="connsiteX26" fmla="*/ 182880 w 274320"/>
              <a:gd name="connsiteY26" fmla="*/ 1481328 h 1755648"/>
              <a:gd name="connsiteX27" fmla="*/ 192024 w 274320"/>
              <a:gd name="connsiteY27" fmla="*/ 1508760 h 1755648"/>
              <a:gd name="connsiteX28" fmla="*/ 219456 w 274320"/>
              <a:gd name="connsiteY28" fmla="*/ 1536192 h 1755648"/>
              <a:gd name="connsiteX29" fmla="*/ 228600 w 274320"/>
              <a:gd name="connsiteY29" fmla="*/ 1591056 h 1755648"/>
              <a:gd name="connsiteX30" fmla="*/ 265176 w 274320"/>
              <a:gd name="connsiteY30" fmla="*/ 1645920 h 1755648"/>
              <a:gd name="connsiteX31" fmla="*/ 274320 w 274320"/>
              <a:gd name="connsiteY31" fmla="*/ 1755648 h 1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4320" h="1755648">
                <a:moveTo>
                  <a:pt x="73152" y="0"/>
                </a:moveTo>
                <a:cubicBezTo>
                  <a:pt x="70104" y="9144"/>
                  <a:pt x="67805" y="18573"/>
                  <a:pt x="64008" y="27432"/>
                </a:cubicBezTo>
                <a:cubicBezTo>
                  <a:pt x="58638" y="39961"/>
                  <a:pt x="49637" y="50952"/>
                  <a:pt x="45720" y="64008"/>
                </a:cubicBezTo>
                <a:cubicBezTo>
                  <a:pt x="23819" y="137013"/>
                  <a:pt x="58493" y="104260"/>
                  <a:pt x="9144" y="137160"/>
                </a:cubicBezTo>
                <a:cubicBezTo>
                  <a:pt x="6096" y="146304"/>
                  <a:pt x="0" y="154953"/>
                  <a:pt x="0" y="164592"/>
                </a:cubicBezTo>
                <a:cubicBezTo>
                  <a:pt x="0" y="244725"/>
                  <a:pt x="1366" y="241841"/>
                  <a:pt x="18288" y="292608"/>
                </a:cubicBezTo>
                <a:cubicBezTo>
                  <a:pt x="21336" y="338328"/>
                  <a:pt x="9985" y="387398"/>
                  <a:pt x="27432" y="429768"/>
                </a:cubicBezTo>
                <a:cubicBezTo>
                  <a:pt x="34772" y="447593"/>
                  <a:pt x="82296" y="448056"/>
                  <a:pt x="82296" y="448056"/>
                </a:cubicBezTo>
                <a:cubicBezTo>
                  <a:pt x="107400" y="523369"/>
                  <a:pt x="83809" y="444903"/>
                  <a:pt x="100584" y="612648"/>
                </a:cubicBezTo>
                <a:cubicBezTo>
                  <a:pt x="103492" y="641725"/>
                  <a:pt x="107041" y="664825"/>
                  <a:pt x="128016" y="685800"/>
                </a:cubicBezTo>
                <a:cubicBezTo>
                  <a:pt x="135787" y="693571"/>
                  <a:pt x="146304" y="697992"/>
                  <a:pt x="155448" y="704088"/>
                </a:cubicBezTo>
                <a:cubicBezTo>
                  <a:pt x="152400" y="743712"/>
                  <a:pt x="156544" y="784561"/>
                  <a:pt x="146304" y="822960"/>
                </a:cubicBezTo>
                <a:cubicBezTo>
                  <a:pt x="143472" y="833579"/>
                  <a:pt x="125737" y="832666"/>
                  <a:pt x="118872" y="841248"/>
                </a:cubicBezTo>
                <a:cubicBezTo>
                  <a:pt x="112851" y="848774"/>
                  <a:pt x="112776" y="859536"/>
                  <a:pt x="109728" y="868680"/>
                </a:cubicBezTo>
                <a:cubicBezTo>
                  <a:pt x="112776" y="908304"/>
                  <a:pt x="111548" y="948492"/>
                  <a:pt x="118872" y="987552"/>
                </a:cubicBezTo>
                <a:cubicBezTo>
                  <a:pt x="120897" y="998353"/>
                  <a:pt x="132245" y="1005154"/>
                  <a:pt x="137160" y="1014984"/>
                </a:cubicBezTo>
                <a:cubicBezTo>
                  <a:pt x="141471" y="1023605"/>
                  <a:pt x="143256" y="1033272"/>
                  <a:pt x="146304" y="1042416"/>
                </a:cubicBezTo>
                <a:cubicBezTo>
                  <a:pt x="143256" y="1063752"/>
                  <a:pt x="143353" y="1085780"/>
                  <a:pt x="137160" y="1106424"/>
                </a:cubicBezTo>
                <a:cubicBezTo>
                  <a:pt x="134002" y="1116950"/>
                  <a:pt x="125260" y="1124913"/>
                  <a:pt x="118872" y="1133856"/>
                </a:cubicBezTo>
                <a:cubicBezTo>
                  <a:pt x="87939" y="1177162"/>
                  <a:pt x="101890" y="1163465"/>
                  <a:pt x="64008" y="1188720"/>
                </a:cubicBezTo>
                <a:cubicBezTo>
                  <a:pt x="52629" y="1234237"/>
                  <a:pt x="51003" y="1216355"/>
                  <a:pt x="64008" y="1261872"/>
                </a:cubicBezTo>
                <a:cubicBezTo>
                  <a:pt x="66656" y="1271140"/>
                  <a:pt x="67131" y="1281778"/>
                  <a:pt x="73152" y="1289304"/>
                </a:cubicBezTo>
                <a:cubicBezTo>
                  <a:pt x="80017" y="1297886"/>
                  <a:pt x="91440" y="1301496"/>
                  <a:pt x="100584" y="1307592"/>
                </a:cubicBezTo>
                <a:cubicBezTo>
                  <a:pt x="119991" y="1346406"/>
                  <a:pt x="119716" y="1339244"/>
                  <a:pt x="128016" y="1380744"/>
                </a:cubicBezTo>
                <a:cubicBezTo>
                  <a:pt x="131652" y="1398924"/>
                  <a:pt x="128869" y="1419025"/>
                  <a:pt x="137160" y="1435608"/>
                </a:cubicBezTo>
                <a:cubicBezTo>
                  <a:pt x="142075" y="1445438"/>
                  <a:pt x="155448" y="1447800"/>
                  <a:pt x="164592" y="1453896"/>
                </a:cubicBezTo>
                <a:cubicBezTo>
                  <a:pt x="170688" y="1463040"/>
                  <a:pt x="177965" y="1471498"/>
                  <a:pt x="182880" y="1481328"/>
                </a:cubicBezTo>
                <a:cubicBezTo>
                  <a:pt x="187191" y="1489949"/>
                  <a:pt x="186677" y="1500740"/>
                  <a:pt x="192024" y="1508760"/>
                </a:cubicBezTo>
                <a:cubicBezTo>
                  <a:pt x="199197" y="1519520"/>
                  <a:pt x="210312" y="1527048"/>
                  <a:pt x="219456" y="1536192"/>
                </a:cubicBezTo>
                <a:cubicBezTo>
                  <a:pt x="222504" y="1554480"/>
                  <a:pt x="221469" y="1573942"/>
                  <a:pt x="228600" y="1591056"/>
                </a:cubicBezTo>
                <a:cubicBezTo>
                  <a:pt x="237054" y="1611345"/>
                  <a:pt x="265176" y="1645920"/>
                  <a:pt x="265176" y="1645920"/>
                </a:cubicBezTo>
                <a:lnTo>
                  <a:pt x="274320" y="1755648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6536561" y="3971544"/>
            <a:ext cx="630936" cy="1783080"/>
          </a:xfrm>
          <a:custGeom>
            <a:avLst/>
            <a:gdLst>
              <a:gd name="connsiteX0" fmla="*/ 630936 w 630936"/>
              <a:gd name="connsiteY0" fmla="*/ 0 h 1783080"/>
              <a:gd name="connsiteX1" fmla="*/ 594360 w 630936"/>
              <a:gd name="connsiteY1" fmla="*/ 54864 h 1783080"/>
              <a:gd name="connsiteX2" fmla="*/ 585216 w 630936"/>
              <a:gd name="connsiteY2" fmla="*/ 82296 h 1783080"/>
              <a:gd name="connsiteX3" fmla="*/ 566928 w 630936"/>
              <a:gd name="connsiteY3" fmla="*/ 109728 h 1783080"/>
              <a:gd name="connsiteX4" fmla="*/ 539496 w 630936"/>
              <a:gd name="connsiteY4" fmla="*/ 210312 h 1783080"/>
              <a:gd name="connsiteX5" fmla="*/ 512064 w 630936"/>
              <a:gd name="connsiteY5" fmla="*/ 365760 h 1783080"/>
              <a:gd name="connsiteX6" fmla="*/ 493776 w 630936"/>
              <a:gd name="connsiteY6" fmla="*/ 393192 h 1783080"/>
              <a:gd name="connsiteX7" fmla="*/ 457200 w 630936"/>
              <a:gd name="connsiteY7" fmla="*/ 539496 h 1783080"/>
              <a:gd name="connsiteX8" fmla="*/ 429768 w 630936"/>
              <a:gd name="connsiteY8" fmla="*/ 566928 h 1783080"/>
              <a:gd name="connsiteX9" fmla="*/ 420624 w 630936"/>
              <a:gd name="connsiteY9" fmla="*/ 603504 h 1783080"/>
              <a:gd name="connsiteX10" fmla="*/ 411480 w 630936"/>
              <a:gd name="connsiteY10" fmla="*/ 630936 h 1783080"/>
              <a:gd name="connsiteX11" fmla="*/ 393192 w 630936"/>
              <a:gd name="connsiteY11" fmla="*/ 722376 h 1783080"/>
              <a:gd name="connsiteX12" fmla="*/ 384048 w 630936"/>
              <a:gd name="connsiteY12" fmla="*/ 749808 h 1783080"/>
              <a:gd name="connsiteX13" fmla="*/ 374904 w 630936"/>
              <a:gd name="connsiteY13" fmla="*/ 795528 h 1783080"/>
              <a:gd name="connsiteX14" fmla="*/ 365760 w 630936"/>
              <a:gd name="connsiteY14" fmla="*/ 822960 h 1783080"/>
              <a:gd name="connsiteX15" fmla="*/ 283464 w 630936"/>
              <a:gd name="connsiteY15" fmla="*/ 886968 h 1783080"/>
              <a:gd name="connsiteX16" fmla="*/ 246888 w 630936"/>
              <a:gd name="connsiteY16" fmla="*/ 941832 h 1783080"/>
              <a:gd name="connsiteX17" fmla="*/ 219456 w 630936"/>
              <a:gd name="connsiteY17" fmla="*/ 1033272 h 1783080"/>
              <a:gd name="connsiteX18" fmla="*/ 164592 w 630936"/>
              <a:gd name="connsiteY18" fmla="*/ 1078992 h 1783080"/>
              <a:gd name="connsiteX19" fmla="*/ 146304 w 630936"/>
              <a:gd name="connsiteY19" fmla="*/ 1152144 h 1783080"/>
              <a:gd name="connsiteX20" fmla="*/ 118872 w 630936"/>
              <a:gd name="connsiteY20" fmla="*/ 1179576 h 1783080"/>
              <a:gd name="connsiteX21" fmla="*/ 91440 w 630936"/>
              <a:gd name="connsiteY21" fmla="*/ 1289304 h 1783080"/>
              <a:gd name="connsiteX22" fmla="*/ 64008 w 630936"/>
              <a:gd name="connsiteY22" fmla="*/ 1344168 h 1783080"/>
              <a:gd name="connsiteX23" fmla="*/ 36576 w 630936"/>
              <a:gd name="connsiteY23" fmla="*/ 1362456 h 1783080"/>
              <a:gd name="connsiteX24" fmla="*/ 18288 w 630936"/>
              <a:gd name="connsiteY24" fmla="*/ 1490472 h 1783080"/>
              <a:gd name="connsiteX25" fmla="*/ 0 w 630936"/>
              <a:gd name="connsiteY25" fmla="*/ 1527048 h 1783080"/>
              <a:gd name="connsiteX26" fmla="*/ 9144 w 630936"/>
              <a:gd name="connsiteY26" fmla="*/ 1682496 h 1783080"/>
              <a:gd name="connsiteX27" fmla="*/ 18288 w 630936"/>
              <a:gd name="connsiteY27" fmla="*/ 1755648 h 1783080"/>
              <a:gd name="connsiteX28" fmla="*/ 27432 w 630936"/>
              <a:gd name="connsiteY28" fmla="*/ 1783080 h 1783080"/>
              <a:gd name="connsiteX29" fmla="*/ 27432 w 630936"/>
              <a:gd name="connsiteY29" fmla="*/ 1764792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0936" h="1783080">
                <a:moveTo>
                  <a:pt x="630936" y="0"/>
                </a:moveTo>
                <a:cubicBezTo>
                  <a:pt x="618744" y="18288"/>
                  <a:pt x="601311" y="34012"/>
                  <a:pt x="594360" y="54864"/>
                </a:cubicBezTo>
                <a:cubicBezTo>
                  <a:pt x="591312" y="64008"/>
                  <a:pt x="589527" y="73675"/>
                  <a:pt x="585216" y="82296"/>
                </a:cubicBezTo>
                <a:cubicBezTo>
                  <a:pt x="580301" y="92126"/>
                  <a:pt x="571391" y="99685"/>
                  <a:pt x="566928" y="109728"/>
                </a:cubicBezTo>
                <a:cubicBezTo>
                  <a:pt x="550053" y="147696"/>
                  <a:pt x="547319" y="171198"/>
                  <a:pt x="539496" y="210312"/>
                </a:cubicBezTo>
                <a:cubicBezTo>
                  <a:pt x="536585" y="242329"/>
                  <a:pt x="536430" y="329212"/>
                  <a:pt x="512064" y="365760"/>
                </a:cubicBezTo>
                <a:lnTo>
                  <a:pt x="493776" y="393192"/>
                </a:lnTo>
                <a:cubicBezTo>
                  <a:pt x="482185" y="468533"/>
                  <a:pt x="495432" y="493617"/>
                  <a:pt x="457200" y="539496"/>
                </a:cubicBezTo>
                <a:cubicBezTo>
                  <a:pt x="448921" y="549430"/>
                  <a:pt x="438912" y="557784"/>
                  <a:pt x="429768" y="566928"/>
                </a:cubicBezTo>
                <a:cubicBezTo>
                  <a:pt x="426720" y="579120"/>
                  <a:pt x="424076" y="591420"/>
                  <a:pt x="420624" y="603504"/>
                </a:cubicBezTo>
                <a:cubicBezTo>
                  <a:pt x="417976" y="612772"/>
                  <a:pt x="413571" y="621527"/>
                  <a:pt x="411480" y="630936"/>
                </a:cubicBezTo>
                <a:cubicBezTo>
                  <a:pt x="393517" y="711770"/>
                  <a:pt x="411410" y="658612"/>
                  <a:pt x="393192" y="722376"/>
                </a:cubicBezTo>
                <a:cubicBezTo>
                  <a:pt x="390544" y="731644"/>
                  <a:pt x="386386" y="740457"/>
                  <a:pt x="384048" y="749808"/>
                </a:cubicBezTo>
                <a:cubicBezTo>
                  <a:pt x="380279" y="764886"/>
                  <a:pt x="378673" y="780450"/>
                  <a:pt x="374904" y="795528"/>
                </a:cubicBezTo>
                <a:cubicBezTo>
                  <a:pt x="372566" y="804879"/>
                  <a:pt x="372576" y="816144"/>
                  <a:pt x="365760" y="822960"/>
                </a:cubicBezTo>
                <a:cubicBezTo>
                  <a:pt x="296617" y="892103"/>
                  <a:pt x="328509" y="829054"/>
                  <a:pt x="283464" y="886968"/>
                </a:cubicBezTo>
                <a:cubicBezTo>
                  <a:pt x="269970" y="904318"/>
                  <a:pt x="246888" y="941832"/>
                  <a:pt x="246888" y="941832"/>
                </a:cubicBezTo>
                <a:cubicBezTo>
                  <a:pt x="242744" y="958408"/>
                  <a:pt x="226877" y="1025851"/>
                  <a:pt x="219456" y="1033272"/>
                </a:cubicBezTo>
                <a:cubicBezTo>
                  <a:pt x="184253" y="1068475"/>
                  <a:pt x="202784" y="1053531"/>
                  <a:pt x="164592" y="1078992"/>
                </a:cubicBezTo>
                <a:cubicBezTo>
                  <a:pt x="163273" y="1085587"/>
                  <a:pt x="154338" y="1140094"/>
                  <a:pt x="146304" y="1152144"/>
                </a:cubicBezTo>
                <a:cubicBezTo>
                  <a:pt x="139131" y="1162904"/>
                  <a:pt x="128016" y="1170432"/>
                  <a:pt x="118872" y="1179576"/>
                </a:cubicBezTo>
                <a:cubicBezTo>
                  <a:pt x="106559" y="1253455"/>
                  <a:pt x="115591" y="1216851"/>
                  <a:pt x="91440" y="1289304"/>
                </a:cubicBezTo>
                <a:cubicBezTo>
                  <a:pt x="84003" y="1311615"/>
                  <a:pt x="81734" y="1326442"/>
                  <a:pt x="64008" y="1344168"/>
                </a:cubicBezTo>
                <a:cubicBezTo>
                  <a:pt x="56237" y="1351939"/>
                  <a:pt x="45720" y="1356360"/>
                  <a:pt x="36576" y="1362456"/>
                </a:cubicBezTo>
                <a:cubicBezTo>
                  <a:pt x="8183" y="1447636"/>
                  <a:pt x="58355" y="1290139"/>
                  <a:pt x="18288" y="1490472"/>
                </a:cubicBezTo>
                <a:cubicBezTo>
                  <a:pt x="15615" y="1503838"/>
                  <a:pt x="6096" y="1514856"/>
                  <a:pt x="0" y="1527048"/>
                </a:cubicBezTo>
                <a:cubicBezTo>
                  <a:pt x="3048" y="1578864"/>
                  <a:pt x="5005" y="1630756"/>
                  <a:pt x="9144" y="1682496"/>
                </a:cubicBezTo>
                <a:cubicBezTo>
                  <a:pt x="11104" y="1706992"/>
                  <a:pt x="13892" y="1731471"/>
                  <a:pt x="18288" y="1755648"/>
                </a:cubicBezTo>
                <a:cubicBezTo>
                  <a:pt x="20012" y="1765131"/>
                  <a:pt x="20616" y="1776264"/>
                  <a:pt x="27432" y="1783080"/>
                </a:cubicBezTo>
                <a:lnTo>
                  <a:pt x="27432" y="1764792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Saliency map</a:t>
            </a:r>
            <a:endParaRPr lang="en-US" dirty="0"/>
          </a:p>
        </p:txBody>
      </p:sp>
      <p:pic>
        <p:nvPicPr>
          <p:cNvPr id="6" name="Butterfly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6400800" y="762000"/>
            <a:ext cx="2400300" cy="1600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17260" y="1295400"/>
            <a:ext cx="7769855" cy="1914525"/>
            <a:chOff x="1217260" y="1295400"/>
            <a:chExt cx="7769855" cy="1914525"/>
          </a:xfrm>
        </p:grpSpPr>
        <p:pic>
          <p:nvPicPr>
            <p:cNvPr id="7" name="Picture 6" descr="EnergyMap_Butterfly_S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260" y="1295400"/>
              <a:ext cx="2400000" cy="1600000"/>
            </a:xfrm>
            <a:prstGeom prst="rect">
              <a:avLst/>
            </a:prstGeom>
          </p:spPr>
        </p:pic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3043515" y="2438400"/>
            <a:ext cx="594360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" name="Document" r:id="rId6" imgW="5940848" imgH="780517" progId="Word.Document.12">
                    <p:embed/>
                  </p:oleObj>
                </mc:Choice>
                <mc:Fallback>
                  <p:oleObj name="Document" r:id="rId6" imgW="5940848" imgH="780517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3515" y="2438400"/>
                          <a:ext cx="5943600" cy="771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29"/>
          <p:cNvGrpSpPr/>
          <p:nvPr/>
        </p:nvGrpSpPr>
        <p:grpSpPr>
          <a:xfrm>
            <a:off x="1226225" y="3200600"/>
            <a:ext cx="7073225" cy="1898450"/>
            <a:chOff x="1226225" y="3200600"/>
            <a:chExt cx="7073225" cy="1898450"/>
          </a:xfrm>
        </p:grpSpPr>
        <p:pic>
          <p:nvPicPr>
            <p:cNvPr id="8" name="Picture 7" descr="EnergyMap_Butterfly_T.bmp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6225" y="3200600"/>
              <a:ext cx="2400000" cy="1600000"/>
            </a:xfrm>
            <a:prstGeom prst="rect">
              <a:avLst/>
            </a:prstGeom>
          </p:spPr>
        </p:pic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2414588" y="4333875"/>
            <a:ext cx="5884862" cy="76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" name="Document" r:id="rId9" imgW="5940848" imgH="780517" progId="Word.Document.12">
                    <p:embed/>
                  </p:oleObj>
                </mc:Choice>
                <mc:Fallback>
                  <p:oleObj name="Document" r:id="rId9" imgW="5940848" imgH="780517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4588" y="4333875"/>
                          <a:ext cx="5884862" cy="765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Group 33"/>
          <p:cNvGrpSpPr/>
          <p:nvPr/>
        </p:nvGrpSpPr>
        <p:grpSpPr>
          <a:xfrm>
            <a:off x="1219200" y="5105400"/>
            <a:ext cx="7543800" cy="1600000"/>
            <a:chOff x="1219200" y="5105400"/>
            <a:chExt cx="7543800" cy="1600000"/>
          </a:xfrm>
        </p:grpSpPr>
        <p:pic>
          <p:nvPicPr>
            <p:cNvPr id="9" name="Picture 8" descr="EnergyMap_Butterfly2.bmp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9200" y="5105400"/>
              <a:ext cx="2400000" cy="1600000"/>
            </a:xfrm>
            <a:prstGeom prst="rect">
              <a:avLst/>
            </a:prstGeom>
          </p:spPr>
        </p:pic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879725" y="5794375"/>
            <a:ext cx="5883275" cy="427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" name="Document" r:id="rId12" imgW="5940848" imgH="437306" progId="Word.Document.12">
                    <p:embed/>
                  </p:oleObj>
                </mc:Choice>
                <mc:Fallback>
                  <p:oleObj name="Document" r:id="rId12" imgW="5940848" imgH="437306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9725" y="5794375"/>
                          <a:ext cx="5883275" cy="427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/>
          <p:nvPr/>
        </p:nvGrpSpPr>
        <p:grpSpPr>
          <a:xfrm>
            <a:off x="457200" y="1295400"/>
            <a:ext cx="3352800" cy="1600201"/>
            <a:chOff x="457200" y="1295400"/>
            <a:chExt cx="3352800" cy="1600201"/>
          </a:xfrm>
        </p:grpSpPr>
        <p:sp>
          <p:nvSpPr>
            <p:cNvPr id="14" name="TextBox 13"/>
            <p:cNvSpPr txBox="1"/>
            <p:nvPr/>
          </p:nvSpPr>
          <p:spPr>
            <a:xfrm>
              <a:off x="457200" y="1752600"/>
              <a:ext cx="3834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dirty="0">
                  <a:solidFill>
                    <a:srgbClr val="FFFFFF"/>
                  </a:solidFill>
                </a:rPr>
                <a:t>α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0" name="Left Brace 19"/>
            <p:cNvSpPr/>
            <p:nvPr/>
          </p:nvSpPr>
          <p:spPr>
            <a:xfrm>
              <a:off x="990600" y="1295400"/>
              <a:ext cx="228600" cy="1600200"/>
            </a:xfrm>
            <a:prstGeom prst="lef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3635185" y="1295401"/>
              <a:ext cx="174815" cy="1600200"/>
            </a:xfrm>
            <a:prstGeom prst="righ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8600" y="2743200"/>
            <a:ext cx="3581400" cy="2057401"/>
            <a:chOff x="228600" y="2743200"/>
            <a:chExt cx="3581400" cy="2057401"/>
          </a:xfrm>
        </p:grpSpPr>
        <p:sp>
          <p:nvSpPr>
            <p:cNvPr id="16" name="TextBox 15"/>
            <p:cNvSpPr txBox="1"/>
            <p:nvPr/>
          </p:nvSpPr>
          <p:spPr>
            <a:xfrm>
              <a:off x="428725" y="274320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</a:rPr>
                <a:t>+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28600" y="3200400"/>
              <a:ext cx="3581400" cy="1600201"/>
              <a:chOff x="228600" y="3200400"/>
              <a:chExt cx="3581400" cy="160020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28600" y="3682425"/>
                <a:ext cx="7040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</a:rPr>
                  <a:t>1-</a:t>
                </a:r>
                <a:r>
                  <a:rPr lang="el-GR" sz="3200" dirty="0">
                    <a:solidFill>
                      <a:srgbClr val="FFFFFF"/>
                    </a:solidFill>
                  </a:rPr>
                  <a:t>α</a:t>
                </a:r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eft Brace 23"/>
              <p:cNvSpPr/>
              <p:nvPr/>
            </p:nvSpPr>
            <p:spPr>
              <a:xfrm>
                <a:off x="990600" y="3200400"/>
                <a:ext cx="228600" cy="1600200"/>
              </a:xfrm>
              <a:prstGeom prst="leftBrac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ight Brace 24"/>
              <p:cNvSpPr/>
              <p:nvPr/>
            </p:nvSpPr>
            <p:spPr>
              <a:xfrm>
                <a:off x="3635185" y="3200401"/>
                <a:ext cx="174815" cy="1600200"/>
              </a:xfrm>
              <a:prstGeom prst="rightBrac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28725" y="5105400"/>
            <a:ext cx="3381275" cy="1600201"/>
            <a:chOff x="428725" y="5105400"/>
            <a:chExt cx="3381275" cy="1600201"/>
          </a:xfrm>
        </p:grpSpPr>
        <p:sp>
          <p:nvSpPr>
            <p:cNvPr id="17" name="TextBox 16"/>
            <p:cNvSpPr txBox="1"/>
            <p:nvPr/>
          </p:nvSpPr>
          <p:spPr>
            <a:xfrm>
              <a:off x="428725" y="5587425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</a:rPr>
                <a:t>=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>
              <a:off x="990600" y="5105400"/>
              <a:ext cx="228600" cy="1600200"/>
            </a:xfrm>
            <a:prstGeom prst="lef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ight Brace 26"/>
            <p:cNvSpPr/>
            <p:nvPr/>
          </p:nvSpPr>
          <p:spPr>
            <a:xfrm>
              <a:off x="3635185" y="5105401"/>
              <a:ext cx="174815" cy="1600200"/>
            </a:xfrm>
            <a:prstGeom prst="righ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73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Saliency map</a:t>
            </a:r>
            <a:endParaRPr lang="en-US" dirty="0"/>
          </a:p>
        </p:txBody>
      </p:sp>
      <p:pic>
        <p:nvPicPr>
          <p:cNvPr id="5" name="Picture 4" descr="EnergyMap_Butterfly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600200"/>
            <a:ext cx="2400000" cy="1600000"/>
          </a:xfrm>
          <a:prstGeom prst="rect">
            <a:avLst/>
          </a:prstGeom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06612" y="4724400"/>
            <a:ext cx="8866188" cy="762000"/>
            <a:chOff x="-179388" y="4800600"/>
            <a:chExt cx="8866188" cy="762000"/>
          </a:xfrm>
        </p:grpSpPr>
        <p:graphicFrame>
          <p:nvGraphicFramePr>
            <p:cNvPr id="48134" name="Object 6"/>
            <p:cNvGraphicFramePr>
              <a:graphicFrameLocks noChangeAspect="1"/>
            </p:cNvGraphicFramePr>
            <p:nvPr/>
          </p:nvGraphicFramePr>
          <p:xfrm>
            <a:off x="-179388" y="4989512"/>
            <a:ext cx="8866188" cy="496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6" name="Document" r:id="rId4" imgW="8969002" imgH="500747" progId="Word.Document.12">
                    <p:embed/>
                  </p:oleObj>
                </mc:Choice>
                <mc:Fallback>
                  <p:oleObj name="Document" r:id="rId4" imgW="8969002" imgH="500747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9388" y="4989512"/>
                          <a:ext cx="8866188" cy="496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514600" y="4800600"/>
              <a:ext cx="3505200" cy="762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0" y="3276600"/>
            <a:ext cx="8785225" cy="1096345"/>
            <a:chOff x="76200" y="3551855"/>
            <a:chExt cx="8785225" cy="1096345"/>
          </a:xfrm>
        </p:grpSpPr>
        <p:graphicFrame>
          <p:nvGraphicFramePr>
            <p:cNvPr id="48133" name="Object 5"/>
            <p:cNvGraphicFramePr>
              <a:graphicFrameLocks noChangeAspect="1"/>
            </p:cNvGraphicFramePr>
            <p:nvPr/>
          </p:nvGraphicFramePr>
          <p:xfrm>
            <a:off x="76200" y="3575050"/>
            <a:ext cx="8785225" cy="1073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7" name="Document" r:id="rId6" imgW="8864238" imgH="1092211" progId="Word.Document.12">
                    <p:embed/>
                  </p:oleObj>
                </mc:Choice>
                <mc:Fallback>
                  <p:oleObj name="Document" r:id="rId6" imgW="8864238" imgH="1092211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00" y="3575050"/>
                          <a:ext cx="8785225" cy="1073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771193" y="3551855"/>
              <a:ext cx="3505200" cy="9906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pic>
        <p:nvPicPr>
          <p:cNvPr id="17" name="Picture 16" descr="GaussianPrior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86400" y="1524000"/>
            <a:ext cx="2505075" cy="1676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-473075" y="3429000"/>
            <a:ext cx="5883275" cy="533400"/>
            <a:chOff x="-549275" y="3429000"/>
            <a:chExt cx="5883275" cy="533400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-549275" y="3535362"/>
            <a:ext cx="5883275" cy="427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8" name="Document" r:id="rId9" imgW="5940848" imgH="437306" progId="Word.Document.12">
                    <p:embed/>
                  </p:oleObj>
                </mc:Choice>
                <mc:Fallback>
                  <p:oleObj name="Document" r:id="rId9" imgW="5940848" imgH="437306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49275" y="3535362"/>
                          <a:ext cx="5883275" cy="427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457200" y="3429000"/>
              <a:ext cx="3886200" cy="5334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pic>
        <p:nvPicPr>
          <p:cNvPr id="48135" name="Picture 7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4343400"/>
            <a:ext cx="240487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2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interest seam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3809999"/>
          </a:xfrm>
        </p:spPr>
        <p:txBody>
          <a:bodyPr/>
          <a:lstStyle/>
          <a:p>
            <a:r>
              <a:rPr lang="en-US" dirty="0" smtClean="0"/>
              <a:t>Solution space: ≈ O(w×h×3</a:t>
            </a:r>
            <a:r>
              <a:rPr lang="en-US" baseline="30000" dirty="0" smtClean="0"/>
              <a:t>h-1</a:t>
            </a:r>
            <a:r>
              <a:rPr lang="en-US" dirty="0" smtClean="0"/>
              <a:t>)</a:t>
            </a:r>
            <a:endParaRPr lang="en-US" baseline="30000" dirty="0" smtClean="0"/>
          </a:p>
          <a:p>
            <a:r>
              <a:rPr lang="en-US" dirty="0" smtClean="0"/>
              <a:t>Dynamic program: O(</a:t>
            </a:r>
            <a:r>
              <a:rPr lang="en-US" dirty="0" err="1" smtClean="0"/>
              <a:t>w×h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0" y="48122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(37, 0)  (38, 0)   (42, 3)    (40, 4)  (35, 4)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53628" y="3681115"/>
            <a:ext cx="3586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( 3, --)  (10,--)    (7, --)     (2, --)   (2, --)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35340" y="3976771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(14, 1)  (13, 1)   (17, 1)    (7, 2)    (6, 3)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26196" y="4254139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(19, 0)  (24, 2)   (19, 2)    (23, 2)  (12, 3)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35340" y="4510171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(33, 1)  (31, 1)   (25, 1)    (32, 3)  (33, 3)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30996" y="5489103"/>
            <a:ext cx="3312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FFFF"/>
                </a:solidFill>
              </a:rPr>
              <a:t>E</a:t>
            </a:r>
            <a:r>
              <a:rPr lang="en-US" baseline="-25000" dirty="0" err="1">
                <a:solidFill>
                  <a:srgbClr val="FFFFFF"/>
                </a:solidFill>
              </a:rPr>
              <a:t>m</a:t>
            </a:r>
            <a:r>
              <a:rPr lang="en-US" dirty="0">
                <a:solidFill>
                  <a:srgbClr val="FFFFFF"/>
                </a:solidFill>
              </a:rPr>
              <a:t>(1, 2)= 7 + max{ 10, 7, 2} = 17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30996" y="5793903"/>
            <a:ext cx="292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FFFF"/>
                </a:solidFill>
              </a:rPr>
              <a:t>E</a:t>
            </a:r>
            <a:r>
              <a:rPr lang="en-US" baseline="-25000" dirty="0" err="1">
                <a:solidFill>
                  <a:srgbClr val="FFFFFF"/>
                </a:solidFill>
              </a:rPr>
              <a:t>m</a:t>
            </a:r>
            <a:r>
              <a:rPr lang="en-US" dirty="0">
                <a:solidFill>
                  <a:srgbClr val="FFFFFF"/>
                </a:solidFill>
              </a:rPr>
              <a:t>(2, 4)= 5 + max{7, 6} = 12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715000" y="1524000"/>
            <a:ext cx="3505200" cy="1807988"/>
            <a:chOff x="5486400" y="1524000"/>
            <a:chExt cx="3505200" cy="1807988"/>
          </a:xfrm>
        </p:grpSpPr>
        <p:grpSp>
          <p:nvGrpSpPr>
            <p:cNvPr id="32" name="Group 31"/>
            <p:cNvGrpSpPr/>
            <p:nvPr/>
          </p:nvGrpSpPr>
          <p:grpSpPr>
            <a:xfrm>
              <a:off x="5562600" y="1868269"/>
              <a:ext cx="3429000" cy="1463719"/>
              <a:chOff x="5486400" y="1868269"/>
              <a:chExt cx="3429000" cy="146371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5486400" y="2962656"/>
                <a:ext cx="3429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4           5          10          7           2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486400" y="1868269"/>
                <a:ext cx="34290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3          10          7           2           2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486400" y="2133600"/>
                <a:ext cx="3352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4           3           7           0           4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486400" y="2362200"/>
                <a:ext cx="3352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5           7           2           6           5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486400" y="2667000"/>
                <a:ext cx="3352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9           7           1           9          10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6934200" y="1524000"/>
              <a:ext cx="7438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rgbClr val="FFFFFF"/>
                  </a:solidFill>
                </a:rPr>
                <a:t>E</a:t>
              </a:r>
              <a:r>
                <a:rPr lang="en-US" dirty="0">
                  <a:solidFill>
                    <a:srgbClr val="FFFFFF"/>
                  </a:solidFill>
                </a:rPr>
                <a:t>(</a:t>
              </a:r>
              <a:r>
                <a:rPr lang="en-US" dirty="0" err="1">
                  <a:solidFill>
                    <a:srgbClr val="FFFFFF"/>
                  </a:solidFill>
                </a:rPr>
                <a:t>p,k</a:t>
              </a:r>
              <a:r>
                <a:rPr lang="en-US" dirty="0">
                  <a:solidFill>
                    <a:srgbClr val="FFFFFF"/>
                  </a:solidFill>
                </a:rPr>
                <a:t>)</a:t>
              </a:r>
            </a:p>
          </p:txBody>
        </p:sp>
        <p:sp>
          <p:nvSpPr>
            <p:cNvPr id="33" name="Left Bracket 32"/>
            <p:cNvSpPr/>
            <p:nvPr/>
          </p:nvSpPr>
          <p:spPr>
            <a:xfrm>
              <a:off x="5486400" y="1905000"/>
              <a:ext cx="152400" cy="1371600"/>
            </a:xfrm>
            <a:prstGeom prst="leftBracke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Right Bracket 33"/>
            <p:cNvSpPr/>
            <p:nvPr/>
          </p:nvSpPr>
          <p:spPr>
            <a:xfrm>
              <a:off x="8686800" y="1905000"/>
              <a:ext cx="152400" cy="1371600"/>
            </a:xfrm>
            <a:prstGeom prst="rightBracke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95716" y="3355503"/>
            <a:ext cx="3678936" cy="1777508"/>
            <a:chOff x="5303520" y="3364468"/>
            <a:chExt cx="3678936" cy="1777508"/>
          </a:xfrm>
        </p:grpSpPr>
        <p:sp>
          <p:nvSpPr>
            <p:cNvPr id="35" name="Left Bracket 34"/>
            <p:cNvSpPr/>
            <p:nvPr/>
          </p:nvSpPr>
          <p:spPr>
            <a:xfrm>
              <a:off x="5303520" y="3770376"/>
              <a:ext cx="152400" cy="1371600"/>
            </a:xfrm>
            <a:prstGeom prst="leftBracke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ight Bracket 35"/>
            <p:cNvSpPr/>
            <p:nvPr/>
          </p:nvSpPr>
          <p:spPr>
            <a:xfrm>
              <a:off x="8830056" y="3770376"/>
              <a:ext cx="152400" cy="1371600"/>
            </a:xfrm>
            <a:prstGeom prst="rightBracke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812510" y="3364468"/>
              <a:ext cx="862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FFFFFF"/>
                  </a:solidFill>
                </a:rPr>
                <a:t>E</a:t>
              </a:r>
              <a:r>
                <a:rPr lang="en-US" baseline="-25000" dirty="0" err="1">
                  <a:solidFill>
                    <a:srgbClr val="FFFFFF"/>
                  </a:solidFill>
                </a:rPr>
                <a:t>m</a:t>
              </a:r>
              <a:r>
                <a:rPr lang="en-US" dirty="0">
                  <a:solidFill>
                    <a:srgbClr val="FFFFFF"/>
                  </a:solidFill>
                </a:rPr>
                <a:t>(</a:t>
              </a:r>
              <a:r>
                <a:rPr lang="en-US" dirty="0" err="1">
                  <a:solidFill>
                    <a:srgbClr val="FFFFFF"/>
                  </a:solidFill>
                </a:rPr>
                <a:t>p,k</a:t>
              </a:r>
              <a:r>
                <a:rPr lang="en-US" dirty="0">
                  <a:solidFill>
                    <a:srgbClr val="FFFFFF"/>
                  </a:solidFill>
                </a:rPr>
                <a:t>)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437718" y="5172635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FFFF"/>
                </a:solidFill>
              </a:rPr>
              <a:t>E</a:t>
            </a:r>
            <a:r>
              <a:rPr lang="en-US" baseline="-25000" dirty="0" err="1">
                <a:solidFill>
                  <a:srgbClr val="FFFFFF"/>
                </a:solidFill>
              </a:rPr>
              <a:t>m</a:t>
            </a:r>
            <a:r>
              <a:rPr lang="en-US" dirty="0">
                <a:solidFill>
                  <a:srgbClr val="FFFFFF"/>
                </a:solidFill>
              </a:rPr>
              <a:t>(0,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)= </a:t>
            </a:r>
            <a:r>
              <a:rPr lang="en-US" i="1" dirty="0">
                <a:solidFill>
                  <a:srgbClr val="FFFFFF"/>
                </a:solidFill>
              </a:rPr>
              <a:t>E</a:t>
            </a:r>
            <a:r>
              <a:rPr lang="en-US" dirty="0">
                <a:solidFill>
                  <a:srgbClr val="FFFFFF"/>
                </a:solidFill>
              </a:rPr>
              <a:t>(0,i)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73996" y="4029635"/>
            <a:ext cx="685800" cy="3048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21796" y="4334435"/>
            <a:ext cx="685800" cy="228600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21596" y="6087035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… … 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6858000" y="4831259"/>
            <a:ext cx="533400" cy="304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748772" y="4544747"/>
            <a:ext cx="533400" cy="304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748772" y="4285667"/>
            <a:ext cx="533400" cy="304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950196" y="4020491"/>
            <a:ext cx="533400" cy="304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206484" y="3724835"/>
            <a:ext cx="533400" cy="304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7315200" y="4791635"/>
            <a:ext cx="625596" cy="161365"/>
          </a:xfrm>
          <a:prstGeom prst="straightConnector1">
            <a:avLst/>
          </a:prstGeom>
          <a:ln w="317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6200000" flipV="1">
            <a:off x="8016202" y="4563829"/>
            <a:ext cx="229394" cy="75406"/>
          </a:xfrm>
          <a:prstGeom prst="straightConnector1">
            <a:avLst/>
          </a:prstGeom>
          <a:ln w="317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53" idx="5"/>
          </p:cNvCxnSpPr>
          <p:nvPr/>
        </p:nvCxnSpPr>
        <p:spPr>
          <a:xfrm rot="10800000">
            <a:off x="7405482" y="4280655"/>
            <a:ext cx="687715" cy="129981"/>
          </a:xfrm>
          <a:prstGeom prst="straightConnector1">
            <a:avLst/>
          </a:prstGeom>
          <a:ln w="317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54" idx="5"/>
          </p:cNvCxnSpPr>
          <p:nvPr/>
        </p:nvCxnSpPr>
        <p:spPr>
          <a:xfrm rot="10800000">
            <a:off x="6661770" y="3984999"/>
            <a:ext cx="669427" cy="120837"/>
          </a:xfrm>
          <a:prstGeom prst="straightConnector1">
            <a:avLst/>
          </a:prstGeom>
          <a:ln w="317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114288" y="2191512"/>
            <a:ext cx="2191512" cy="1847088"/>
            <a:chOff x="6038088" y="2191512"/>
            <a:chExt cx="2191512" cy="1847088"/>
          </a:xfrm>
        </p:grpSpPr>
        <p:sp>
          <p:nvSpPr>
            <p:cNvPr id="40" name="Rectangle 39"/>
            <p:cNvSpPr/>
            <p:nvPr/>
          </p:nvSpPr>
          <p:spPr>
            <a:xfrm>
              <a:off x="6038088" y="3733800"/>
              <a:ext cx="685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62800" y="2191512"/>
              <a:ext cx="304800" cy="2286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772656" y="3733800"/>
              <a:ext cx="685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543800" y="3733800"/>
              <a:ext cx="685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696200" y="2417064"/>
            <a:ext cx="1304544" cy="1926336"/>
            <a:chOff x="7620000" y="2417064"/>
            <a:chExt cx="1304544" cy="1926336"/>
          </a:xfrm>
        </p:grpSpPr>
        <p:sp>
          <p:nvSpPr>
            <p:cNvPr id="43" name="Rectangle 42"/>
            <p:cNvSpPr/>
            <p:nvPr/>
          </p:nvSpPr>
          <p:spPr>
            <a:xfrm>
              <a:off x="7620000" y="4038600"/>
              <a:ext cx="533400" cy="3048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686800" y="2417064"/>
              <a:ext cx="237744" cy="3048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229600" y="4038600"/>
              <a:ext cx="685800" cy="286512"/>
            </a:xfrm>
            <a:prstGeom prst="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-76200" y="5486400"/>
            <a:ext cx="5943600" cy="685800"/>
            <a:chOff x="-76200" y="5486400"/>
            <a:chExt cx="5943600" cy="685800"/>
          </a:xfrm>
        </p:grpSpPr>
        <p:grpSp>
          <p:nvGrpSpPr>
            <p:cNvPr id="17" name="Group 16"/>
            <p:cNvGrpSpPr/>
            <p:nvPr/>
          </p:nvGrpSpPr>
          <p:grpSpPr>
            <a:xfrm>
              <a:off x="-76200" y="5486400"/>
              <a:ext cx="5943600" cy="685800"/>
              <a:chOff x="381000" y="4953000"/>
              <a:chExt cx="5943600" cy="6858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85800" y="4953000"/>
                <a:ext cx="5334000" cy="6096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F243E"/>
                  </a:solidFill>
                </a:endParaRPr>
              </a:p>
            </p:txBody>
          </p:sp>
        </p:grpSp>
        <p:pic>
          <p:nvPicPr>
            <p:cNvPr id="2458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6200" y="5619750"/>
              <a:ext cx="5943600" cy="55245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grpSp>
        <p:nvGrpSpPr>
          <p:cNvPr id="59" name="Group 58"/>
          <p:cNvGrpSpPr/>
          <p:nvPr/>
        </p:nvGrpSpPr>
        <p:grpSpPr>
          <a:xfrm>
            <a:off x="-1295400" y="4114800"/>
            <a:ext cx="5943600" cy="609600"/>
            <a:chOff x="-838200" y="4114800"/>
            <a:chExt cx="5943600" cy="609600"/>
          </a:xfrm>
        </p:grpSpPr>
        <p:grpSp>
          <p:nvGrpSpPr>
            <p:cNvPr id="16" name="Group 15"/>
            <p:cNvGrpSpPr/>
            <p:nvPr/>
          </p:nvGrpSpPr>
          <p:grpSpPr>
            <a:xfrm>
              <a:off x="-838200" y="4114800"/>
              <a:ext cx="5943600" cy="609600"/>
              <a:chOff x="-838200" y="4038600"/>
              <a:chExt cx="5943600" cy="6096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85800" y="4038600"/>
                <a:ext cx="2819400" cy="4572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F243E"/>
                  </a:solidFill>
                </a:endParaRPr>
              </a:p>
            </p:txBody>
          </p:sp>
        </p:grpSp>
        <p:pic>
          <p:nvPicPr>
            <p:cNvPr id="2458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838200" y="4171950"/>
              <a:ext cx="5943600" cy="55245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-609600" y="2943225"/>
            <a:ext cx="5943600" cy="942975"/>
            <a:chOff x="-152400" y="3095625"/>
            <a:chExt cx="5943600" cy="942975"/>
          </a:xfrm>
        </p:grpSpPr>
        <p:grpSp>
          <p:nvGrpSpPr>
            <p:cNvPr id="15" name="Group 14"/>
            <p:cNvGrpSpPr/>
            <p:nvPr/>
          </p:nvGrpSpPr>
          <p:grpSpPr>
            <a:xfrm>
              <a:off x="-152400" y="3095625"/>
              <a:ext cx="5943600" cy="942975"/>
              <a:chOff x="-152400" y="2895600"/>
              <a:chExt cx="5943600" cy="94297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85800" y="2895600"/>
                <a:ext cx="4114800" cy="8382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F243E"/>
                  </a:solidFill>
                </a:endParaRPr>
              </a:p>
            </p:txBody>
          </p:sp>
        </p:grpSp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52400" y="3095625"/>
              <a:ext cx="5943600" cy="942975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sp>
        <p:nvSpPr>
          <p:cNvPr id="62" name="TextBox 61"/>
          <p:cNvSpPr txBox="1"/>
          <p:nvPr/>
        </p:nvSpPr>
        <p:spPr>
          <a:xfrm>
            <a:off x="3429000" y="6400800"/>
            <a:ext cx="338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</a:t>
            </a:r>
            <a:r>
              <a:rPr lang="en-US" dirty="0" err="1">
                <a:solidFill>
                  <a:srgbClr val="FFFFFF"/>
                </a:solidFill>
              </a:rPr>
              <a:t>Avidan</a:t>
            </a:r>
            <a:r>
              <a:rPr lang="en-US" dirty="0">
                <a:solidFill>
                  <a:srgbClr val="FFFFFF"/>
                </a:solidFill>
              </a:rPr>
              <a:t> &amp; Shamir</a:t>
            </a:r>
            <a:r>
              <a:rPr lang="en-US">
                <a:solidFill>
                  <a:srgbClr val="FFFFFF"/>
                </a:solidFill>
              </a:rPr>
              <a:t>, SIGGRAPH’07</a:t>
            </a:r>
            <a:r>
              <a:rPr lang="en-US" dirty="0">
                <a:solidFill>
                  <a:srgbClr val="FFFFFF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601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  <p:bldP spid="25" grpId="0"/>
      <p:bldP spid="26" grpId="0"/>
      <p:bldP spid="27" grpId="0"/>
      <p:bldP spid="28" grpId="0"/>
      <p:bldP spid="29" grpId="0"/>
      <p:bldP spid="30" grpId="0"/>
      <p:bldP spid="38" grpId="0"/>
      <p:bldP spid="39" grpId="0" animBg="1"/>
      <p:bldP spid="39" grpId="1" animBg="1"/>
      <p:bldP spid="42" grpId="0" animBg="1"/>
      <p:bldP spid="42" grpId="1" animBg="1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6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slice </a:t>
            </a:r>
            <a:r>
              <a:rPr lang="en-US" dirty="0" err="1" smtClean="0"/>
              <a:t>vs</a:t>
            </a:r>
            <a:r>
              <a:rPr lang="en-US" dirty="0" smtClean="0"/>
              <a:t> interest seam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3" y="4050309"/>
            <a:ext cx="1981197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Slice image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648200"/>
            <a:ext cx="198119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28799" y="4050411"/>
            <a:ext cx="2362200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Slice</a:t>
            </a:r>
          </a:p>
        </p:txBody>
      </p:sp>
      <p:pic>
        <p:nvPicPr>
          <p:cNvPr id="11" name="Picture 10" descr="ScanImg_Lak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799" y="4648200"/>
            <a:ext cx="2383747" cy="1600200"/>
          </a:xfrm>
          <a:prstGeom prst="rect">
            <a:avLst/>
          </a:prstGeom>
        </p:spPr>
      </p:pic>
      <p:pic>
        <p:nvPicPr>
          <p:cNvPr id="12" name="Picture 11" descr="SeamImg_V_Resize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181603" y="1904999"/>
            <a:ext cx="1600199" cy="1905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9202" y="1459468"/>
            <a:ext cx="2133598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Interest seam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0" y="1459611"/>
            <a:ext cx="2362200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Seam</a:t>
            </a:r>
          </a:p>
        </p:txBody>
      </p:sp>
      <p:pic>
        <p:nvPicPr>
          <p:cNvPr id="15" name="Picture 14" descr="SeamCarvImg_V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8800" y="2057400"/>
            <a:ext cx="2400300" cy="1600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9000" y="6324600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</a:t>
            </a:r>
            <a:r>
              <a:rPr lang="en-US" dirty="0" err="1">
                <a:solidFill>
                  <a:srgbClr val="FFFFFF"/>
                </a:solidFill>
              </a:rPr>
              <a:t>Nog</a:t>
            </a:r>
            <a:r>
              <a:rPr lang="en-US" dirty="0">
                <a:solidFill>
                  <a:srgbClr val="FFFFFF"/>
                </a:solidFill>
              </a:rPr>
              <a:t>, et al, TMM’02]</a:t>
            </a:r>
          </a:p>
        </p:txBody>
      </p:sp>
      <p:sp>
        <p:nvSpPr>
          <p:cNvPr id="17" name="Oval 16"/>
          <p:cNvSpPr/>
          <p:nvPr/>
        </p:nvSpPr>
        <p:spPr>
          <a:xfrm>
            <a:off x="5715000" y="2895600"/>
            <a:ext cx="762000" cy="533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81600" y="2209800"/>
            <a:ext cx="1524000" cy="533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Key-frame based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Key-frame based representation</a:t>
            </a:r>
          </a:p>
          <a:p>
            <a:pPr lvl="1"/>
            <a:r>
              <a:rPr lang="en-US" dirty="0" smtClean="0"/>
              <a:t>Beginning/middle of the video shot</a:t>
            </a:r>
          </a:p>
          <a:p>
            <a:pPr lvl="1"/>
            <a:r>
              <a:rPr lang="en-US" dirty="0" smtClean="0"/>
              <a:t>Frame with extreme motion intensity</a:t>
            </a:r>
          </a:p>
          <a:p>
            <a:r>
              <a:rPr lang="en-US" dirty="0" smtClean="0"/>
              <a:t>Problem: shot boundary detection is difficult</a:t>
            </a:r>
          </a:p>
        </p:txBody>
      </p:sp>
      <p:pic>
        <p:nvPicPr>
          <p:cNvPr id="4" name="Content Placeholder 3" descr="a.aviKeyFrame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457200" y="4495800"/>
            <a:ext cx="1727200" cy="1295400"/>
          </a:xfrm>
          <a:prstGeom prst="rect">
            <a:avLst/>
          </a:prstGeom>
        </p:spPr>
      </p:pic>
      <p:pic>
        <p:nvPicPr>
          <p:cNvPr id="5" name="Picture 4" descr="c.aviKeyFram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286001" y="4495799"/>
            <a:ext cx="1727200" cy="1295400"/>
          </a:xfrm>
          <a:prstGeom prst="rect">
            <a:avLst/>
          </a:prstGeom>
        </p:spPr>
      </p:pic>
      <p:pic>
        <p:nvPicPr>
          <p:cNvPr id="6" name="Picture 5" descr="a.aviKeyFrame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451601" y="4495799"/>
            <a:ext cx="2292744" cy="1295400"/>
          </a:xfrm>
          <a:prstGeom prst="rect">
            <a:avLst/>
          </a:prstGeom>
        </p:spPr>
      </p:pic>
      <p:pic>
        <p:nvPicPr>
          <p:cNvPr id="7" name="Picture 6" descr="c.aviKeyFrame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616056" y="4495799"/>
            <a:ext cx="1771488" cy="129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801" y="4114800"/>
            <a:ext cx="28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Different shot boundary style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0198" y="5802868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Different content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2476" y="4114800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Different shot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7201" y="5802868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Different views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0400" y="6248400"/>
            <a:ext cx="2597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</a:t>
            </a:r>
            <a:r>
              <a:rPr lang="en-US" dirty="0" err="1">
                <a:solidFill>
                  <a:srgbClr val="FFFFFF"/>
                </a:solidFill>
              </a:rPr>
              <a:t>Kim&amp;Hwang</a:t>
            </a:r>
            <a:r>
              <a:rPr lang="en-US" dirty="0">
                <a:solidFill>
                  <a:srgbClr val="FFFFFF"/>
                </a:solidFill>
              </a:rPr>
              <a:t>, TCSVT’02]</a:t>
            </a:r>
          </a:p>
        </p:txBody>
      </p:sp>
    </p:spTree>
    <p:extLst>
      <p:ext uri="{BB962C8B-B14F-4D97-AF65-F5344CB8AC3E}">
        <p14:creationId xmlns:p14="http://schemas.microsoft.com/office/powerpoint/2010/main" val="32056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Key-frame </a:t>
            </a:r>
            <a:r>
              <a:rPr lang="en-US" dirty="0" err="1" smtClean="0"/>
              <a:t>v.s</a:t>
            </a:r>
            <a:r>
              <a:rPr lang="en-US" dirty="0" smtClean="0"/>
              <a:t>. interest seam image</a:t>
            </a:r>
            <a:endParaRPr lang="en-US" dirty="0"/>
          </a:p>
        </p:txBody>
      </p:sp>
      <p:pic>
        <p:nvPicPr>
          <p:cNvPr id="4" name="Content Placeholder 3" descr="a.aviKeyFrame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1371601" y="1904999"/>
            <a:ext cx="3048000" cy="2286000"/>
          </a:xfrm>
        </p:spPr>
      </p:pic>
      <p:pic>
        <p:nvPicPr>
          <p:cNvPr id="5" name="Picture 4" descr="c.aviKeyFrame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371601" y="4495799"/>
            <a:ext cx="3048000" cy="2286000"/>
          </a:xfrm>
          <a:prstGeom prst="rect">
            <a:avLst/>
          </a:prstGeom>
        </p:spPr>
      </p:pic>
      <p:pic>
        <p:nvPicPr>
          <p:cNvPr id="8" name="Picture 7" descr="SeamImg_V_Titanic.a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772162" y="1933437"/>
            <a:ext cx="2190476" cy="2285999"/>
          </a:xfrm>
          <a:prstGeom prst="rect">
            <a:avLst/>
          </a:prstGeom>
        </p:spPr>
      </p:pic>
      <p:pic>
        <p:nvPicPr>
          <p:cNvPr id="9" name="Picture 8" descr="SeamImg_V_Titanic.c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4724402" y="4419599"/>
            <a:ext cx="2333333" cy="2333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1600199"/>
            <a:ext cx="1752599" cy="584775"/>
          </a:xfrm>
          <a:prstGeom prst="rect">
            <a:avLst/>
          </a:prstGeom>
          <a:noFill/>
          <a:ln w="63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“gradual change” shot boundary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029201" y="1981201"/>
            <a:ext cx="2209801" cy="8140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3689866" y="2863334"/>
            <a:ext cx="2286000" cy="36933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3810000"/>
            <a:ext cx="1981200" cy="338554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“hard” shot boundary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rot="10800000" flipV="1">
            <a:off x="5029202" y="3979276"/>
            <a:ext cx="2133598" cy="44032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3625334" y="5377935"/>
            <a:ext cx="2438400" cy="36933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1490246"/>
            <a:ext cx="1600199" cy="338554"/>
          </a:xfrm>
          <a:prstGeom prst="rect">
            <a:avLst/>
          </a:prstGeom>
          <a:noFill/>
          <a:ln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       Key-frame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0600" y="1490246"/>
            <a:ext cx="2076649" cy="338554"/>
          </a:xfrm>
          <a:prstGeom prst="rect">
            <a:avLst/>
          </a:prstGeom>
          <a:noFill/>
          <a:ln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   Interest seam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0200" y="4157246"/>
            <a:ext cx="2667000" cy="338554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Different shot  boundary style</a:t>
            </a:r>
          </a:p>
        </p:txBody>
      </p:sp>
    </p:spTree>
    <p:extLst>
      <p:ext uri="{BB962C8B-B14F-4D97-AF65-F5344CB8AC3E}">
        <p14:creationId xmlns:p14="http://schemas.microsoft.com/office/powerpoint/2010/main" val="15899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 is the purpose of action recognition?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Key-frame </a:t>
            </a:r>
            <a:r>
              <a:rPr lang="en-US" dirty="0" err="1" smtClean="0"/>
              <a:t>v.s</a:t>
            </a:r>
            <a:r>
              <a:rPr lang="en-US" dirty="0" smtClean="0"/>
              <a:t>. interest seam image</a:t>
            </a:r>
            <a:endParaRPr lang="en-US" dirty="0"/>
          </a:p>
        </p:txBody>
      </p:sp>
      <p:pic>
        <p:nvPicPr>
          <p:cNvPr id="4" name="Picture 3" descr="a.aviKeyFrame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990600" y="1885949"/>
            <a:ext cx="3810000" cy="2152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7800" y="4004846"/>
            <a:ext cx="3048000" cy="338554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Different Shot  Boundary Position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1490246"/>
            <a:ext cx="1600199" cy="338554"/>
          </a:xfrm>
          <a:prstGeom prst="rect">
            <a:avLst/>
          </a:prstGeom>
          <a:noFill/>
          <a:ln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       Key-frame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0951" y="1524000"/>
            <a:ext cx="2076649" cy="338554"/>
          </a:xfrm>
          <a:prstGeom prst="rect">
            <a:avLst/>
          </a:prstGeom>
          <a:noFill/>
          <a:ln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   Interest seam Image</a:t>
            </a:r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8725" y="1875816"/>
            <a:ext cx="2505075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343401"/>
            <a:ext cx="2466975" cy="22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4343400"/>
            <a:ext cx="30575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88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 under editing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600200"/>
            <a:ext cx="7696200" cy="381000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Resizing</a:t>
            </a:r>
          </a:p>
        </p:txBody>
      </p:sp>
      <p:pic>
        <p:nvPicPr>
          <p:cNvPr id="18" name="Picture 17" descr="SeamCarvImg_V_Original_41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990600" y="2286001"/>
            <a:ext cx="3454400" cy="2590800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SeamCarvImg_V_Resize_33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828800" y="5029200"/>
            <a:ext cx="1973942" cy="1480457"/>
          </a:xfrm>
          <a:prstGeom prst="rect">
            <a:avLst/>
          </a:prstGeom>
        </p:spPr>
      </p:pic>
      <p:pic>
        <p:nvPicPr>
          <p:cNvPr id="20" name="Picture 19" descr="SeamCarvImg_V_Original_455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800600" y="2286001"/>
            <a:ext cx="3454400" cy="2590800"/>
          </a:xfrm>
          <a:prstGeom prst="rect">
            <a:avLst/>
          </a:prstGeom>
        </p:spPr>
      </p:pic>
      <p:pic>
        <p:nvPicPr>
          <p:cNvPr id="21" name="Picture 20" descr="SeamCarvImg_V_Resize_404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5562600" y="5029200"/>
            <a:ext cx="1973941" cy="148045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168188" y="2294964"/>
            <a:ext cx="926334" cy="2554942"/>
          </a:xfrm>
          <a:custGeom>
            <a:avLst/>
            <a:gdLst>
              <a:gd name="connsiteX0" fmla="*/ 50141 w 926334"/>
              <a:gd name="connsiteY0" fmla="*/ 0 h 2554942"/>
              <a:gd name="connsiteX1" fmla="*/ 59106 w 926334"/>
              <a:gd name="connsiteY1" fmla="*/ 26895 h 2554942"/>
              <a:gd name="connsiteX2" fmla="*/ 32212 w 926334"/>
              <a:gd name="connsiteY2" fmla="*/ 44824 h 2554942"/>
              <a:gd name="connsiteX3" fmla="*/ 23247 w 926334"/>
              <a:gd name="connsiteY3" fmla="*/ 71718 h 2554942"/>
              <a:gd name="connsiteX4" fmla="*/ 59106 w 926334"/>
              <a:gd name="connsiteY4" fmla="*/ 206189 h 2554942"/>
              <a:gd name="connsiteX5" fmla="*/ 77036 w 926334"/>
              <a:gd name="connsiteY5" fmla="*/ 259977 h 2554942"/>
              <a:gd name="connsiteX6" fmla="*/ 59106 w 926334"/>
              <a:gd name="connsiteY6" fmla="*/ 367553 h 2554942"/>
              <a:gd name="connsiteX7" fmla="*/ 41177 w 926334"/>
              <a:gd name="connsiteY7" fmla="*/ 394447 h 2554942"/>
              <a:gd name="connsiteX8" fmla="*/ 68071 w 926334"/>
              <a:gd name="connsiteY8" fmla="*/ 448236 h 2554942"/>
              <a:gd name="connsiteX9" fmla="*/ 86000 w 926334"/>
              <a:gd name="connsiteY9" fmla="*/ 475130 h 2554942"/>
              <a:gd name="connsiteX10" fmla="*/ 94965 w 926334"/>
              <a:gd name="connsiteY10" fmla="*/ 502024 h 2554942"/>
              <a:gd name="connsiteX11" fmla="*/ 139788 w 926334"/>
              <a:gd name="connsiteY11" fmla="*/ 519953 h 2554942"/>
              <a:gd name="connsiteX12" fmla="*/ 157718 w 926334"/>
              <a:gd name="connsiteY12" fmla="*/ 537883 h 2554942"/>
              <a:gd name="connsiteX13" fmla="*/ 166683 w 926334"/>
              <a:gd name="connsiteY13" fmla="*/ 564777 h 2554942"/>
              <a:gd name="connsiteX14" fmla="*/ 220471 w 926334"/>
              <a:gd name="connsiteY14" fmla="*/ 618565 h 2554942"/>
              <a:gd name="connsiteX15" fmla="*/ 274259 w 926334"/>
              <a:gd name="connsiteY15" fmla="*/ 654424 h 2554942"/>
              <a:gd name="connsiteX16" fmla="*/ 310118 w 926334"/>
              <a:gd name="connsiteY16" fmla="*/ 708212 h 2554942"/>
              <a:gd name="connsiteX17" fmla="*/ 345977 w 926334"/>
              <a:gd name="connsiteY17" fmla="*/ 744071 h 2554942"/>
              <a:gd name="connsiteX18" fmla="*/ 381836 w 926334"/>
              <a:gd name="connsiteY18" fmla="*/ 788895 h 2554942"/>
              <a:gd name="connsiteX19" fmla="*/ 408730 w 926334"/>
              <a:gd name="connsiteY19" fmla="*/ 797859 h 2554942"/>
              <a:gd name="connsiteX20" fmla="*/ 444588 w 926334"/>
              <a:gd name="connsiteY20" fmla="*/ 842683 h 2554942"/>
              <a:gd name="connsiteX21" fmla="*/ 489412 w 926334"/>
              <a:gd name="connsiteY21" fmla="*/ 878542 h 2554942"/>
              <a:gd name="connsiteX22" fmla="*/ 507341 w 926334"/>
              <a:gd name="connsiteY22" fmla="*/ 932330 h 2554942"/>
              <a:gd name="connsiteX23" fmla="*/ 516306 w 926334"/>
              <a:gd name="connsiteY23" fmla="*/ 959224 h 2554942"/>
              <a:gd name="connsiteX24" fmla="*/ 525271 w 926334"/>
              <a:gd name="connsiteY24" fmla="*/ 995083 h 2554942"/>
              <a:gd name="connsiteX25" fmla="*/ 543200 w 926334"/>
              <a:gd name="connsiteY25" fmla="*/ 1048871 h 2554942"/>
              <a:gd name="connsiteX26" fmla="*/ 588024 w 926334"/>
              <a:gd name="connsiteY26" fmla="*/ 1084730 h 2554942"/>
              <a:gd name="connsiteX27" fmla="*/ 632847 w 926334"/>
              <a:gd name="connsiteY27" fmla="*/ 1147483 h 2554942"/>
              <a:gd name="connsiteX28" fmla="*/ 650777 w 926334"/>
              <a:gd name="connsiteY28" fmla="*/ 1165412 h 2554942"/>
              <a:gd name="connsiteX29" fmla="*/ 677671 w 926334"/>
              <a:gd name="connsiteY29" fmla="*/ 1344706 h 2554942"/>
              <a:gd name="connsiteX30" fmla="*/ 704565 w 926334"/>
              <a:gd name="connsiteY30" fmla="*/ 1362636 h 2554942"/>
              <a:gd name="connsiteX31" fmla="*/ 731459 w 926334"/>
              <a:gd name="connsiteY31" fmla="*/ 1371600 h 2554942"/>
              <a:gd name="connsiteX32" fmla="*/ 758353 w 926334"/>
              <a:gd name="connsiteY32" fmla="*/ 1416424 h 2554942"/>
              <a:gd name="connsiteX33" fmla="*/ 776283 w 926334"/>
              <a:gd name="connsiteY33" fmla="*/ 1434353 h 2554942"/>
              <a:gd name="connsiteX34" fmla="*/ 776283 w 926334"/>
              <a:gd name="connsiteY34" fmla="*/ 1550895 h 2554942"/>
              <a:gd name="connsiteX35" fmla="*/ 785247 w 926334"/>
              <a:gd name="connsiteY35" fmla="*/ 1837765 h 2554942"/>
              <a:gd name="connsiteX36" fmla="*/ 865930 w 926334"/>
              <a:gd name="connsiteY36" fmla="*/ 1909483 h 2554942"/>
              <a:gd name="connsiteX37" fmla="*/ 892824 w 926334"/>
              <a:gd name="connsiteY37" fmla="*/ 1927412 h 2554942"/>
              <a:gd name="connsiteX38" fmla="*/ 883859 w 926334"/>
              <a:gd name="connsiteY38" fmla="*/ 2115671 h 2554942"/>
              <a:gd name="connsiteX39" fmla="*/ 856965 w 926334"/>
              <a:gd name="connsiteY39" fmla="*/ 2133600 h 2554942"/>
              <a:gd name="connsiteX40" fmla="*/ 865930 w 926334"/>
              <a:gd name="connsiteY40" fmla="*/ 2196353 h 2554942"/>
              <a:gd name="connsiteX41" fmla="*/ 874894 w 926334"/>
              <a:gd name="connsiteY41" fmla="*/ 2223247 h 2554942"/>
              <a:gd name="connsiteX42" fmla="*/ 865930 w 926334"/>
              <a:gd name="connsiteY42" fmla="*/ 2268071 h 2554942"/>
              <a:gd name="connsiteX43" fmla="*/ 848000 w 926334"/>
              <a:gd name="connsiteY43" fmla="*/ 2330824 h 2554942"/>
              <a:gd name="connsiteX44" fmla="*/ 892824 w 926334"/>
              <a:gd name="connsiteY44" fmla="*/ 2447365 h 2554942"/>
              <a:gd name="connsiteX45" fmla="*/ 910753 w 926334"/>
              <a:gd name="connsiteY45" fmla="*/ 2474259 h 2554942"/>
              <a:gd name="connsiteX46" fmla="*/ 910753 w 926334"/>
              <a:gd name="connsiteY46" fmla="*/ 2554942 h 25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6334" h="2554942">
                <a:moveTo>
                  <a:pt x="50141" y="0"/>
                </a:moveTo>
                <a:cubicBezTo>
                  <a:pt x="53129" y="8965"/>
                  <a:pt x="62616" y="18121"/>
                  <a:pt x="59106" y="26895"/>
                </a:cubicBezTo>
                <a:cubicBezTo>
                  <a:pt x="55105" y="36899"/>
                  <a:pt x="38943" y="36411"/>
                  <a:pt x="32212" y="44824"/>
                </a:cubicBezTo>
                <a:cubicBezTo>
                  <a:pt x="26309" y="52203"/>
                  <a:pt x="26235" y="62753"/>
                  <a:pt x="23247" y="71718"/>
                </a:cubicBezTo>
                <a:cubicBezTo>
                  <a:pt x="73022" y="146377"/>
                  <a:pt x="0" y="28878"/>
                  <a:pt x="59106" y="206189"/>
                </a:cubicBezTo>
                <a:lnTo>
                  <a:pt x="77036" y="259977"/>
                </a:lnTo>
                <a:cubicBezTo>
                  <a:pt x="75705" y="269297"/>
                  <a:pt x="65157" y="351418"/>
                  <a:pt x="59106" y="367553"/>
                </a:cubicBezTo>
                <a:cubicBezTo>
                  <a:pt x="55323" y="377641"/>
                  <a:pt x="47153" y="385482"/>
                  <a:pt x="41177" y="394447"/>
                </a:cubicBezTo>
                <a:cubicBezTo>
                  <a:pt x="92563" y="471530"/>
                  <a:pt x="30953" y="374000"/>
                  <a:pt x="68071" y="448236"/>
                </a:cubicBezTo>
                <a:cubicBezTo>
                  <a:pt x="72889" y="457873"/>
                  <a:pt x="81182" y="465493"/>
                  <a:pt x="86000" y="475130"/>
                </a:cubicBezTo>
                <a:cubicBezTo>
                  <a:pt x="90226" y="483582"/>
                  <a:pt x="87706" y="495975"/>
                  <a:pt x="94965" y="502024"/>
                </a:cubicBezTo>
                <a:cubicBezTo>
                  <a:pt x="107327" y="512326"/>
                  <a:pt x="124847" y="513977"/>
                  <a:pt x="139788" y="519953"/>
                </a:cubicBezTo>
                <a:cubicBezTo>
                  <a:pt x="145765" y="525930"/>
                  <a:pt x="153369" y="530635"/>
                  <a:pt x="157718" y="537883"/>
                </a:cubicBezTo>
                <a:cubicBezTo>
                  <a:pt x="162580" y="545986"/>
                  <a:pt x="160881" y="557318"/>
                  <a:pt x="166683" y="564777"/>
                </a:cubicBezTo>
                <a:cubicBezTo>
                  <a:pt x="182250" y="584792"/>
                  <a:pt x="199374" y="604500"/>
                  <a:pt x="220471" y="618565"/>
                </a:cubicBezTo>
                <a:lnTo>
                  <a:pt x="274259" y="654424"/>
                </a:lnTo>
                <a:cubicBezTo>
                  <a:pt x="286212" y="672353"/>
                  <a:pt x="294881" y="692975"/>
                  <a:pt x="310118" y="708212"/>
                </a:cubicBezTo>
                <a:cubicBezTo>
                  <a:pt x="322071" y="720165"/>
                  <a:pt x="336600" y="730006"/>
                  <a:pt x="345977" y="744071"/>
                </a:cubicBezTo>
                <a:cubicBezTo>
                  <a:pt x="354121" y="756287"/>
                  <a:pt x="367642" y="780379"/>
                  <a:pt x="381836" y="788895"/>
                </a:cubicBezTo>
                <a:cubicBezTo>
                  <a:pt x="389939" y="793757"/>
                  <a:pt x="399765" y="794871"/>
                  <a:pt x="408730" y="797859"/>
                </a:cubicBezTo>
                <a:cubicBezTo>
                  <a:pt x="422040" y="817825"/>
                  <a:pt x="426342" y="828086"/>
                  <a:pt x="444588" y="842683"/>
                </a:cubicBezTo>
                <a:cubicBezTo>
                  <a:pt x="501133" y="887919"/>
                  <a:pt x="446122" y="835250"/>
                  <a:pt x="489412" y="878542"/>
                </a:cubicBezTo>
                <a:lnTo>
                  <a:pt x="507341" y="932330"/>
                </a:lnTo>
                <a:cubicBezTo>
                  <a:pt x="510329" y="941295"/>
                  <a:pt x="514014" y="950057"/>
                  <a:pt x="516306" y="959224"/>
                </a:cubicBezTo>
                <a:cubicBezTo>
                  <a:pt x="519294" y="971177"/>
                  <a:pt x="521731" y="983282"/>
                  <a:pt x="525271" y="995083"/>
                </a:cubicBezTo>
                <a:cubicBezTo>
                  <a:pt x="530702" y="1013185"/>
                  <a:pt x="529836" y="1035508"/>
                  <a:pt x="543200" y="1048871"/>
                </a:cubicBezTo>
                <a:cubicBezTo>
                  <a:pt x="568749" y="1074418"/>
                  <a:pt x="554098" y="1062112"/>
                  <a:pt x="588024" y="1084730"/>
                </a:cubicBezTo>
                <a:cubicBezTo>
                  <a:pt x="602333" y="1127660"/>
                  <a:pt x="590307" y="1104943"/>
                  <a:pt x="632847" y="1147483"/>
                </a:cubicBezTo>
                <a:lnTo>
                  <a:pt x="650777" y="1165412"/>
                </a:lnTo>
                <a:cubicBezTo>
                  <a:pt x="656059" y="1260497"/>
                  <a:pt x="622298" y="1300408"/>
                  <a:pt x="677671" y="1344706"/>
                </a:cubicBezTo>
                <a:cubicBezTo>
                  <a:pt x="686084" y="1351437"/>
                  <a:pt x="694928" y="1357818"/>
                  <a:pt x="704565" y="1362636"/>
                </a:cubicBezTo>
                <a:cubicBezTo>
                  <a:pt x="713017" y="1366862"/>
                  <a:pt x="722494" y="1368612"/>
                  <a:pt x="731459" y="1371600"/>
                </a:cubicBezTo>
                <a:cubicBezTo>
                  <a:pt x="776892" y="1417035"/>
                  <a:pt x="723436" y="1358231"/>
                  <a:pt x="758353" y="1416424"/>
                </a:cubicBezTo>
                <a:cubicBezTo>
                  <a:pt x="762702" y="1423671"/>
                  <a:pt x="770306" y="1428377"/>
                  <a:pt x="776283" y="1434353"/>
                </a:cubicBezTo>
                <a:cubicBezTo>
                  <a:pt x="797860" y="1499088"/>
                  <a:pt x="776283" y="1422130"/>
                  <a:pt x="776283" y="1550895"/>
                </a:cubicBezTo>
                <a:cubicBezTo>
                  <a:pt x="776283" y="1646565"/>
                  <a:pt x="769933" y="1743329"/>
                  <a:pt x="785247" y="1837765"/>
                </a:cubicBezTo>
                <a:cubicBezTo>
                  <a:pt x="787661" y="1852650"/>
                  <a:pt x="850626" y="1898551"/>
                  <a:pt x="865930" y="1909483"/>
                </a:cubicBezTo>
                <a:cubicBezTo>
                  <a:pt x="874697" y="1915745"/>
                  <a:pt x="883859" y="1921436"/>
                  <a:pt x="892824" y="1927412"/>
                </a:cubicBezTo>
                <a:cubicBezTo>
                  <a:pt x="895763" y="1977375"/>
                  <a:pt x="926334" y="2064701"/>
                  <a:pt x="883859" y="2115671"/>
                </a:cubicBezTo>
                <a:cubicBezTo>
                  <a:pt x="876962" y="2123948"/>
                  <a:pt x="865930" y="2127624"/>
                  <a:pt x="856965" y="2133600"/>
                </a:cubicBezTo>
                <a:cubicBezTo>
                  <a:pt x="859953" y="2154518"/>
                  <a:pt x="861786" y="2175633"/>
                  <a:pt x="865930" y="2196353"/>
                </a:cubicBezTo>
                <a:cubicBezTo>
                  <a:pt x="867783" y="2205619"/>
                  <a:pt x="874894" y="2213797"/>
                  <a:pt x="874894" y="2223247"/>
                </a:cubicBezTo>
                <a:cubicBezTo>
                  <a:pt x="874894" y="2238484"/>
                  <a:pt x="869235" y="2253197"/>
                  <a:pt x="865930" y="2268071"/>
                </a:cubicBezTo>
                <a:cubicBezTo>
                  <a:pt x="858427" y="2301837"/>
                  <a:pt x="857983" y="2300878"/>
                  <a:pt x="848000" y="2330824"/>
                </a:cubicBezTo>
                <a:cubicBezTo>
                  <a:pt x="914270" y="2397094"/>
                  <a:pt x="863940" y="2331830"/>
                  <a:pt x="892824" y="2447365"/>
                </a:cubicBezTo>
                <a:cubicBezTo>
                  <a:pt x="895437" y="2457817"/>
                  <a:pt x="908982" y="2463631"/>
                  <a:pt x="910753" y="2474259"/>
                </a:cubicBezTo>
                <a:cubicBezTo>
                  <a:pt x="915174" y="2500787"/>
                  <a:pt x="910753" y="2528048"/>
                  <a:pt x="910753" y="2554942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180381" y="5034598"/>
            <a:ext cx="441845" cy="1443396"/>
          </a:xfrm>
          <a:custGeom>
            <a:avLst/>
            <a:gdLst>
              <a:gd name="connsiteX0" fmla="*/ 2090 w 441845"/>
              <a:gd name="connsiteY0" fmla="*/ 12531 h 1443396"/>
              <a:gd name="connsiteX1" fmla="*/ 20019 w 441845"/>
              <a:gd name="connsiteY1" fmla="*/ 120108 h 1443396"/>
              <a:gd name="connsiteX2" fmla="*/ 28984 w 441845"/>
              <a:gd name="connsiteY2" fmla="*/ 147002 h 1443396"/>
              <a:gd name="connsiteX3" fmla="*/ 37948 w 441845"/>
              <a:gd name="connsiteY3" fmla="*/ 317331 h 1443396"/>
              <a:gd name="connsiteX4" fmla="*/ 46913 w 441845"/>
              <a:gd name="connsiteY4" fmla="*/ 362155 h 1443396"/>
              <a:gd name="connsiteX5" fmla="*/ 109666 w 441845"/>
              <a:gd name="connsiteY5" fmla="*/ 406978 h 1443396"/>
              <a:gd name="connsiteX6" fmla="*/ 154490 w 441845"/>
              <a:gd name="connsiteY6" fmla="*/ 451802 h 1443396"/>
              <a:gd name="connsiteX7" fmla="*/ 181384 w 441845"/>
              <a:gd name="connsiteY7" fmla="*/ 505590 h 1443396"/>
              <a:gd name="connsiteX8" fmla="*/ 199313 w 441845"/>
              <a:gd name="connsiteY8" fmla="*/ 577308 h 1443396"/>
              <a:gd name="connsiteX9" fmla="*/ 217243 w 441845"/>
              <a:gd name="connsiteY9" fmla="*/ 595237 h 1443396"/>
              <a:gd name="connsiteX10" fmla="*/ 226207 w 441845"/>
              <a:gd name="connsiteY10" fmla="*/ 622131 h 1443396"/>
              <a:gd name="connsiteX11" fmla="*/ 253101 w 441845"/>
              <a:gd name="connsiteY11" fmla="*/ 640061 h 1443396"/>
              <a:gd name="connsiteX12" fmla="*/ 271031 w 441845"/>
              <a:gd name="connsiteY12" fmla="*/ 693849 h 1443396"/>
              <a:gd name="connsiteX13" fmla="*/ 279995 w 441845"/>
              <a:gd name="connsiteY13" fmla="*/ 774531 h 1443396"/>
              <a:gd name="connsiteX14" fmla="*/ 306890 w 441845"/>
              <a:gd name="connsiteY14" fmla="*/ 801426 h 1443396"/>
              <a:gd name="connsiteX15" fmla="*/ 324819 w 441845"/>
              <a:gd name="connsiteY15" fmla="*/ 828320 h 1443396"/>
              <a:gd name="connsiteX16" fmla="*/ 360678 w 441845"/>
              <a:gd name="connsiteY16" fmla="*/ 909002 h 1443396"/>
              <a:gd name="connsiteX17" fmla="*/ 369643 w 441845"/>
              <a:gd name="connsiteY17" fmla="*/ 944861 h 1443396"/>
              <a:gd name="connsiteX18" fmla="*/ 405501 w 441845"/>
              <a:gd name="connsiteY18" fmla="*/ 998649 h 1443396"/>
              <a:gd name="connsiteX19" fmla="*/ 441360 w 441845"/>
              <a:gd name="connsiteY19" fmla="*/ 1097261 h 1443396"/>
              <a:gd name="connsiteX20" fmla="*/ 432395 w 441845"/>
              <a:gd name="connsiteY20" fmla="*/ 1160014 h 1443396"/>
              <a:gd name="connsiteX21" fmla="*/ 405501 w 441845"/>
              <a:gd name="connsiteY21" fmla="*/ 1168978 h 1443396"/>
              <a:gd name="connsiteX22" fmla="*/ 387572 w 441845"/>
              <a:gd name="connsiteY22" fmla="*/ 1186908 h 1443396"/>
              <a:gd name="connsiteX23" fmla="*/ 396537 w 441845"/>
              <a:gd name="connsiteY23" fmla="*/ 1366202 h 1443396"/>
              <a:gd name="connsiteX24" fmla="*/ 414466 w 441845"/>
              <a:gd name="connsiteY24" fmla="*/ 1393096 h 1443396"/>
              <a:gd name="connsiteX25" fmla="*/ 432395 w 441845"/>
              <a:gd name="connsiteY25" fmla="*/ 1419990 h 144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1845" h="1443396">
                <a:moveTo>
                  <a:pt x="2090" y="12531"/>
                </a:moveTo>
                <a:cubicBezTo>
                  <a:pt x="23106" y="75586"/>
                  <a:pt x="0" y="0"/>
                  <a:pt x="20019" y="120108"/>
                </a:cubicBezTo>
                <a:cubicBezTo>
                  <a:pt x="21573" y="129429"/>
                  <a:pt x="25996" y="138037"/>
                  <a:pt x="28984" y="147002"/>
                </a:cubicBezTo>
                <a:cubicBezTo>
                  <a:pt x="31972" y="203778"/>
                  <a:pt x="33227" y="260672"/>
                  <a:pt x="37948" y="317331"/>
                </a:cubicBezTo>
                <a:cubicBezTo>
                  <a:pt x="39213" y="332516"/>
                  <a:pt x="39513" y="348835"/>
                  <a:pt x="46913" y="362155"/>
                </a:cubicBezTo>
                <a:cubicBezTo>
                  <a:pt x="66250" y="396962"/>
                  <a:pt x="79706" y="396992"/>
                  <a:pt x="109666" y="406978"/>
                </a:cubicBezTo>
                <a:cubicBezTo>
                  <a:pt x="124607" y="421919"/>
                  <a:pt x="147808" y="431756"/>
                  <a:pt x="154490" y="451802"/>
                </a:cubicBezTo>
                <a:cubicBezTo>
                  <a:pt x="166861" y="488917"/>
                  <a:pt x="158212" y="470834"/>
                  <a:pt x="181384" y="505590"/>
                </a:cubicBezTo>
                <a:cubicBezTo>
                  <a:pt x="183312" y="515233"/>
                  <a:pt x="191042" y="563523"/>
                  <a:pt x="199313" y="577308"/>
                </a:cubicBezTo>
                <a:cubicBezTo>
                  <a:pt x="203662" y="584555"/>
                  <a:pt x="211266" y="589261"/>
                  <a:pt x="217243" y="595237"/>
                </a:cubicBezTo>
                <a:cubicBezTo>
                  <a:pt x="220231" y="604202"/>
                  <a:pt x="220304" y="614752"/>
                  <a:pt x="226207" y="622131"/>
                </a:cubicBezTo>
                <a:cubicBezTo>
                  <a:pt x="232938" y="630544"/>
                  <a:pt x="247391" y="630924"/>
                  <a:pt x="253101" y="640061"/>
                </a:cubicBezTo>
                <a:cubicBezTo>
                  <a:pt x="263118" y="656088"/>
                  <a:pt x="271031" y="693849"/>
                  <a:pt x="271031" y="693849"/>
                </a:cubicBezTo>
                <a:cubicBezTo>
                  <a:pt x="274019" y="720743"/>
                  <a:pt x="271438" y="748860"/>
                  <a:pt x="279995" y="774531"/>
                </a:cubicBezTo>
                <a:cubicBezTo>
                  <a:pt x="284004" y="786559"/>
                  <a:pt x="298773" y="791686"/>
                  <a:pt x="306890" y="801426"/>
                </a:cubicBezTo>
                <a:cubicBezTo>
                  <a:pt x="313787" y="809703"/>
                  <a:pt x="320443" y="818474"/>
                  <a:pt x="324819" y="828320"/>
                </a:cubicBezTo>
                <a:cubicBezTo>
                  <a:pt x="367489" y="924329"/>
                  <a:pt x="320102" y="848140"/>
                  <a:pt x="360678" y="909002"/>
                </a:cubicBezTo>
                <a:cubicBezTo>
                  <a:pt x="363666" y="920955"/>
                  <a:pt x="364133" y="933841"/>
                  <a:pt x="369643" y="944861"/>
                </a:cubicBezTo>
                <a:cubicBezTo>
                  <a:pt x="379280" y="964134"/>
                  <a:pt x="405501" y="998649"/>
                  <a:pt x="405501" y="998649"/>
                </a:cubicBezTo>
                <a:cubicBezTo>
                  <a:pt x="426044" y="1080819"/>
                  <a:pt x="409762" y="1049864"/>
                  <a:pt x="441360" y="1097261"/>
                </a:cubicBezTo>
                <a:cubicBezTo>
                  <a:pt x="438372" y="1118179"/>
                  <a:pt x="441845" y="1141115"/>
                  <a:pt x="432395" y="1160014"/>
                </a:cubicBezTo>
                <a:cubicBezTo>
                  <a:pt x="428169" y="1168466"/>
                  <a:pt x="413604" y="1164116"/>
                  <a:pt x="405501" y="1168978"/>
                </a:cubicBezTo>
                <a:cubicBezTo>
                  <a:pt x="398253" y="1173327"/>
                  <a:pt x="393548" y="1180931"/>
                  <a:pt x="387572" y="1186908"/>
                </a:cubicBezTo>
                <a:cubicBezTo>
                  <a:pt x="390560" y="1246673"/>
                  <a:pt x="388797" y="1306865"/>
                  <a:pt x="396537" y="1366202"/>
                </a:cubicBezTo>
                <a:cubicBezTo>
                  <a:pt x="397931" y="1376886"/>
                  <a:pt x="409121" y="1383741"/>
                  <a:pt x="414466" y="1393096"/>
                </a:cubicBezTo>
                <a:cubicBezTo>
                  <a:pt x="433731" y="1426811"/>
                  <a:pt x="432395" y="1443396"/>
                  <a:pt x="432395" y="141999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348425" y="2294965"/>
            <a:ext cx="536469" cy="2572870"/>
          </a:xfrm>
          <a:custGeom>
            <a:avLst/>
            <a:gdLst>
              <a:gd name="connsiteX0" fmla="*/ 7551 w 536469"/>
              <a:gd name="connsiteY0" fmla="*/ 0 h 2572870"/>
              <a:gd name="connsiteX1" fmla="*/ 34446 w 536469"/>
              <a:gd name="connsiteY1" fmla="*/ 62753 h 2572870"/>
              <a:gd name="connsiteX2" fmla="*/ 61340 w 536469"/>
              <a:gd name="connsiteY2" fmla="*/ 107576 h 2572870"/>
              <a:gd name="connsiteX3" fmla="*/ 88234 w 536469"/>
              <a:gd name="connsiteY3" fmla="*/ 188259 h 2572870"/>
              <a:gd name="connsiteX4" fmla="*/ 97199 w 536469"/>
              <a:gd name="connsiteY4" fmla="*/ 215153 h 2572870"/>
              <a:gd name="connsiteX5" fmla="*/ 106163 w 536469"/>
              <a:gd name="connsiteY5" fmla="*/ 242047 h 2572870"/>
              <a:gd name="connsiteX6" fmla="*/ 97199 w 536469"/>
              <a:gd name="connsiteY6" fmla="*/ 331694 h 2572870"/>
              <a:gd name="connsiteX7" fmla="*/ 79269 w 536469"/>
              <a:gd name="connsiteY7" fmla="*/ 349623 h 2572870"/>
              <a:gd name="connsiteX8" fmla="*/ 70304 w 536469"/>
              <a:gd name="connsiteY8" fmla="*/ 376517 h 2572870"/>
              <a:gd name="connsiteX9" fmla="*/ 52375 w 536469"/>
              <a:gd name="connsiteY9" fmla="*/ 394447 h 2572870"/>
              <a:gd name="connsiteX10" fmla="*/ 34446 w 536469"/>
              <a:gd name="connsiteY10" fmla="*/ 421341 h 2572870"/>
              <a:gd name="connsiteX11" fmla="*/ 43410 w 536469"/>
              <a:gd name="connsiteY11" fmla="*/ 457200 h 2572870"/>
              <a:gd name="connsiteX12" fmla="*/ 70304 w 536469"/>
              <a:gd name="connsiteY12" fmla="*/ 475129 h 2572870"/>
              <a:gd name="connsiteX13" fmla="*/ 88234 w 536469"/>
              <a:gd name="connsiteY13" fmla="*/ 493059 h 2572870"/>
              <a:gd name="connsiteX14" fmla="*/ 142022 w 536469"/>
              <a:gd name="connsiteY14" fmla="*/ 528917 h 2572870"/>
              <a:gd name="connsiteX15" fmla="*/ 168916 w 536469"/>
              <a:gd name="connsiteY15" fmla="*/ 573741 h 2572870"/>
              <a:gd name="connsiteX16" fmla="*/ 177881 w 536469"/>
              <a:gd name="connsiteY16" fmla="*/ 600635 h 2572870"/>
              <a:gd name="connsiteX17" fmla="*/ 204775 w 536469"/>
              <a:gd name="connsiteY17" fmla="*/ 618564 h 2572870"/>
              <a:gd name="connsiteX18" fmla="*/ 240634 w 536469"/>
              <a:gd name="connsiteY18" fmla="*/ 654423 h 2572870"/>
              <a:gd name="connsiteX19" fmla="*/ 249599 w 536469"/>
              <a:gd name="connsiteY19" fmla="*/ 681317 h 2572870"/>
              <a:gd name="connsiteX20" fmla="*/ 231669 w 536469"/>
              <a:gd name="connsiteY20" fmla="*/ 699247 h 2572870"/>
              <a:gd name="connsiteX21" fmla="*/ 213740 w 536469"/>
              <a:gd name="connsiteY21" fmla="*/ 726141 h 2572870"/>
              <a:gd name="connsiteX22" fmla="*/ 195810 w 536469"/>
              <a:gd name="connsiteY22" fmla="*/ 779929 h 2572870"/>
              <a:gd name="connsiteX23" fmla="*/ 186846 w 536469"/>
              <a:gd name="connsiteY23" fmla="*/ 806823 h 2572870"/>
              <a:gd name="connsiteX24" fmla="*/ 150987 w 536469"/>
              <a:gd name="connsiteY24" fmla="*/ 851647 h 2572870"/>
              <a:gd name="connsiteX25" fmla="*/ 168916 w 536469"/>
              <a:gd name="connsiteY25" fmla="*/ 878541 h 2572870"/>
              <a:gd name="connsiteX26" fmla="*/ 213740 w 536469"/>
              <a:gd name="connsiteY26" fmla="*/ 905435 h 2572870"/>
              <a:gd name="connsiteX27" fmla="*/ 231669 w 536469"/>
              <a:gd name="connsiteY27" fmla="*/ 932329 h 2572870"/>
              <a:gd name="connsiteX28" fmla="*/ 249599 w 536469"/>
              <a:gd name="connsiteY28" fmla="*/ 950259 h 2572870"/>
              <a:gd name="connsiteX29" fmla="*/ 267528 w 536469"/>
              <a:gd name="connsiteY29" fmla="*/ 977153 h 2572870"/>
              <a:gd name="connsiteX30" fmla="*/ 294422 w 536469"/>
              <a:gd name="connsiteY30" fmla="*/ 995082 h 2572870"/>
              <a:gd name="connsiteX31" fmla="*/ 312351 w 536469"/>
              <a:gd name="connsiteY31" fmla="*/ 1021976 h 2572870"/>
              <a:gd name="connsiteX32" fmla="*/ 294422 w 536469"/>
              <a:gd name="connsiteY32" fmla="*/ 1156447 h 2572870"/>
              <a:gd name="connsiteX33" fmla="*/ 285457 w 536469"/>
              <a:gd name="connsiteY33" fmla="*/ 1228164 h 2572870"/>
              <a:gd name="connsiteX34" fmla="*/ 267528 w 536469"/>
              <a:gd name="connsiteY34" fmla="*/ 1246094 h 2572870"/>
              <a:gd name="connsiteX35" fmla="*/ 276493 w 536469"/>
              <a:gd name="connsiteY35" fmla="*/ 1272988 h 2572870"/>
              <a:gd name="connsiteX36" fmla="*/ 294422 w 536469"/>
              <a:gd name="connsiteY36" fmla="*/ 1299882 h 2572870"/>
              <a:gd name="connsiteX37" fmla="*/ 312351 w 536469"/>
              <a:gd name="connsiteY37" fmla="*/ 1353670 h 2572870"/>
              <a:gd name="connsiteX38" fmla="*/ 321316 w 536469"/>
              <a:gd name="connsiteY38" fmla="*/ 1380564 h 2572870"/>
              <a:gd name="connsiteX39" fmla="*/ 330281 w 536469"/>
              <a:gd name="connsiteY39" fmla="*/ 1407459 h 2572870"/>
              <a:gd name="connsiteX40" fmla="*/ 321316 w 536469"/>
              <a:gd name="connsiteY40" fmla="*/ 1470211 h 2572870"/>
              <a:gd name="connsiteX41" fmla="*/ 303387 w 536469"/>
              <a:gd name="connsiteY41" fmla="*/ 1488141 h 2572870"/>
              <a:gd name="connsiteX42" fmla="*/ 285457 w 536469"/>
              <a:gd name="connsiteY42" fmla="*/ 1541929 h 2572870"/>
              <a:gd name="connsiteX43" fmla="*/ 294422 w 536469"/>
              <a:gd name="connsiteY43" fmla="*/ 1577788 h 2572870"/>
              <a:gd name="connsiteX44" fmla="*/ 312351 w 536469"/>
              <a:gd name="connsiteY44" fmla="*/ 1604682 h 2572870"/>
              <a:gd name="connsiteX45" fmla="*/ 321316 w 536469"/>
              <a:gd name="connsiteY45" fmla="*/ 1631576 h 2572870"/>
              <a:gd name="connsiteX46" fmla="*/ 303387 w 536469"/>
              <a:gd name="connsiteY46" fmla="*/ 1739153 h 2572870"/>
              <a:gd name="connsiteX47" fmla="*/ 294422 w 536469"/>
              <a:gd name="connsiteY47" fmla="*/ 1766047 h 2572870"/>
              <a:gd name="connsiteX48" fmla="*/ 267528 w 536469"/>
              <a:gd name="connsiteY48" fmla="*/ 1819835 h 2572870"/>
              <a:gd name="connsiteX49" fmla="*/ 303387 w 536469"/>
              <a:gd name="connsiteY49" fmla="*/ 1855694 h 2572870"/>
              <a:gd name="connsiteX50" fmla="*/ 312351 w 536469"/>
              <a:gd name="connsiteY50" fmla="*/ 1882588 h 2572870"/>
              <a:gd name="connsiteX51" fmla="*/ 321316 w 536469"/>
              <a:gd name="connsiteY51" fmla="*/ 1927411 h 2572870"/>
              <a:gd name="connsiteX52" fmla="*/ 312351 w 536469"/>
              <a:gd name="connsiteY52" fmla="*/ 1981200 h 2572870"/>
              <a:gd name="connsiteX53" fmla="*/ 294422 w 536469"/>
              <a:gd name="connsiteY53" fmla="*/ 2008094 h 2572870"/>
              <a:gd name="connsiteX54" fmla="*/ 312351 w 536469"/>
              <a:gd name="connsiteY54" fmla="*/ 2061882 h 2572870"/>
              <a:gd name="connsiteX55" fmla="*/ 321316 w 536469"/>
              <a:gd name="connsiteY55" fmla="*/ 2088776 h 2572870"/>
              <a:gd name="connsiteX56" fmla="*/ 348210 w 536469"/>
              <a:gd name="connsiteY56" fmla="*/ 2214282 h 2572870"/>
              <a:gd name="connsiteX57" fmla="*/ 366140 w 536469"/>
              <a:gd name="connsiteY57" fmla="*/ 2232211 h 2572870"/>
              <a:gd name="connsiteX58" fmla="*/ 375104 w 536469"/>
              <a:gd name="connsiteY58" fmla="*/ 2259106 h 2572870"/>
              <a:gd name="connsiteX59" fmla="*/ 393034 w 536469"/>
              <a:gd name="connsiteY59" fmla="*/ 2277035 h 2572870"/>
              <a:gd name="connsiteX60" fmla="*/ 410963 w 536469"/>
              <a:gd name="connsiteY60" fmla="*/ 2303929 h 2572870"/>
              <a:gd name="connsiteX61" fmla="*/ 428893 w 536469"/>
              <a:gd name="connsiteY61" fmla="*/ 2384611 h 2572870"/>
              <a:gd name="connsiteX62" fmla="*/ 446822 w 536469"/>
              <a:gd name="connsiteY62" fmla="*/ 2438400 h 2572870"/>
              <a:gd name="connsiteX63" fmla="*/ 464751 w 536469"/>
              <a:gd name="connsiteY63" fmla="*/ 2465294 h 2572870"/>
              <a:gd name="connsiteX64" fmla="*/ 536469 w 536469"/>
              <a:gd name="connsiteY64" fmla="*/ 2554941 h 2572870"/>
              <a:gd name="connsiteX65" fmla="*/ 536469 w 536469"/>
              <a:gd name="connsiteY65" fmla="*/ 2572870 h 257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36469" h="2572870">
                <a:moveTo>
                  <a:pt x="7551" y="0"/>
                </a:moveTo>
                <a:cubicBezTo>
                  <a:pt x="28524" y="104859"/>
                  <a:pt x="0" y="5343"/>
                  <a:pt x="34446" y="62753"/>
                </a:cubicBezTo>
                <a:cubicBezTo>
                  <a:pt x="69356" y="120938"/>
                  <a:pt x="15911" y="62149"/>
                  <a:pt x="61340" y="107576"/>
                </a:cubicBezTo>
                <a:lnTo>
                  <a:pt x="88234" y="188259"/>
                </a:lnTo>
                <a:lnTo>
                  <a:pt x="97199" y="215153"/>
                </a:lnTo>
                <a:lnTo>
                  <a:pt x="106163" y="242047"/>
                </a:lnTo>
                <a:cubicBezTo>
                  <a:pt x="103175" y="271929"/>
                  <a:pt x="104483" y="302559"/>
                  <a:pt x="97199" y="331694"/>
                </a:cubicBezTo>
                <a:cubicBezTo>
                  <a:pt x="95149" y="339894"/>
                  <a:pt x="83618" y="342376"/>
                  <a:pt x="79269" y="349623"/>
                </a:cubicBezTo>
                <a:cubicBezTo>
                  <a:pt x="74407" y="357726"/>
                  <a:pt x="75166" y="368414"/>
                  <a:pt x="70304" y="376517"/>
                </a:cubicBezTo>
                <a:cubicBezTo>
                  <a:pt x="65956" y="383765"/>
                  <a:pt x="57655" y="387847"/>
                  <a:pt x="52375" y="394447"/>
                </a:cubicBezTo>
                <a:cubicBezTo>
                  <a:pt x="45645" y="402860"/>
                  <a:pt x="40422" y="412376"/>
                  <a:pt x="34446" y="421341"/>
                </a:cubicBezTo>
                <a:cubicBezTo>
                  <a:pt x="37434" y="433294"/>
                  <a:pt x="36576" y="446948"/>
                  <a:pt x="43410" y="457200"/>
                </a:cubicBezTo>
                <a:cubicBezTo>
                  <a:pt x="49386" y="466165"/>
                  <a:pt x="61891" y="468398"/>
                  <a:pt x="70304" y="475129"/>
                </a:cubicBezTo>
                <a:cubicBezTo>
                  <a:pt x="76904" y="480409"/>
                  <a:pt x="81472" y="487988"/>
                  <a:pt x="88234" y="493059"/>
                </a:cubicBezTo>
                <a:cubicBezTo>
                  <a:pt x="105473" y="505988"/>
                  <a:pt x="142022" y="528917"/>
                  <a:pt x="142022" y="528917"/>
                </a:cubicBezTo>
                <a:cubicBezTo>
                  <a:pt x="167418" y="605103"/>
                  <a:pt x="131999" y="512212"/>
                  <a:pt x="168916" y="573741"/>
                </a:cubicBezTo>
                <a:cubicBezTo>
                  <a:pt x="173778" y="581844"/>
                  <a:pt x="171978" y="593256"/>
                  <a:pt x="177881" y="600635"/>
                </a:cubicBezTo>
                <a:cubicBezTo>
                  <a:pt x="184612" y="609048"/>
                  <a:pt x="196595" y="611552"/>
                  <a:pt x="204775" y="618564"/>
                </a:cubicBezTo>
                <a:cubicBezTo>
                  <a:pt x="217610" y="629565"/>
                  <a:pt x="240634" y="654423"/>
                  <a:pt x="240634" y="654423"/>
                </a:cubicBezTo>
                <a:cubicBezTo>
                  <a:pt x="243622" y="663388"/>
                  <a:pt x="251452" y="672051"/>
                  <a:pt x="249599" y="681317"/>
                </a:cubicBezTo>
                <a:cubicBezTo>
                  <a:pt x="247941" y="689605"/>
                  <a:pt x="236949" y="692647"/>
                  <a:pt x="231669" y="699247"/>
                </a:cubicBezTo>
                <a:cubicBezTo>
                  <a:pt x="224938" y="707660"/>
                  <a:pt x="218116" y="716295"/>
                  <a:pt x="213740" y="726141"/>
                </a:cubicBezTo>
                <a:cubicBezTo>
                  <a:pt x="206064" y="743411"/>
                  <a:pt x="201786" y="762000"/>
                  <a:pt x="195810" y="779929"/>
                </a:cubicBezTo>
                <a:cubicBezTo>
                  <a:pt x="192822" y="788894"/>
                  <a:pt x="193528" y="800141"/>
                  <a:pt x="186846" y="806823"/>
                </a:cubicBezTo>
                <a:cubicBezTo>
                  <a:pt x="161298" y="832371"/>
                  <a:pt x="173604" y="817720"/>
                  <a:pt x="150987" y="851647"/>
                </a:cubicBezTo>
                <a:cubicBezTo>
                  <a:pt x="156963" y="860612"/>
                  <a:pt x="160503" y="871810"/>
                  <a:pt x="168916" y="878541"/>
                </a:cubicBezTo>
                <a:cubicBezTo>
                  <a:pt x="224746" y="923206"/>
                  <a:pt x="170418" y="851284"/>
                  <a:pt x="213740" y="905435"/>
                </a:cubicBezTo>
                <a:cubicBezTo>
                  <a:pt x="220471" y="913848"/>
                  <a:pt x="224938" y="923916"/>
                  <a:pt x="231669" y="932329"/>
                </a:cubicBezTo>
                <a:cubicBezTo>
                  <a:pt x="236949" y="938929"/>
                  <a:pt x="244319" y="943659"/>
                  <a:pt x="249599" y="950259"/>
                </a:cubicBezTo>
                <a:cubicBezTo>
                  <a:pt x="256330" y="958672"/>
                  <a:pt x="259910" y="969535"/>
                  <a:pt x="267528" y="977153"/>
                </a:cubicBezTo>
                <a:cubicBezTo>
                  <a:pt x="275146" y="984771"/>
                  <a:pt x="285457" y="989106"/>
                  <a:pt x="294422" y="995082"/>
                </a:cubicBezTo>
                <a:cubicBezTo>
                  <a:pt x="300398" y="1004047"/>
                  <a:pt x="311376" y="1011246"/>
                  <a:pt x="312351" y="1021976"/>
                </a:cubicBezTo>
                <a:cubicBezTo>
                  <a:pt x="312995" y="1029062"/>
                  <a:pt x="296069" y="1144919"/>
                  <a:pt x="294422" y="1156447"/>
                </a:cubicBezTo>
                <a:cubicBezTo>
                  <a:pt x="318382" y="1228327"/>
                  <a:pt x="326580" y="1195265"/>
                  <a:pt x="285457" y="1228164"/>
                </a:cubicBezTo>
                <a:cubicBezTo>
                  <a:pt x="278857" y="1233444"/>
                  <a:pt x="273504" y="1240117"/>
                  <a:pt x="267528" y="1246094"/>
                </a:cubicBezTo>
                <a:cubicBezTo>
                  <a:pt x="270516" y="1255059"/>
                  <a:pt x="272267" y="1264536"/>
                  <a:pt x="276493" y="1272988"/>
                </a:cubicBezTo>
                <a:cubicBezTo>
                  <a:pt x="281311" y="1282625"/>
                  <a:pt x="290046" y="1290036"/>
                  <a:pt x="294422" y="1299882"/>
                </a:cubicBezTo>
                <a:cubicBezTo>
                  <a:pt x="302098" y="1317152"/>
                  <a:pt x="306375" y="1335741"/>
                  <a:pt x="312351" y="1353670"/>
                </a:cubicBezTo>
                <a:lnTo>
                  <a:pt x="321316" y="1380564"/>
                </a:lnTo>
                <a:lnTo>
                  <a:pt x="330281" y="1407459"/>
                </a:lnTo>
                <a:cubicBezTo>
                  <a:pt x="327293" y="1428376"/>
                  <a:pt x="327998" y="1450166"/>
                  <a:pt x="321316" y="1470211"/>
                </a:cubicBezTo>
                <a:cubicBezTo>
                  <a:pt x="318643" y="1478229"/>
                  <a:pt x="307167" y="1480581"/>
                  <a:pt x="303387" y="1488141"/>
                </a:cubicBezTo>
                <a:cubicBezTo>
                  <a:pt x="294935" y="1505045"/>
                  <a:pt x="285457" y="1541929"/>
                  <a:pt x="285457" y="1541929"/>
                </a:cubicBezTo>
                <a:cubicBezTo>
                  <a:pt x="288445" y="1553882"/>
                  <a:pt x="289569" y="1566463"/>
                  <a:pt x="294422" y="1577788"/>
                </a:cubicBezTo>
                <a:cubicBezTo>
                  <a:pt x="298666" y="1587691"/>
                  <a:pt x="307533" y="1595045"/>
                  <a:pt x="312351" y="1604682"/>
                </a:cubicBezTo>
                <a:cubicBezTo>
                  <a:pt x="316577" y="1613134"/>
                  <a:pt x="318328" y="1622611"/>
                  <a:pt x="321316" y="1631576"/>
                </a:cubicBezTo>
                <a:cubicBezTo>
                  <a:pt x="316258" y="1666983"/>
                  <a:pt x="312123" y="1704206"/>
                  <a:pt x="303387" y="1739153"/>
                </a:cubicBezTo>
                <a:cubicBezTo>
                  <a:pt x="301095" y="1748320"/>
                  <a:pt x="298648" y="1757595"/>
                  <a:pt x="294422" y="1766047"/>
                </a:cubicBezTo>
                <a:cubicBezTo>
                  <a:pt x="259665" y="1835560"/>
                  <a:pt x="290062" y="1752236"/>
                  <a:pt x="267528" y="1819835"/>
                </a:cubicBezTo>
                <a:cubicBezTo>
                  <a:pt x="291435" y="1891554"/>
                  <a:pt x="255574" y="1807880"/>
                  <a:pt x="303387" y="1855694"/>
                </a:cubicBezTo>
                <a:cubicBezTo>
                  <a:pt x="310069" y="1862376"/>
                  <a:pt x="310059" y="1873421"/>
                  <a:pt x="312351" y="1882588"/>
                </a:cubicBezTo>
                <a:cubicBezTo>
                  <a:pt x="316046" y="1897370"/>
                  <a:pt x="318328" y="1912470"/>
                  <a:pt x="321316" y="1927411"/>
                </a:cubicBezTo>
                <a:cubicBezTo>
                  <a:pt x="318328" y="1945341"/>
                  <a:pt x="318099" y="1963956"/>
                  <a:pt x="312351" y="1981200"/>
                </a:cubicBezTo>
                <a:cubicBezTo>
                  <a:pt x="308944" y="1991421"/>
                  <a:pt x="294422" y="1997320"/>
                  <a:pt x="294422" y="2008094"/>
                </a:cubicBezTo>
                <a:cubicBezTo>
                  <a:pt x="294422" y="2026993"/>
                  <a:pt x="306375" y="2043953"/>
                  <a:pt x="312351" y="2061882"/>
                </a:cubicBezTo>
                <a:lnTo>
                  <a:pt x="321316" y="2088776"/>
                </a:lnTo>
                <a:cubicBezTo>
                  <a:pt x="328409" y="2166801"/>
                  <a:pt x="312902" y="2170148"/>
                  <a:pt x="348210" y="2214282"/>
                </a:cubicBezTo>
                <a:cubicBezTo>
                  <a:pt x="353490" y="2220882"/>
                  <a:pt x="360163" y="2226235"/>
                  <a:pt x="366140" y="2232211"/>
                </a:cubicBezTo>
                <a:cubicBezTo>
                  <a:pt x="369128" y="2241176"/>
                  <a:pt x="370242" y="2251003"/>
                  <a:pt x="375104" y="2259106"/>
                </a:cubicBezTo>
                <a:cubicBezTo>
                  <a:pt x="379452" y="2266354"/>
                  <a:pt x="387754" y="2270435"/>
                  <a:pt x="393034" y="2277035"/>
                </a:cubicBezTo>
                <a:cubicBezTo>
                  <a:pt x="399765" y="2285448"/>
                  <a:pt x="406145" y="2294292"/>
                  <a:pt x="410963" y="2303929"/>
                </a:cubicBezTo>
                <a:cubicBezTo>
                  <a:pt x="423788" y="2329579"/>
                  <a:pt x="422006" y="2357064"/>
                  <a:pt x="428893" y="2384611"/>
                </a:cubicBezTo>
                <a:cubicBezTo>
                  <a:pt x="433477" y="2402946"/>
                  <a:pt x="436339" y="2422675"/>
                  <a:pt x="446822" y="2438400"/>
                </a:cubicBezTo>
                <a:cubicBezTo>
                  <a:pt x="452798" y="2447365"/>
                  <a:pt x="457739" y="2457114"/>
                  <a:pt x="464751" y="2465294"/>
                </a:cubicBezTo>
                <a:cubicBezTo>
                  <a:pt x="480361" y="2483506"/>
                  <a:pt x="536469" y="2529007"/>
                  <a:pt x="536469" y="2554941"/>
                </a:cubicBezTo>
                <a:lnTo>
                  <a:pt x="536469" y="2572870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454588" y="5047129"/>
            <a:ext cx="286871" cy="1461247"/>
          </a:xfrm>
          <a:custGeom>
            <a:avLst/>
            <a:gdLst>
              <a:gd name="connsiteX0" fmla="*/ 26894 w 286871"/>
              <a:gd name="connsiteY0" fmla="*/ 0 h 1461247"/>
              <a:gd name="connsiteX1" fmla="*/ 44824 w 286871"/>
              <a:gd name="connsiteY1" fmla="*/ 116542 h 1461247"/>
              <a:gd name="connsiteX2" fmla="*/ 62753 w 286871"/>
              <a:gd name="connsiteY2" fmla="*/ 143436 h 1461247"/>
              <a:gd name="connsiteX3" fmla="*/ 26894 w 286871"/>
              <a:gd name="connsiteY3" fmla="*/ 188259 h 1461247"/>
              <a:gd name="connsiteX4" fmla="*/ 0 w 286871"/>
              <a:gd name="connsiteY4" fmla="*/ 197224 h 1461247"/>
              <a:gd name="connsiteX5" fmla="*/ 8965 w 286871"/>
              <a:gd name="connsiteY5" fmla="*/ 251012 h 1461247"/>
              <a:gd name="connsiteX6" fmla="*/ 26894 w 286871"/>
              <a:gd name="connsiteY6" fmla="*/ 268942 h 1461247"/>
              <a:gd name="connsiteX7" fmla="*/ 44824 w 286871"/>
              <a:gd name="connsiteY7" fmla="*/ 295836 h 1461247"/>
              <a:gd name="connsiteX8" fmla="*/ 71718 w 286871"/>
              <a:gd name="connsiteY8" fmla="*/ 313765 h 1461247"/>
              <a:gd name="connsiteX9" fmla="*/ 125506 w 286871"/>
              <a:gd name="connsiteY9" fmla="*/ 376518 h 1461247"/>
              <a:gd name="connsiteX10" fmla="*/ 116541 w 286871"/>
              <a:gd name="connsiteY10" fmla="*/ 412377 h 1461247"/>
              <a:gd name="connsiteX11" fmla="*/ 89647 w 286871"/>
              <a:gd name="connsiteY11" fmla="*/ 430306 h 1461247"/>
              <a:gd name="connsiteX12" fmla="*/ 71718 w 286871"/>
              <a:gd name="connsiteY12" fmla="*/ 484095 h 1461247"/>
              <a:gd name="connsiteX13" fmla="*/ 98612 w 286871"/>
              <a:gd name="connsiteY13" fmla="*/ 510989 h 1461247"/>
              <a:gd name="connsiteX14" fmla="*/ 125506 w 286871"/>
              <a:gd name="connsiteY14" fmla="*/ 528918 h 1461247"/>
              <a:gd name="connsiteX15" fmla="*/ 179294 w 286871"/>
              <a:gd name="connsiteY15" fmla="*/ 591671 h 1461247"/>
              <a:gd name="connsiteX16" fmla="*/ 188259 w 286871"/>
              <a:gd name="connsiteY16" fmla="*/ 618565 h 1461247"/>
              <a:gd name="connsiteX17" fmla="*/ 197224 w 286871"/>
              <a:gd name="connsiteY17" fmla="*/ 762000 h 1461247"/>
              <a:gd name="connsiteX18" fmla="*/ 215153 w 286871"/>
              <a:gd name="connsiteY18" fmla="*/ 815789 h 1461247"/>
              <a:gd name="connsiteX19" fmla="*/ 197224 w 286871"/>
              <a:gd name="connsiteY19" fmla="*/ 842683 h 1461247"/>
              <a:gd name="connsiteX20" fmla="*/ 161365 w 286871"/>
              <a:gd name="connsiteY20" fmla="*/ 878542 h 1461247"/>
              <a:gd name="connsiteX21" fmla="*/ 170330 w 286871"/>
              <a:gd name="connsiteY21" fmla="*/ 905436 h 1461247"/>
              <a:gd name="connsiteX22" fmla="*/ 188259 w 286871"/>
              <a:gd name="connsiteY22" fmla="*/ 932330 h 1461247"/>
              <a:gd name="connsiteX23" fmla="*/ 170330 w 286871"/>
              <a:gd name="connsiteY23" fmla="*/ 959224 h 1461247"/>
              <a:gd name="connsiteX24" fmla="*/ 161365 w 286871"/>
              <a:gd name="connsiteY24" fmla="*/ 986118 h 1461247"/>
              <a:gd name="connsiteX25" fmla="*/ 170330 w 286871"/>
              <a:gd name="connsiteY25" fmla="*/ 1111624 h 1461247"/>
              <a:gd name="connsiteX26" fmla="*/ 170330 w 286871"/>
              <a:gd name="connsiteY26" fmla="*/ 1165412 h 1461247"/>
              <a:gd name="connsiteX27" fmla="*/ 188259 w 286871"/>
              <a:gd name="connsiteY27" fmla="*/ 1183342 h 1461247"/>
              <a:gd name="connsiteX28" fmla="*/ 206188 w 286871"/>
              <a:gd name="connsiteY28" fmla="*/ 1237130 h 1461247"/>
              <a:gd name="connsiteX29" fmla="*/ 224118 w 286871"/>
              <a:gd name="connsiteY29" fmla="*/ 1255059 h 1461247"/>
              <a:gd name="connsiteX30" fmla="*/ 215153 w 286871"/>
              <a:gd name="connsiteY30" fmla="*/ 1281953 h 1461247"/>
              <a:gd name="connsiteX31" fmla="*/ 233083 w 286871"/>
              <a:gd name="connsiteY31" fmla="*/ 1335742 h 1461247"/>
              <a:gd name="connsiteX32" fmla="*/ 242047 w 286871"/>
              <a:gd name="connsiteY32" fmla="*/ 1389530 h 1461247"/>
              <a:gd name="connsiteX33" fmla="*/ 268941 w 286871"/>
              <a:gd name="connsiteY33" fmla="*/ 1407459 h 1461247"/>
              <a:gd name="connsiteX34" fmla="*/ 286871 w 286871"/>
              <a:gd name="connsiteY34" fmla="*/ 1461247 h 146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86871" h="1461247">
                <a:moveTo>
                  <a:pt x="26894" y="0"/>
                </a:moveTo>
                <a:cubicBezTo>
                  <a:pt x="29465" y="25714"/>
                  <a:pt x="28670" y="84233"/>
                  <a:pt x="44824" y="116542"/>
                </a:cubicBezTo>
                <a:cubicBezTo>
                  <a:pt x="49642" y="126179"/>
                  <a:pt x="56777" y="134471"/>
                  <a:pt x="62753" y="143436"/>
                </a:cubicBezTo>
                <a:cubicBezTo>
                  <a:pt x="54608" y="155654"/>
                  <a:pt x="41090" y="179742"/>
                  <a:pt x="26894" y="188259"/>
                </a:cubicBezTo>
                <a:cubicBezTo>
                  <a:pt x="18791" y="193121"/>
                  <a:pt x="8965" y="194236"/>
                  <a:pt x="0" y="197224"/>
                </a:cubicBezTo>
                <a:cubicBezTo>
                  <a:pt x="2988" y="215153"/>
                  <a:pt x="2583" y="233993"/>
                  <a:pt x="8965" y="251012"/>
                </a:cubicBezTo>
                <a:cubicBezTo>
                  <a:pt x="11933" y="258926"/>
                  <a:pt x="21614" y="262342"/>
                  <a:pt x="26894" y="268942"/>
                </a:cubicBezTo>
                <a:cubicBezTo>
                  <a:pt x="33625" y="277355"/>
                  <a:pt x="37205" y="288217"/>
                  <a:pt x="44824" y="295836"/>
                </a:cubicBezTo>
                <a:cubicBezTo>
                  <a:pt x="52443" y="303454"/>
                  <a:pt x="63538" y="306753"/>
                  <a:pt x="71718" y="313765"/>
                </a:cubicBezTo>
                <a:cubicBezTo>
                  <a:pt x="105534" y="342750"/>
                  <a:pt x="104358" y="344796"/>
                  <a:pt x="125506" y="376518"/>
                </a:cubicBezTo>
                <a:cubicBezTo>
                  <a:pt x="122518" y="388471"/>
                  <a:pt x="123375" y="402125"/>
                  <a:pt x="116541" y="412377"/>
                </a:cubicBezTo>
                <a:cubicBezTo>
                  <a:pt x="110565" y="421342"/>
                  <a:pt x="95357" y="421170"/>
                  <a:pt x="89647" y="430306"/>
                </a:cubicBezTo>
                <a:cubicBezTo>
                  <a:pt x="79630" y="446333"/>
                  <a:pt x="71718" y="484095"/>
                  <a:pt x="71718" y="484095"/>
                </a:cubicBezTo>
                <a:cubicBezTo>
                  <a:pt x="80683" y="493060"/>
                  <a:pt x="88872" y="502873"/>
                  <a:pt x="98612" y="510989"/>
                </a:cubicBezTo>
                <a:cubicBezTo>
                  <a:pt x="106889" y="517886"/>
                  <a:pt x="117326" y="521906"/>
                  <a:pt x="125506" y="528918"/>
                </a:cubicBezTo>
                <a:cubicBezTo>
                  <a:pt x="144807" y="545461"/>
                  <a:pt x="167398" y="567879"/>
                  <a:pt x="179294" y="591671"/>
                </a:cubicBezTo>
                <a:cubicBezTo>
                  <a:pt x="183520" y="600123"/>
                  <a:pt x="185271" y="609600"/>
                  <a:pt x="188259" y="618565"/>
                </a:cubicBezTo>
                <a:cubicBezTo>
                  <a:pt x="191247" y="666377"/>
                  <a:pt x="190751" y="714534"/>
                  <a:pt x="197224" y="762000"/>
                </a:cubicBezTo>
                <a:cubicBezTo>
                  <a:pt x="199778" y="780726"/>
                  <a:pt x="215153" y="815789"/>
                  <a:pt x="215153" y="815789"/>
                </a:cubicBezTo>
                <a:cubicBezTo>
                  <a:pt x="209177" y="824754"/>
                  <a:pt x="204236" y="834503"/>
                  <a:pt x="197224" y="842683"/>
                </a:cubicBezTo>
                <a:cubicBezTo>
                  <a:pt x="186223" y="855518"/>
                  <a:pt x="161365" y="878542"/>
                  <a:pt x="161365" y="878542"/>
                </a:cubicBezTo>
                <a:cubicBezTo>
                  <a:pt x="164353" y="887507"/>
                  <a:pt x="166104" y="896984"/>
                  <a:pt x="170330" y="905436"/>
                </a:cubicBezTo>
                <a:cubicBezTo>
                  <a:pt x="175148" y="915073"/>
                  <a:pt x="188259" y="921556"/>
                  <a:pt x="188259" y="932330"/>
                </a:cubicBezTo>
                <a:cubicBezTo>
                  <a:pt x="188259" y="943104"/>
                  <a:pt x="175148" y="949587"/>
                  <a:pt x="170330" y="959224"/>
                </a:cubicBezTo>
                <a:cubicBezTo>
                  <a:pt x="166104" y="967676"/>
                  <a:pt x="164353" y="977153"/>
                  <a:pt x="161365" y="986118"/>
                </a:cubicBezTo>
                <a:cubicBezTo>
                  <a:pt x="164353" y="1027953"/>
                  <a:pt x="165430" y="1069969"/>
                  <a:pt x="170330" y="1111624"/>
                </a:cubicBezTo>
                <a:cubicBezTo>
                  <a:pt x="176566" y="1164632"/>
                  <a:pt x="187998" y="1112404"/>
                  <a:pt x="170330" y="1165412"/>
                </a:cubicBezTo>
                <a:cubicBezTo>
                  <a:pt x="176306" y="1171389"/>
                  <a:pt x="184479" y="1175782"/>
                  <a:pt x="188259" y="1183342"/>
                </a:cubicBezTo>
                <a:cubicBezTo>
                  <a:pt x="196711" y="1200246"/>
                  <a:pt x="192824" y="1223767"/>
                  <a:pt x="206188" y="1237130"/>
                </a:cubicBezTo>
                <a:lnTo>
                  <a:pt x="224118" y="1255059"/>
                </a:lnTo>
                <a:cubicBezTo>
                  <a:pt x="221130" y="1264024"/>
                  <a:pt x="214109" y="1272561"/>
                  <a:pt x="215153" y="1281953"/>
                </a:cubicBezTo>
                <a:cubicBezTo>
                  <a:pt x="217240" y="1300737"/>
                  <a:pt x="233083" y="1335742"/>
                  <a:pt x="233083" y="1335742"/>
                </a:cubicBezTo>
                <a:cubicBezTo>
                  <a:pt x="236071" y="1353671"/>
                  <a:pt x="233918" y="1373272"/>
                  <a:pt x="242047" y="1389530"/>
                </a:cubicBezTo>
                <a:cubicBezTo>
                  <a:pt x="246865" y="1399167"/>
                  <a:pt x="263231" y="1398323"/>
                  <a:pt x="268941" y="1407459"/>
                </a:cubicBezTo>
                <a:cubicBezTo>
                  <a:pt x="278958" y="1423485"/>
                  <a:pt x="286871" y="1461247"/>
                  <a:pt x="286871" y="1461247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 under editing</a:t>
            </a:r>
            <a:endParaRPr lang="en-US" dirty="0"/>
          </a:p>
        </p:txBody>
      </p:sp>
      <p:pic>
        <p:nvPicPr>
          <p:cNvPr id="4" name="Picture 3" descr="SeamCarvImg_V_Resize_27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4114800" y="2209800"/>
            <a:ext cx="3657600" cy="2022230"/>
          </a:xfrm>
          <a:prstGeom prst="rect">
            <a:avLst/>
          </a:prstGeom>
        </p:spPr>
      </p:pic>
      <p:pic>
        <p:nvPicPr>
          <p:cNvPr id="5" name="Picture 4" descr="SeamCarvImg_V_Original_34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066800" y="2209800"/>
            <a:ext cx="2696307" cy="2022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999" y="1676399"/>
            <a:ext cx="8212321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Aspect ratio</a:t>
            </a:r>
          </a:p>
        </p:txBody>
      </p:sp>
      <p:pic>
        <p:nvPicPr>
          <p:cNvPr id="9" name="Picture 8" descr="SeamCarvImg_V_Original_33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066800" y="4495799"/>
            <a:ext cx="2685479" cy="1790319"/>
          </a:xfrm>
          <a:prstGeom prst="rect">
            <a:avLst/>
          </a:prstGeom>
        </p:spPr>
      </p:pic>
      <p:pic>
        <p:nvPicPr>
          <p:cNvPr id="10" name="Picture 9" descr="SeamCarvImg_V_Resize_346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114800" y="4495800"/>
            <a:ext cx="3200400" cy="178432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955828" y="2282053"/>
            <a:ext cx="446766" cy="1868606"/>
          </a:xfrm>
          <a:custGeom>
            <a:avLst/>
            <a:gdLst>
              <a:gd name="connsiteX0" fmla="*/ 7443 w 446766"/>
              <a:gd name="connsiteY0" fmla="*/ 12912 h 1868606"/>
              <a:gd name="connsiteX1" fmla="*/ 43301 w 446766"/>
              <a:gd name="connsiteY1" fmla="*/ 57735 h 1868606"/>
              <a:gd name="connsiteX2" fmla="*/ 88125 w 446766"/>
              <a:gd name="connsiteY2" fmla="*/ 102559 h 1868606"/>
              <a:gd name="connsiteX3" fmla="*/ 106054 w 446766"/>
              <a:gd name="connsiteY3" fmla="*/ 156347 h 1868606"/>
              <a:gd name="connsiteX4" fmla="*/ 115019 w 446766"/>
              <a:gd name="connsiteY4" fmla="*/ 183241 h 1868606"/>
              <a:gd name="connsiteX5" fmla="*/ 123984 w 446766"/>
              <a:gd name="connsiteY5" fmla="*/ 228065 h 1868606"/>
              <a:gd name="connsiteX6" fmla="*/ 141913 w 446766"/>
              <a:gd name="connsiteY6" fmla="*/ 281853 h 1868606"/>
              <a:gd name="connsiteX7" fmla="*/ 150878 w 446766"/>
              <a:gd name="connsiteY7" fmla="*/ 470112 h 1868606"/>
              <a:gd name="connsiteX8" fmla="*/ 168807 w 446766"/>
              <a:gd name="connsiteY8" fmla="*/ 523900 h 1868606"/>
              <a:gd name="connsiteX9" fmla="*/ 186737 w 446766"/>
              <a:gd name="connsiteY9" fmla="*/ 577688 h 1868606"/>
              <a:gd name="connsiteX10" fmla="*/ 204666 w 446766"/>
              <a:gd name="connsiteY10" fmla="*/ 631476 h 1868606"/>
              <a:gd name="connsiteX11" fmla="*/ 231560 w 446766"/>
              <a:gd name="connsiteY11" fmla="*/ 640441 h 1868606"/>
              <a:gd name="connsiteX12" fmla="*/ 249490 w 446766"/>
              <a:gd name="connsiteY12" fmla="*/ 658371 h 1868606"/>
              <a:gd name="connsiteX13" fmla="*/ 267419 w 446766"/>
              <a:gd name="connsiteY13" fmla="*/ 685265 h 1868606"/>
              <a:gd name="connsiteX14" fmla="*/ 294313 w 446766"/>
              <a:gd name="connsiteY14" fmla="*/ 694229 h 1868606"/>
              <a:gd name="connsiteX15" fmla="*/ 330172 w 446766"/>
              <a:gd name="connsiteY15" fmla="*/ 739053 h 1868606"/>
              <a:gd name="connsiteX16" fmla="*/ 374996 w 446766"/>
              <a:gd name="connsiteY16" fmla="*/ 783876 h 1868606"/>
              <a:gd name="connsiteX17" fmla="*/ 392925 w 446766"/>
              <a:gd name="connsiteY17" fmla="*/ 837665 h 1868606"/>
              <a:gd name="connsiteX18" fmla="*/ 401890 w 446766"/>
              <a:gd name="connsiteY18" fmla="*/ 864559 h 1868606"/>
              <a:gd name="connsiteX19" fmla="*/ 419819 w 446766"/>
              <a:gd name="connsiteY19" fmla="*/ 891453 h 1868606"/>
              <a:gd name="connsiteX20" fmla="*/ 437748 w 446766"/>
              <a:gd name="connsiteY20" fmla="*/ 954206 h 1868606"/>
              <a:gd name="connsiteX21" fmla="*/ 446713 w 446766"/>
              <a:gd name="connsiteY21" fmla="*/ 981100 h 1868606"/>
              <a:gd name="connsiteX22" fmla="*/ 437748 w 446766"/>
              <a:gd name="connsiteY22" fmla="*/ 1034888 h 1868606"/>
              <a:gd name="connsiteX23" fmla="*/ 410854 w 446766"/>
              <a:gd name="connsiteY23" fmla="*/ 1043853 h 1868606"/>
              <a:gd name="connsiteX24" fmla="*/ 374996 w 446766"/>
              <a:gd name="connsiteY24" fmla="*/ 1079712 h 1868606"/>
              <a:gd name="connsiteX25" fmla="*/ 366031 w 446766"/>
              <a:gd name="connsiteY25" fmla="*/ 1106606 h 1868606"/>
              <a:gd name="connsiteX26" fmla="*/ 357066 w 446766"/>
              <a:gd name="connsiteY26" fmla="*/ 1160394 h 1868606"/>
              <a:gd name="connsiteX27" fmla="*/ 330172 w 446766"/>
              <a:gd name="connsiteY27" fmla="*/ 1178323 h 1868606"/>
              <a:gd name="connsiteX28" fmla="*/ 312243 w 446766"/>
              <a:gd name="connsiteY28" fmla="*/ 1196253 h 1868606"/>
              <a:gd name="connsiteX29" fmla="*/ 276384 w 446766"/>
              <a:gd name="connsiteY29" fmla="*/ 1232112 h 1868606"/>
              <a:gd name="connsiteX30" fmla="*/ 267419 w 446766"/>
              <a:gd name="connsiteY30" fmla="*/ 1259006 h 1868606"/>
              <a:gd name="connsiteX31" fmla="*/ 249490 w 446766"/>
              <a:gd name="connsiteY31" fmla="*/ 1285900 h 1868606"/>
              <a:gd name="connsiteX32" fmla="*/ 213631 w 446766"/>
              <a:gd name="connsiteY32" fmla="*/ 1321759 h 1868606"/>
              <a:gd name="connsiteX33" fmla="*/ 195701 w 446766"/>
              <a:gd name="connsiteY33" fmla="*/ 1348653 h 1868606"/>
              <a:gd name="connsiteX34" fmla="*/ 168807 w 446766"/>
              <a:gd name="connsiteY34" fmla="*/ 1357618 h 1868606"/>
              <a:gd name="connsiteX35" fmla="*/ 141913 w 446766"/>
              <a:gd name="connsiteY35" fmla="*/ 1375547 h 1868606"/>
              <a:gd name="connsiteX36" fmla="*/ 132948 w 446766"/>
              <a:gd name="connsiteY36" fmla="*/ 1501053 h 1868606"/>
              <a:gd name="connsiteX37" fmla="*/ 150878 w 446766"/>
              <a:gd name="connsiteY37" fmla="*/ 1518982 h 1868606"/>
              <a:gd name="connsiteX38" fmla="*/ 159843 w 446766"/>
              <a:gd name="connsiteY38" fmla="*/ 1545876 h 1868606"/>
              <a:gd name="connsiteX39" fmla="*/ 168807 w 446766"/>
              <a:gd name="connsiteY39" fmla="*/ 1617594 h 1868606"/>
              <a:gd name="connsiteX40" fmla="*/ 204666 w 446766"/>
              <a:gd name="connsiteY40" fmla="*/ 1653453 h 1868606"/>
              <a:gd name="connsiteX41" fmla="*/ 213631 w 446766"/>
              <a:gd name="connsiteY41" fmla="*/ 1680347 h 1868606"/>
              <a:gd name="connsiteX42" fmla="*/ 222596 w 446766"/>
              <a:gd name="connsiteY42" fmla="*/ 1787923 h 1868606"/>
              <a:gd name="connsiteX43" fmla="*/ 240525 w 446766"/>
              <a:gd name="connsiteY43" fmla="*/ 1805853 h 1868606"/>
              <a:gd name="connsiteX44" fmla="*/ 294313 w 446766"/>
              <a:gd name="connsiteY44" fmla="*/ 1832747 h 1868606"/>
              <a:gd name="connsiteX45" fmla="*/ 294313 w 446766"/>
              <a:gd name="connsiteY45" fmla="*/ 1868606 h 186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6766" h="1868606">
                <a:moveTo>
                  <a:pt x="7443" y="12912"/>
                </a:moveTo>
                <a:cubicBezTo>
                  <a:pt x="77465" y="59593"/>
                  <a:pt x="0" y="0"/>
                  <a:pt x="43301" y="57735"/>
                </a:cubicBezTo>
                <a:cubicBezTo>
                  <a:pt x="55979" y="74639"/>
                  <a:pt x="88125" y="102559"/>
                  <a:pt x="88125" y="102559"/>
                </a:cubicBezTo>
                <a:lnTo>
                  <a:pt x="106054" y="156347"/>
                </a:lnTo>
                <a:cubicBezTo>
                  <a:pt x="109042" y="165312"/>
                  <a:pt x="113166" y="173975"/>
                  <a:pt x="115019" y="183241"/>
                </a:cubicBezTo>
                <a:cubicBezTo>
                  <a:pt x="118007" y="198182"/>
                  <a:pt x="119975" y="213365"/>
                  <a:pt x="123984" y="228065"/>
                </a:cubicBezTo>
                <a:cubicBezTo>
                  <a:pt x="128957" y="246298"/>
                  <a:pt x="141913" y="281853"/>
                  <a:pt x="141913" y="281853"/>
                </a:cubicBezTo>
                <a:cubicBezTo>
                  <a:pt x="144901" y="344606"/>
                  <a:pt x="143940" y="407672"/>
                  <a:pt x="150878" y="470112"/>
                </a:cubicBezTo>
                <a:cubicBezTo>
                  <a:pt x="152965" y="488896"/>
                  <a:pt x="162831" y="505971"/>
                  <a:pt x="168807" y="523900"/>
                </a:cubicBezTo>
                <a:lnTo>
                  <a:pt x="186737" y="577688"/>
                </a:lnTo>
                <a:cubicBezTo>
                  <a:pt x="186737" y="577689"/>
                  <a:pt x="204664" y="631475"/>
                  <a:pt x="204666" y="631476"/>
                </a:cubicBezTo>
                <a:lnTo>
                  <a:pt x="231560" y="640441"/>
                </a:lnTo>
                <a:cubicBezTo>
                  <a:pt x="237537" y="646418"/>
                  <a:pt x="244210" y="651771"/>
                  <a:pt x="249490" y="658371"/>
                </a:cubicBezTo>
                <a:cubicBezTo>
                  <a:pt x="256221" y="666784"/>
                  <a:pt x="259006" y="678535"/>
                  <a:pt x="267419" y="685265"/>
                </a:cubicBezTo>
                <a:cubicBezTo>
                  <a:pt x="274798" y="691168"/>
                  <a:pt x="285348" y="691241"/>
                  <a:pt x="294313" y="694229"/>
                </a:cubicBezTo>
                <a:cubicBezTo>
                  <a:pt x="364228" y="764144"/>
                  <a:pt x="251000" y="648572"/>
                  <a:pt x="330172" y="739053"/>
                </a:cubicBezTo>
                <a:cubicBezTo>
                  <a:pt x="344086" y="754955"/>
                  <a:pt x="374996" y="783876"/>
                  <a:pt x="374996" y="783876"/>
                </a:cubicBezTo>
                <a:lnTo>
                  <a:pt x="392925" y="837665"/>
                </a:lnTo>
                <a:cubicBezTo>
                  <a:pt x="395913" y="846630"/>
                  <a:pt x="396648" y="856696"/>
                  <a:pt x="401890" y="864559"/>
                </a:cubicBezTo>
                <a:cubicBezTo>
                  <a:pt x="407866" y="873524"/>
                  <a:pt x="415001" y="881816"/>
                  <a:pt x="419819" y="891453"/>
                </a:cubicBezTo>
                <a:cubicBezTo>
                  <a:pt x="426986" y="905788"/>
                  <a:pt x="433916" y="940795"/>
                  <a:pt x="437748" y="954206"/>
                </a:cubicBezTo>
                <a:cubicBezTo>
                  <a:pt x="440344" y="963292"/>
                  <a:pt x="443725" y="972135"/>
                  <a:pt x="446713" y="981100"/>
                </a:cubicBezTo>
                <a:cubicBezTo>
                  <a:pt x="443725" y="999029"/>
                  <a:pt x="446766" y="1019106"/>
                  <a:pt x="437748" y="1034888"/>
                </a:cubicBezTo>
                <a:cubicBezTo>
                  <a:pt x="433060" y="1043093"/>
                  <a:pt x="417536" y="1037171"/>
                  <a:pt x="410854" y="1043853"/>
                </a:cubicBezTo>
                <a:cubicBezTo>
                  <a:pt x="363043" y="1091665"/>
                  <a:pt x="446714" y="1055805"/>
                  <a:pt x="374996" y="1079712"/>
                </a:cubicBezTo>
                <a:cubicBezTo>
                  <a:pt x="372008" y="1088677"/>
                  <a:pt x="368081" y="1097381"/>
                  <a:pt x="366031" y="1106606"/>
                </a:cubicBezTo>
                <a:cubicBezTo>
                  <a:pt x="362088" y="1124350"/>
                  <a:pt x="365195" y="1144136"/>
                  <a:pt x="357066" y="1160394"/>
                </a:cubicBezTo>
                <a:cubicBezTo>
                  <a:pt x="352248" y="1170031"/>
                  <a:pt x="338585" y="1171592"/>
                  <a:pt x="330172" y="1178323"/>
                </a:cubicBezTo>
                <a:cubicBezTo>
                  <a:pt x="323572" y="1183603"/>
                  <a:pt x="318219" y="1190276"/>
                  <a:pt x="312243" y="1196253"/>
                </a:cubicBezTo>
                <a:cubicBezTo>
                  <a:pt x="288336" y="1267970"/>
                  <a:pt x="324196" y="1184300"/>
                  <a:pt x="276384" y="1232112"/>
                </a:cubicBezTo>
                <a:cubicBezTo>
                  <a:pt x="269702" y="1238794"/>
                  <a:pt x="271645" y="1250554"/>
                  <a:pt x="267419" y="1259006"/>
                </a:cubicBezTo>
                <a:cubicBezTo>
                  <a:pt x="262601" y="1268643"/>
                  <a:pt x="256502" y="1277720"/>
                  <a:pt x="249490" y="1285900"/>
                </a:cubicBezTo>
                <a:cubicBezTo>
                  <a:pt x="238489" y="1298735"/>
                  <a:pt x="223008" y="1307694"/>
                  <a:pt x="213631" y="1321759"/>
                </a:cubicBezTo>
                <a:cubicBezTo>
                  <a:pt x="207654" y="1330724"/>
                  <a:pt x="204114" y="1341922"/>
                  <a:pt x="195701" y="1348653"/>
                </a:cubicBezTo>
                <a:cubicBezTo>
                  <a:pt x="188322" y="1354556"/>
                  <a:pt x="177259" y="1353392"/>
                  <a:pt x="168807" y="1357618"/>
                </a:cubicBezTo>
                <a:cubicBezTo>
                  <a:pt x="159170" y="1362436"/>
                  <a:pt x="150878" y="1369571"/>
                  <a:pt x="141913" y="1375547"/>
                </a:cubicBezTo>
                <a:cubicBezTo>
                  <a:pt x="122903" y="1432579"/>
                  <a:pt x="113307" y="1435582"/>
                  <a:pt x="132948" y="1501053"/>
                </a:cubicBezTo>
                <a:cubicBezTo>
                  <a:pt x="135377" y="1509149"/>
                  <a:pt x="144901" y="1513006"/>
                  <a:pt x="150878" y="1518982"/>
                </a:cubicBezTo>
                <a:cubicBezTo>
                  <a:pt x="153866" y="1527947"/>
                  <a:pt x="158153" y="1536579"/>
                  <a:pt x="159843" y="1545876"/>
                </a:cubicBezTo>
                <a:cubicBezTo>
                  <a:pt x="164153" y="1569579"/>
                  <a:pt x="159541" y="1595355"/>
                  <a:pt x="168807" y="1617594"/>
                </a:cubicBezTo>
                <a:cubicBezTo>
                  <a:pt x="175308" y="1633198"/>
                  <a:pt x="204666" y="1653453"/>
                  <a:pt x="204666" y="1653453"/>
                </a:cubicBezTo>
                <a:cubicBezTo>
                  <a:pt x="207654" y="1662418"/>
                  <a:pt x="212382" y="1670980"/>
                  <a:pt x="213631" y="1680347"/>
                </a:cubicBezTo>
                <a:cubicBezTo>
                  <a:pt x="218387" y="1716014"/>
                  <a:pt x="215057" y="1752739"/>
                  <a:pt x="222596" y="1787923"/>
                </a:cubicBezTo>
                <a:cubicBezTo>
                  <a:pt x="224367" y="1796187"/>
                  <a:pt x="233278" y="1801504"/>
                  <a:pt x="240525" y="1805853"/>
                </a:cubicBezTo>
                <a:cubicBezTo>
                  <a:pt x="255677" y="1814945"/>
                  <a:pt x="284598" y="1813317"/>
                  <a:pt x="294313" y="1832747"/>
                </a:cubicBezTo>
                <a:cubicBezTo>
                  <a:pt x="299659" y="1843438"/>
                  <a:pt x="294313" y="1856653"/>
                  <a:pt x="294313" y="1868606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371273" y="2259106"/>
            <a:ext cx="546566" cy="1918447"/>
          </a:xfrm>
          <a:custGeom>
            <a:avLst/>
            <a:gdLst>
              <a:gd name="connsiteX0" fmla="*/ 7551 w 546566"/>
              <a:gd name="connsiteY0" fmla="*/ 0 h 1918447"/>
              <a:gd name="connsiteX1" fmla="*/ 34445 w 546566"/>
              <a:gd name="connsiteY1" fmla="*/ 62753 h 1918447"/>
              <a:gd name="connsiteX2" fmla="*/ 43409 w 546566"/>
              <a:gd name="connsiteY2" fmla="*/ 89647 h 1918447"/>
              <a:gd name="connsiteX3" fmla="*/ 79268 w 546566"/>
              <a:gd name="connsiteY3" fmla="*/ 125506 h 1918447"/>
              <a:gd name="connsiteX4" fmla="*/ 88233 w 546566"/>
              <a:gd name="connsiteY4" fmla="*/ 170329 h 1918447"/>
              <a:gd name="connsiteX5" fmla="*/ 106162 w 546566"/>
              <a:gd name="connsiteY5" fmla="*/ 188259 h 1918447"/>
              <a:gd name="connsiteX6" fmla="*/ 124092 w 546566"/>
              <a:gd name="connsiteY6" fmla="*/ 242047 h 1918447"/>
              <a:gd name="connsiteX7" fmla="*/ 133056 w 546566"/>
              <a:gd name="connsiteY7" fmla="*/ 268941 h 1918447"/>
              <a:gd name="connsiteX8" fmla="*/ 142021 w 546566"/>
              <a:gd name="connsiteY8" fmla="*/ 295835 h 1918447"/>
              <a:gd name="connsiteX9" fmla="*/ 133056 w 546566"/>
              <a:gd name="connsiteY9" fmla="*/ 322729 h 1918447"/>
              <a:gd name="connsiteX10" fmla="*/ 124092 w 546566"/>
              <a:gd name="connsiteY10" fmla="*/ 358588 h 1918447"/>
              <a:gd name="connsiteX11" fmla="*/ 97198 w 546566"/>
              <a:gd name="connsiteY11" fmla="*/ 367553 h 1918447"/>
              <a:gd name="connsiteX12" fmla="*/ 106162 w 546566"/>
              <a:gd name="connsiteY12" fmla="*/ 403412 h 1918447"/>
              <a:gd name="connsiteX13" fmla="*/ 133056 w 546566"/>
              <a:gd name="connsiteY13" fmla="*/ 448235 h 1918447"/>
              <a:gd name="connsiteX14" fmla="*/ 150986 w 546566"/>
              <a:gd name="connsiteY14" fmla="*/ 537882 h 1918447"/>
              <a:gd name="connsiteX15" fmla="*/ 159951 w 546566"/>
              <a:gd name="connsiteY15" fmla="*/ 564776 h 1918447"/>
              <a:gd name="connsiteX16" fmla="*/ 204774 w 546566"/>
              <a:gd name="connsiteY16" fmla="*/ 600635 h 1918447"/>
              <a:gd name="connsiteX17" fmla="*/ 240633 w 546566"/>
              <a:gd name="connsiteY17" fmla="*/ 636494 h 1918447"/>
              <a:gd name="connsiteX18" fmla="*/ 267527 w 546566"/>
              <a:gd name="connsiteY18" fmla="*/ 663388 h 1918447"/>
              <a:gd name="connsiteX19" fmla="*/ 303386 w 546566"/>
              <a:gd name="connsiteY19" fmla="*/ 699247 h 1918447"/>
              <a:gd name="connsiteX20" fmla="*/ 330280 w 546566"/>
              <a:gd name="connsiteY20" fmla="*/ 717176 h 1918447"/>
              <a:gd name="connsiteX21" fmla="*/ 366139 w 546566"/>
              <a:gd name="connsiteY21" fmla="*/ 753035 h 1918447"/>
              <a:gd name="connsiteX22" fmla="*/ 384068 w 546566"/>
              <a:gd name="connsiteY22" fmla="*/ 770965 h 1918447"/>
              <a:gd name="connsiteX23" fmla="*/ 428892 w 546566"/>
              <a:gd name="connsiteY23" fmla="*/ 833718 h 1918447"/>
              <a:gd name="connsiteX24" fmla="*/ 437856 w 546566"/>
              <a:gd name="connsiteY24" fmla="*/ 860612 h 1918447"/>
              <a:gd name="connsiteX25" fmla="*/ 464751 w 546566"/>
              <a:gd name="connsiteY25" fmla="*/ 869576 h 1918447"/>
              <a:gd name="connsiteX26" fmla="*/ 482680 w 546566"/>
              <a:gd name="connsiteY26" fmla="*/ 887506 h 1918447"/>
              <a:gd name="connsiteX27" fmla="*/ 491645 w 546566"/>
              <a:gd name="connsiteY27" fmla="*/ 914400 h 1918447"/>
              <a:gd name="connsiteX28" fmla="*/ 527503 w 546566"/>
              <a:gd name="connsiteY28" fmla="*/ 968188 h 1918447"/>
              <a:gd name="connsiteX29" fmla="*/ 527503 w 546566"/>
              <a:gd name="connsiteY29" fmla="*/ 1075765 h 1918447"/>
              <a:gd name="connsiteX30" fmla="*/ 500609 w 546566"/>
              <a:gd name="connsiteY30" fmla="*/ 1084729 h 1918447"/>
              <a:gd name="connsiteX31" fmla="*/ 464751 w 546566"/>
              <a:gd name="connsiteY31" fmla="*/ 1129553 h 1918447"/>
              <a:gd name="connsiteX32" fmla="*/ 446821 w 546566"/>
              <a:gd name="connsiteY32" fmla="*/ 1147482 h 1918447"/>
              <a:gd name="connsiteX33" fmla="*/ 428892 w 546566"/>
              <a:gd name="connsiteY33" fmla="*/ 1228165 h 1918447"/>
              <a:gd name="connsiteX34" fmla="*/ 410962 w 546566"/>
              <a:gd name="connsiteY34" fmla="*/ 1281953 h 1918447"/>
              <a:gd name="connsiteX35" fmla="*/ 401998 w 546566"/>
              <a:gd name="connsiteY35" fmla="*/ 1308847 h 1918447"/>
              <a:gd name="connsiteX36" fmla="*/ 375103 w 546566"/>
              <a:gd name="connsiteY36" fmla="*/ 1434353 h 1918447"/>
              <a:gd name="connsiteX37" fmla="*/ 348209 w 546566"/>
              <a:gd name="connsiteY37" fmla="*/ 1452282 h 1918447"/>
              <a:gd name="connsiteX38" fmla="*/ 321315 w 546566"/>
              <a:gd name="connsiteY38" fmla="*/ 1497106 h 1918447"/>
              <a:gd name="connsiteX39" fmla="*/ 312351 w 546566"/>
              <a:gd name="connsiteY39" fmla="*/ 1524000 h 1918447"/>
              <a:gd name="connsiteX40" fmla="*/ 321315 w 546566"/>
              <a:gd name="connsiteY40" fmla="*/ 1550894 h 1918447"/>
              <a:gd name="connsiteX41" fmla="*/ 339245 w 546566"/>
              <a:gd name="connsiteY41" fmla="*/ 1568823 h 1918447"/>
              <a:gd name="connsiteX42" fmla="*/ 303386 w 546566"/>
              <a:gd name="connsiteY42" fmla="*/ 1613647 h 1918447"/>
              <a:gd name="connsiteX43" fmla="*/ 285456 w 546566"/>
              <a:gd name="connsiteY43" fmla="*/ 1631576 h 1918447"/>
              <a:gd name="connsiteX44" fmla="*/ 258562 w 546566"/>
              <a:gd name="connsiteY44" fmla="*/ 1676400 h 1918447"/>
              <a:gd name="connsiteX45" fmla="*/ 240633 w 546566"/>
              <a:gd name="connsiteY45" fmla="*/ 1748118 h 1918447"/>
              <a:gd name="connsiteX46" fmla="*/ 222703 w 546566"/>
              <a:gd name="connsiteY46" fmla="*/ 1766047 h 1918447"/>
              <a:gd name="connsiteX47" fmla="*/ 231668 w 546566"/>
              <a:gd name="connsiteY47" fmla="*/ 1819835 h 1918447"/>
              <a:gd name="connsiteX48" fmla="*/ 249598 w 546566"/>
              <a:gd name="connsiteY48" fmla="*/ 1837765 h 1918447"/>
              <a:gd name="connsiteX49" fmla="*/ 231668 w 546566"/>
              <a:gd name="connsiteY49" fmla="*/ 1918447 h 191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6566" h="1918447">
                <a:moveTo>
                  <a:pt x="7551" y="0"/>
                </a:moveTo>
                <a:cubicBezTo>
                  <a:pt x="28521" y="104856"/>
                  <a:pt x="0" y="5345"/>
                  <a:pt x="34445" y="62753"/>
                </a:cubicBezTo>
                <a:cubicBezTo>
                  <a:pt x="39307" y="70856"/>
                  <a:pt x="37917" y="81958"/>
                  <a:pt x="43409" y="89647"/>
                </a:cubicBezTo>
                <a:cubicBezTo>
                  <a:pt x="53234" y="103402"/>
                  <a:pt x="79268" y="125506"/>
                  <a:pt x="79268" y="125506"/>
                </a:cubicBezTo>
                <a:cubicBezTo>
                  <a:pt x="82256" y="140447"/>
                  <a:pt x="82231" y="156324"/>
                  <a:pt x="88233" y="170329"/>
                </a:cubicBezTo>
                <a:cubicBezTo>
                  <a:pt x="91562" y="178098"/>
                  <a:pt x="102382" y="180699"/>
                  <a:pt x="106162" y="188259"/>
                </a:cubicBezTo>
                <a:cubicBezTo>
                  <a:pt x="114614" y="205163"/>
                  <a:pt x="118116" y="224118"/>
                  <a:pt x="124092" y="242047"/>
                </a:cubicBezTo>
                <a:lnTo>
                  <a:pt x="133056" y="268941"/>
                </a:lnTo>
                <a:lnTo>
                  <a:pt x="142021" y="295835"/>
                </a:lnTo>
                <a:cubicBezTo>
                  <a:pt x="139033" y="304800"/>
                  <a:pt x="135652" y="313643"/>
                  <a:pt x="133056" y="322729"/>
                </a:cubicBezTo>
                <a:cubicBezTo>
                  <a:pt x="129671" y="334576"/>
                  <a:pt x="131789" y="348967"/>
                  <a:pt x="124092" y="358588"/>
                </a:cubicBezTo>
                <a:cubicBezTo>
                  <a:pt x="118189" y="365967"/>
                  <a:pt x="106163" y="364565"/>
                  <a:pt x="97198" y="367553"/>
                </a:cubicBezTo>
                <a:cubicBezTo>
                  <a:pt x="100186" y="379506"/>
                  <a:pt x="100652" y="392392"/>
                  <a:pt x="106162" y="403412"/>
                </a:cubicBezTo>
                <a:cubicBezTo>
                  <a:pt x="143714" y="478515"/>
                  <a:pt x="106953" y="356871"/>
                  <a:pt x="133056" y="448235"/>
                </a:cubicBezTo>
                <a:cubicBezTo>
                  <a:pt x="150921" y="510764"/>
                  <a:pt x="133369" y="458610"/>
                  <a:pt x="150986" y="537882"/>
                </a:cubicBezTo>
                <a:cubicBezTo>
                  <a:pt x="153036" y="547107"/>
                  <a:pt x="155089" y="556673"/>
                  <a:pt x="159951" y="564776"/>
                </a:cubicBezTo>
                <a:cubicBezTo>
                  <a:pt x="170723" y="582730"/>
                  <a:pt x="189681" y="587699"/>
                  <a:pt x="204774" y="600635"/>
                </a:cubicBezTo>
                <a:cubicBezTo>
                  <a:pt x="217609" y="611636"/>
                  <a:pt x="228680" y="624541"/>
                  <a:pt x="240633" y="636494"/>
                </a:cubicBezTo>
                <a:lnTo>
                  <a:pt x="267527" y="663388"/>
                </a:lnTo>
                <a:lnTo>
                  <a:pt x="303386" y="699247"/>
                </a:lnTo>
                <a:cubicBezTo>
                  <a:pt x="312351" y="705223"/>
                  <a:pt x="322100" y="710164"/>
                  <a:pt x="330280" y="717176"/>
                </a:cubicBezTo>
                <a:cubicBezTo>
                  <a:pt x="343115" y="728177"/>
                  <a:pt x="354186" y="741082"/>
                  <a:pt x="366139" y="753035"/>
                </a:cubicBezTo>
                <a:lnTo>
                  <a:pt x="384068" y="770965"/>
                </a:lnTo>
                <a:cubicBezTo>
                  <a:pt x="404986" y="833718"/>
                  <a:pt x="384069" y="818776"/>
                  <a:pt x="428892" y="833718"/>
                </a:cubicBezTo>
                <a:cubicBezTo>
                  <a:pt x="431880" y="842683"/>
                  <a:pt x="431174" y="853930"/>
                  <a:pt x="437856" y="860612"/>
                </a:cubicBezTo>
                <a:cubicBezTo>
                  <a:pt x="444538" y="867294"/>
                  <a:pt x="456648" y="864714"/>
                  <a:pt x="464751" y="869576"/>
                </a:cubicBezTo>
                <a:cubicBezTo>
                  <a:pt x="471999" y="873924"/>
                  <a:pt x="476704" y="881529"/>
                  <a:pt x="482680" y="887506"/>
                </a:cubicBezTo>
                <a:cubicBezTo>
                  <a:pt x="485668" y="896471"/>
                  <a:pt x="487056" y="906140"/>
                  <a:pt x="491645" y="914400"/>
                </a:cubicBezTo>
                <a:cubicBezTo>
                  <a:pt x="502110" y="933237"/>
                  <a:pt x="527503" y="968188"/>
                  <a:pt x="527503" y="968188"/>
                </a:cubicBezTo>
                <a:cubicBezTo>
                  <a:pt x="534884" y="1005094"/>
                  <a:pt x="546566" y="1037640"/>
                  <a:pt x="527503" y="1075765"/>
                </a:cubicBezTo>
                <a:cubicBezTo>
                  <a:pt x="523277" y="1084217"/>
                  <a:pt x="509574" y="1081741"/>
                  <a:pt x="500609" y="1084729"/>
                </a:cubicBezTo>
                <a:cubicBezTo>
                  <a:pt x="457310" y="1128030"/>
                  <a:pt x="509997" y="1072997"/>
                  <a:pt x="464751" y="1129553"/>
                </a:cubicBezTo>
                <a:cubicBezTo>
                  <a:pt x="459471" y="1136153"/>
                  <a:pt x="452798" y="1141506"/>
                  <a:pt x="446821" y="1147482"/>
                </a:cubicBezTo>
                <a:cubicBezTo>
                  <a:pt x="421171" y="1224428"/>
                  <a:pt x="460446" y="1101946"/>
                  <a:pt x="428892" y="1228165"/>
                </a:cubicBezTo>
                <a:cubicBezTo>
                  <a:pt x="424308" y="1246500"/>
                  <a:pt x="416938" y="1264024"/>
                  <a:pt x="410962" y="1281953"/>
                </a:cubicBezTo>
                <a:lnTo>
                  <a:pt x="401998" y="1308847"/>
                </a:lnTo>
                <a:cubicBezTo>
                  <a:pt x="395629" y="1385277"/>
                  <a:pt x="417702" y="1400274"/>
                  <a:pt x="375103" y="1434353"/>
                </a:cubicBezTo>
                <a:cubicBezTo>
                  <a:pt x="366690" y="1441084"/>
                  <a:pt x="357174" y="1446306"/>
                  <a:pt x="348209" y="1452282"/>
                </a:cubicBezTo>
                <a:cubicBezTo>
                  <a:pt x="322816" y="1528466"/>
                  <a:pt x="358231" y="1435578"/>
                  <a:pt x="321315" y="1497106"/>
                </a:cubicBezTo>
                <a:cubicBezTo>
                  <a:pt x="316453" y="1505209"/>
                  <a:pt x="315339" y="1515035"/>
                  <a:pt x="312351" y="1524000"/>
                </a:cubicBezTo>
                <a:cubicBezTo>
                  <a:pt x="315339" y="1532965"/>
                  <a:pt x="316453" y="1542791"/>
                  <a:pt x="321315" y="1550894"/>
                </a:cubicBezTo>
                <a:cubicBezTo>
                  <a:pt x="325664" y="1558142"/>
                  <a:pt x="337587" y="1560535"/>
                  <a:pt x="339245" y="1568823"/>
                </a:cubicBezTo>
                <a:cubicBezTo>
                  <a:pt x="344639" y="1595791"/>
                  <a:pt x="317888" y="1602046"/>
                  <a:pt x="303386" y="1613647"/>
                </a:cubicBezTo>
                <a:cubicBezTo>
                  <a:pt x="296786" y="1618927"/>
                  <a:pt x="291433" y="1625600"/>
                  <a:pt x="285456" y="1631576"/>
                </a:cubicBezTo>
                <a:cubicBezTo>
                  <a:pt x="260063" y="1707760"/>
                  <a:pt x="295478" y="1614872"/>
                  <a:pt x="258562" y="1676400"/>
                </a:cubicBezTo>
                <a:cubicBezTo>
                  <a:pt x="245513" y="1698149"/>
                  <a:pt x="250270" y="1725633"/>
                  <a:pt x="240633" y="1748118"/>
                </a:cubicBezTo>
                <a:cubicBezTo>
                  <a:pt x="237303" y="1755887"/>
                  <a:pt x="228680" y="1760071"/>
                  <a:pt x="222703" y="1766047"/>
                </a:cubicBezTo>
                <a:cubicBezTo>
                  <a:pt x="225691" y="1783976"/>
                  <a:pt x="225286" y="1802816"/>
                  <a:pt x="231668" y="1819835"/>
                </a:cubicBezTo>
                <a:cubicBezTo>
                  <a:pt x="234636" y="1827749"/>
                  <a:pt x="248665" y="1829364"/>
                  <a:pt x="249598" y="1837765"/>
                </a:cubicBezTo>
                <a:cubicBezTo>
                  <a:pt x="254103" y="1878305"/>
                  <a:pt x="245525" y="1890735"/>
                  <a:pt x="231668" y="1918447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214282" y="4483245"/>
            <a:ext cx="493059" cy="1801014"/>
          </a:xfrm>
          <a:custGeom>
            <a:avLst/>
            <a:gdLst>
              <a:gd name="connsiteX0" fmla="*/ 313765 w 493059"/>
              <a:gd name="connsiteY0" fmla="*/ 17037 h 1801014"/>
              <a:gd name="connsiteX1" fmla="*/ 349624 w 493059"/>
              <a:gd name="connsiteY1" fmla="*/ 61861 h 1801014"/>
              <a:gd name="connsiteX2" fmla="*/ 376518 w 493059"/>
              <a:gd name="connsiteY2" fmla="*/ 79790 h 1801014"/>
              <a:gd name="connsiteX3" fmla="*/ 403412 w 493059"/>
              <a:gd name="connsiteY3" fmla="*/ 160473 h 1801014"/>
              <a:gd name="connsiteX4" fmla="*/ 412377 w 493059"/>
              <a:gd name="connsiteY4" fmla="*/ 187367 h 1801014"/>
              <a:gd name="connsiteX5" fmla="*/ 403412 w 493059"/>
              <a:gd name="connsiteY5" fmla="*/ 241155 h 1801014"/>
              <a:gd name="connsiteX6" fmla="*/ 385483 w 493059"/>
              <a:gd name="connsiteY6" fmla="*/ 294943 h 1801014"/>
              <a:gd name="connsiteX7" fmla="*/ 412377 w 493059"/>
              <a:gd name="connsiteY7" fmla="*/ 357696 h 1801014"/>
              <a:gd name="connsiteX8" fmla="*/ 421342 w 493059"/>
              <a:gd name="connsiteY8" fmla="*/ 384590 h 1801014"/>
              <a:gd name="connsiteX9" fmla="*/ 466165 w 493059"/>
              <a:gd name="connsiteY9" fmla="*/ 420449 h 1801014"/>
              <a:gd name="connsiteX10" fmla="*/ 475130 w 493059"/>
              <a:gd name="connsiteY10" fmla="*/ 447343 h 1801014"/>
              <a:gd name="connsiteX11" fmla="*/ 493059 w 493059"/>
              <a:gd name="connsiteY11" fmla="*/ 465273 h 1801014"/>
              <a:gd name="connsiteX12" fmla="*/ 475130 w 493059"/>
              <a:gd name="connsiteY12" fmla="*/ 519061 h 1801014"/>
              <a:gd name="connsiteX13" fmla="*/ 466165 w 493059"/>
              <a:gd name="connsiteY13" fmla="*/ 635602 h 1801014"/>
              <a:gd name="connsiteX14" fmla="*/ 448236 w 493059"/>
              <a:gd name="connsiteY14" fmla="*/ 662496 h 1801014"/>
              <a:gd name="connsiteX15" fmla="*/ 430306 w 493059"/>
              <a:gd name="connsiteY15" fmla="*/ 716284 h 1801014"/>
              <a:gd name="connsiteX16" fmla="*/ 421342 w 493059"/>
              <a:gd name="connsiteY16" fmla="*/ 770073 h 1801014"/>
              <a:gd name="connsiteX17" fmla="*/ 403412 w 493059"/>
              <a:gd name="connsiteY17" fmla="*/ 895579 h 1801014"/>
              <a:gd name="connsiteX18" fmla="*/ 367553 w 493059"/>
              <a:gd name="connsiteY18" fmla="*/ 940402 h 1801014"/>
              <a:gd name="connsiteX19" fmla="*/ 358589 w 493059"/>
              <a:gd name="connsiteY19" fmla="*/ 967296 h 1801014"/>
              <a:gd name="connsiteX20" fmla="*/ 340659 w 493059"/>
              <a:gd name="connsiteY20" fmla="*/ 994190 h 1801014"/>
              <a:gd name="connsiteX21" fmla="*/ 304800 w 493059"/>
              <a:gd name="connsiteY21" fmla="*/ 1065908 h 1801014"/>
              <a:gd name="connsiteX22" fmla="*/ 251012 w 493059"/>
              <a:gd name="connsiteY22" fmla="*/ 1155555 h 1801014"/>
              <a:gd name="connsiteX23" fmla="*/ 233083 w 493059"/>
              <a:gd name="connsiteY23" fmla="*/ 1182449 h 1801014"/>
              <a:gd name="connsiteX24" fmla="*/ 224118 w 493059"/>
              <a:gd name="connsiteY24" fmla="*/ 1209343 h 1801014"/>
              <a:gd name="connsiteX25" fmla="*/ 152400 w 493059"/>
              <a:gd name="connsiteY25" fmla="*/ 1263131 h 1801014"/>
              <a:gd name="connsiteX26" fmla="*/ 107577 w 493059"/>
              <a:gd name="connsiteY26" fmla="*/ 1298990 h 1801014"/>
              <a:gd name="connsiteX27" fmla="*/ 98612 w 493059"/>
              <a:gd name="connsiteY27" fmla="*/ 1361743 h 1801014"/>
              <a:gd name="connsiteX28" fmla="*/ 80683 w 493059"/>
              <a:gd name="connsiteY28" fmla="*/ 1424496 h 1801014"/>
              <a:gd name="connsiteX29" fmla="*/ 62753 w 493059"/>
              <a:gd name="connsiteY29" fmla="*/ 1496214 h 1801014"/>
              <a:gd name="connsiteX30" fmla="*/ 44824 w 493059"/>
              <a:gd name="connsiteY30" fmla="*/ 1523108 h 1801014"/>
              <a:gd name="connsiteX31" fmla="*/ 35859 w 493059"/>
              <a:gd name="connsiteY31" fmla="*/ 1594826 h 1801014"/>
              <a:gd name="connsiteX32" fmla="*/ 26894 w 493059"/>
              <a:gd name="connsiteY32" fmla="*/ 1675508 h 1801014"/>
              <a:gd name="connsiteX33" fmla="*/ 17930 w 493059"/>
              <a:gd name="connsiteY33" fmla="*/ 1702402 h 1801014"/>
              <a:gd name="connsiteX34" fmla="*/ 8965 w 493059"/>
              <a:gd name="connsiteY34" fmla="*/ 1747226 h 1801014"/>
              <a:gd name="connsiteX35" fmla="*/ 0 w 493059"/>
              <a:gd name="connsiteY35" fmla="*/ 1801014 h 180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3059" h="1801014">
                <a:moveTo>
                  <a:pt x="313765" y="17037"/>
                </a:moveTo>
                <a:cubicBezTo>
                  <a:pt x="390843" y="68424"/>
                  <a:pt x="300134" y="0"/>
                  <a:pt x="349624" y="61861"/>
                </a:cubicBezTo>
                <a:cubicBezTo>
                  <a:pt x="356355" y="70274"/>
                  <a:pt x="367553" y="73814"/>
                  <a:pt x="376518" y="79790"/>
                </a:cubicBezTo>
                <a:lnTo>
                  <a:pt x="403412" y="160473"/>
                </a:lnTo>
                <a:lnTo>
                  <a:pt x="412377" y="187367"/>
                </a:lnTo>
                <a:cubicBezTo>
                  <a:pt x="409389" y="205296"/>
                  <a:pt x="407820" y="223521"/>
                  <a:pt x="403412" y="241155"/>
                </a:cubicBezTo>
                <a:cubicBezTo>
                  <a:pt x="398828" y="259490"/>
                  <a:pt x="385483" y="294943"/>
                  <a:pt x="385483" y="294943"/>
                </a:cubicBezTo>
                <a:cubicBezTo>
                  <a:pt x="406452" y="399798"/>
                  <a:pt x="377933" y="300291"/>
                  <a:pt x="412377" y="357696"/>
                </a:cubicBezTo>
                <a:cubicBezTo>
                  <a:pt x="417239" y="365799"/>
                  <a:pt x="416480" y="376487"/>
                  <a:pt x="421342" y="384590"/>
                </a:cubicBezTo>
                <a:cubicBezTo>
                  <a:pt x="429859" y="398786"/>
                  <a:pt x="453947" y="412304"/>
                  <a:pt x="466165" y="420449"/>
                </a:cubicBezTo>
                <a:cubicBezTo>
                  <a:pt x="469153" y="429414"/>
                  <a:pt x="470268" y="439240"/>
                  <a:pt x="475130" y="447343"/>
                </a:cubicBezTo>
                <a:cubicBezTo>
                  <a:pt x="479478" y="454591"/>
                  <a:pt x="493059" y="456821"/>
                  <a:pt x="493059" y="465273"/>
                </a:cubicBezTo>
                <a:cubicBezTo>
                  <a:pt x="493059" y="484172"/>
                  <a:pt x="475130" y="519061"/>
                  <a:pt x="475130" y="519061"/>
                </a:cubicBezTo>
                <a:cubicBezTo>
                  <a:pt x="472142" y="557908"/>
                  <a:pt x="473345" y="597308"/>
                  <a:pt x="466165" y="635602"/>
                </a:cubicBezTo>
                <a:cubicBezTo>
                  <a:pt x="464179" y="646192"/>
                  <a:pt x="452612" y="652650"/>
                  <a:pt x="448236" y="662496"/>
                </a:cubicBezTo>
                <a:cubicBezTo>
                  <a:pt x="440560" y="679766"/>
                  <a:pt x="430306" y="716284"/>
                  <a:pt x="430306" y="716284"/>
                </a:cubicBezTo>
                <a:cubicBezTo>
                  <a:pt x="427318" y="734214"/>
                  <a:pt x="423466" y="752021"/>
                  <a:pt x="421342" y="770073"/>
                </a:cubicBezTo>
                <a:cubicBezTo>
                  <a:pt x="418170" y="797033"/>
                  <a:pt x="420911" y="860581"/>
                  <a:pt x="403412" y="895579"/>
                </a:cubicBezTo>
                <a:cubicBezTo>
                  <a:pt x="392103" y="918198"/>
                  <a:pt x="384231" y="923725"/>
                  <a:pt x="367553" y="940402"/>
                </a:cubicBezTo>
                <a:cubicBezTo>
                  <a:pt x="364565" y="949367"/>
                  <a:pt x="362815" y="958844"/>
                  <a:pt x="358589" y="967296"/>
                </a:cubicBezTo>
                <a:cubicBezTo>
                  <a:pt x="353771" y="976933"/>
                  <a:pt x="345035" y="984344"/>
                  <a:pt x="340659" y="994190"/>
                </a:cubicBezTo>
                <a:cubicBezTo>
                  <a:pt x="307695" y="1068359"/>
                  <a:pt x="341623" y="1029087"/>
                  <a:pt x="304800" y="1065908"/>
                </a:cubicBezTo>
                <a:cubicBezTo>
                  <a:pt x="263181" y="1190768"/>
                  <a:pt x="316643" y="1057107"/>
                  <a:pt x="251012" y="1155555"/>
                </a:cubicBezTo>
                <a:cubicBezTo>
                  <a:pt x="245036" y="1164520"/>
                  <a:pt x="237901" y="1172812"/>
                  <a:pt x="233083" y="1182449"/>
                </a:cubicBezTo>
                <a:cubicBezTo>
                  <a:pt x="228857" y="1190901"/>
                  <a:pt x="228980" y="1201240"/>
                  <a:pt x="224118" y="1209343"/>
                </a:cubicBezTo>
                <a:cubicBezTo>
                  <a:pt x="212186" y="1229229"/>
                  <a:pt x="159085" y="1256446"/>
                  <a:pt x="152400" y="1263131"/>
                </a:cubicBezTo>
                <a:cubicBezTo>
                  <a:pt x="126853" y="1288680"/>
                  <a:pt x="141504" y="1276373"/>
                  <a:pt x="107577" y="1298990"/>
                </a:cubicBezTo>
                <a:cubicBezTo>
                  <a:pt x="104589" y="1319908"/>
                  <a:pt x="102392" y="1340954"/>
                  <a:pt x="98612" y="1361743"/>
                </a:cubicBezTo>
                <a:cubicBezTo>
                  <a:pt x="87434" y="1423218"/>
                  <a:pt x="93482" y="1373298"/>
                  <a:pt x="80683" y="1424496"/>
                </a:cubicBezTo>
                <a:cubicBezTo>
                  <a:pt x="75568" y="1444956"/>
                  <a:pt x="73000" y="1475721"/>
                  <a:pt x="62753" y="1496214"/>
                </a:cubicBezTo>
                <a:cubicBezTo>
                  <a:pt x="57935" y="1505851"/>
                  <a:pt x="50800" y="1514143"/>
                  <a:pt x="44824" y="1523108"/>
                </a:cubicBezTo>
                <a:cubicBezTo>
                  <a:pt x="41836" y="1547014"/>
                  <a:pt x="38674" y="1570899"/>
                  <a:pt x="35859" y="1594826"/>
                </a:cubicBezTo>
                <a:cubicBezTo>
                  <a:pt x="32697" y="1621700"/>
                  <a:pt x="31342" y="1648817"/>
                  <a:pt x="26894" y="1675508"/>
                </a:cubicBezTo>
                <a:cubicBezTo>
                  <a:pt x="25341" y="1684829"/>
                  <a:pt x="20222" y="1693235"/>
                  <a:pt x="17930" y="1702402"/>
                </a:cubicBezTo>
                <a:cubicBezTo>
                  <a:pt x="14235" y="1717184"/>
                  <a:pt x="11691" y="1732235"/>
                  <a:pt x="8965" y="1747226"/>
                </a:cubicBezTo>
                <a:cubicBezTo>
                  <a:pt x="5713" y="1765109"/>
                  <a:pt x="0" y="1801014"/>
                  <a:pt x="0" y="180101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461856" y="4509247"/>
            <a:ext cx="609505" cy="1775012"/>
          </a:xfrm>
          <a:custGeom>
            <a:avLst/>
            <a:gdLst>
              <a:gd name="connsiteX0" fmla="*/ 427956 w 609505"/>
              <a:gd name="connsiteY0" fmla="*/ 0 h 1775012"/>
              <a:gd name="connsiteX1" fmla="*/ 436920 w 609505"/>
              <a:gd name="connsiteY1" fmla="*/ 26894 h 1775012"/>
              <a:gd name="connsiteX2" fmla="*/ 454850 w 609505"/>
              <a:gd name="connsiteY2" fmla="*/ 44824 h 1775012"/>
              <a:gd name="connsiteX3" fmla="*/ 490709 w 609505"/>
              <a:gd name="connsiteY3" fmla="*/ 89647 h 1775012"/>
              <a:gd name="connsiteX4" fmla="*/ 499673 w 609505"/>
              <a:gd name="connsiteY4" fmla="*/ 188259 h 1775012"/>
              <a:gd name="connsiteX5" fmla="*/ 463815 w 609505"/>
              <a:gd name="connsiteY5" fmla="*/ 242047 h 1775012"/>
              <a:gd name="connsiteX6" fmla="*/ 481744 w 609505"/>
              <a:gd name="connsiteY6" fmla="*/ 295835 h 1775012"/>
              <a:gd name="connsiteX7" fmla="*/ 535532 w 609505"/>
              <a:gd name="connsiteY7" fmla="*/ 349624 h 1775012"/>
              <a:gd name="connsiteX8" fmla="*/ 553462 w 609505"/>
              <a:gd name="connsiteY8" fmla="*/ 367553 h 1775012"/>
              <a:gd name="connsiteX9" fmla="*/ 580356 w 609505"/>
              <a:gd name="connsiteY9" fmla="*/ 385482 h 1775012"/>
              <a:gd name="connsiteX10" fmla="*/ 589320 w 609505"/>
              <a:gd name="connsiteY10" fmla="*/ 412377 h 1775012"/>
              <a:gd name="connsiteX11" fmla="*/ 607250 w 609505"/>
              <a:gd name="connsiteY11" fmla="*/ 430306 h 1775012"/>
              <a:gd name="connsiteX12" fmla="*/ 598285 w 609505"/>
              <a:gd name="connsiteY12" fmla="*/ 484094 h 1775012"/>
              <a:gd name="connsiteX13" fmla="*/ 589320 w 609505"/>
              <a:gd name="connsiteY13" fmla="*/ 510988 h 1775012"/>
              <a:gd name="connsiteX14" fmla="*/ 562426 w 609505"/>
              <a:gd name="connsiteY14" fmla="*/ 600635 h 1775012"/>
              <a:gd name="connsiteX15" fmla="*/ 535532 w 609505"/>
              <a:gd name="connsiteY15" fmla="*/ 681318 h 1775012"/>
              <a:gd name="connsiteX16" fmla="*/ 526568 w 609505"/>
              <a:gd name="connsiteY16" fmla="*/ 708212 h 1775012"/>
              <a:gd name="connsiteX17" fmla="*/ 526568 w 609505"/>
              <a:gd name="connsiteY17" fmla="*/ 869577 h 1775012"/>
              <a:gd name="connsiteX18" fmla="*/ 481744 w 609505"/>
              <a:gd name="connsiteY18" fmla="*/ 905435 h 1775012"/>
              <a:gd name="connsiteX19" fmla="*/ 454850 w 609505"/>
              <a:gd name="connsiteY19" fmla="*/ 950259 h 1775012"/>
              <a:gd name="connsiteX20" fmla="*/ 427956 w 609505"/>
              <a:gd name="connsiteY20" fmla="*/ 959224 h 1775012"/>
              <a:gd name="connsiteX21" fmla="*/ 374168 w 609505"/>
              <a:gd name="connsiteY21" fmla="*/ 1066800 h 1775012"/>
              <a:gd name="connsiteX22" fmla="*/ 365203 w 609505"/>
              <a:gd name="connsiteY22" fmla="*/ 1093694 h 1775012"/>
              <a:gd name="connsiteX23" fmla="*/ 356238 w 609505"/>
              <a:gd name="connsiteY23" fmla="*/ 1120588 h 1775012"/>
              <a:gd name="connsiteX24" fmla="*/ 347273 w 609505"/>
              <a:gd name="connsiteY24" fmla="*/ 1255059 h 1775012"/>
              <a:gd name="connsiteX25" fmla="*/ 329344 w 609505"/>
              <a:gd name="connsiteY25" fmla="*/ 1308847 h 1775012"/>
              <a:gd name="connsiteX26" fmla="*/ 284520 w 609505"/>
              <a:gd name="connsiteY26" fmla="*/ 1353671 h 1775012"/>
              <a:gd name="connsiteX27" fmla="*/ 239697 w 609505"/>
              <a:gd name="connsiteY27" fmla="*/ 1389529 h 1775012"/>
              <a:gd name="connsiteX28" fmla="*/ 203838 w 609505"/>
              <a:gd name="connsiteY28" fmla="*/ 1425388 h 1775012"/>
              <a:gd name="connsiteX29" fmla="*/ 176944 w 609505"/>
              <a:gd name="connsiteY29" fmla="*/ 1470212 h 1775012"/>
              <a:gd name="connsiteX30" fmla="*/ 150050 w 609505"/>
              <a:gd name="connsiteY30" fmla="*/ 1524000 h 1775012"/>
              <a:gd name="connsiteX31" fmla="*/ 123156 w 609505"/>
              <a:gd name="connsiteY31" fmla="*/ 1532965 h 1775012"/>
              <a:gd name="connsiteX32" fmla="*/ 105226 w 609505"/>
              <a:gd name="connsiteY32" fmla="*/ 1550894 h 1775012"/>
              <a:gd name="connsiteX33" fmla="*/ 78332 w 609505"/>
              <a:gd name="connsiteY33" fmla="*/ 1568824 h 1775012"/>
              <a:gd name="connsiteX34" fmla="*/ 69368 w 609505"/>
              <a:gd name="connsiteY34" fmla="*/ 1595718 h 1775012"/>
              <a:gd name="connsiteX35" fmla="*/ 51438 w 609505"/>
              <a:gd name="connsiteY35" fmla="*/ 1613647 h 1775012"/>
              <a:gd name="connsiteX36" fmla="*/ 42473 w 609505"/>
              <a:gd name="connsiteY36" fmla="*/ 1640541 h 1775012"/>
              <a:gd name="connsiteX37" fmla="*/ 24544 w 609505"/>
              <a:gd name="connsiteY37" fmla="*/ 1658471 h 1775012"/>
              <a:gd name="connsiteX38" fmla="*/ 6615 w 609505"/>
              <a:gd name="connsiteY38" fmla="*/ 1775012 h 177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9505" h="1775012">
                <a:moveTo>
                  <a:pt x="427956" y="0"/>
                </a:moveTo>
                <a:cubicBezTo>
                  <a:pt x="430944" y="8965"/>
                  <a:pt x="432058" y="18791"/>
                  <a:pt x="436920" y="26894"/>
                </a:cubicBezTo>
                <a:cubicBezTo>
                  <a:pt x="441269" y="34142"/>
                  <a:pt x="449570" y="38224"/>
                  <a:pt x="454850" y="44824"/>
                </a:cubicBezTo>
                <a:cubicBezTo>
                  <a:pt x="500081" y="101363"/>
                  <a:pt x="447421" y="46361"/>
                  <a:pt x="490709" y="89647"/>
                </a:cubicBezTo>
                <a:cubicBezTo>
                  <a:pt x="504994" y="132503"/>
                  <a:pt x="519167" y="145371"/>
                  <a:pt x="499673" y="188259"/>
                </a:cubicBezTo>
                <a:cubicBezTo>
                  <a:pt x="490756" y="207876"/>
                  <a:pt x="463815" y="242047"/>
                  <a:pt x="463815" y="242047"/>
                </a:cubicBezTo>
                <a:cubicBezTo>
                  <a:pt x="469791" y="259976"/>
                  <a:pt x="468380" y="282471"/>
                  <a:pt x="481744" y="295835"/>
                </a:cubicBezTo>
                <a:lnTo>
                  <a:pt x="535532" y="349624"/>
                </a:lnTo>
                <a:cubicBezTo>
                  <a:pt x="541509" y="355601"/>
                  <a:pt x="546429" y="362865"/>
                  <a:pt x="553462" y="367553"/>
                </a:cubicBezTo>
                <a:lnTo>
                  <a:pt x="580356" y="385482"/>
                </a:lnTo>
                <a:cubicBezTo>
                  <a:pt x="583344" y="394447"/>
                  <a:pt x="584458" y="404274"/>
                  <a:pt x="589320" y="412377"/>
                </a:cubicBezTo>
                <a:cubicBezTo>
                  <a:pt x="593668" y="419625"/>
                  <a:pt x="606202" y="421919"/>
                  <a:pt x="607250" y="430306"/>
                </a:cubicBezTo>
                <a:cubicBezTo>
                  <a:pt x="609505" y="448342"/>
                  <a:pt x="602228" y="466350"/>
                  <a:pt x="598285" y="484094"/>
                </a:cubicBezTo>
                <a:cubicBezTo>
                  <a:pt x="596235" y="493319"/>
                  <a:pt x="591916" y="501902"/>
                  <a:pt x="589320" y="510988"/>
                </a:cubicBezTo>
                <a:cubicBezTo>
                  <a:pt x="562218" y="605849"/>
                  <a:pt x="605045" y="472778"/>
                  <a:pt x="562426" y="600635"/>
                </a:cubicBezTo>
                <a:lnTo>
                  <a:pt x="535532" y="681318"/>
                </a:lnTo>
                <a:lnTo>
                  <a:pt x="526568" y="708212"/>
                </a:lnTo>
                <a:cubicBezTo>
                  <a:pt x="534699" y="773267"/>
                  <a:pt x="543610" y="801408"/>
                  <a:pt x="526568" y="869577"/>
                </a:cubicBezTo>
                <a:cubicBezTo>
                  <a:pt x="524014" y="879795"/>
                  <a:pt x="486359" y="902358"/>
                  <a:pt x="481744" y="905435"/>
                </a:cubicBezTo>
                <a:cubicBezTo>
                  <a:pt x="474693" y="926588"/>
                  <a:pt x="475358" y="937953"/>
                  <a:pt x="454850" y="950259"/>
                </a:cubicBezTo>
                <a:cubicBezTo>
                  <a:pt x="446747" y="955121"/>
                  <a:pt x="436921" y="956236"/>
                  <a:pt x="427956" y="959224"/>
                </a:cubicBezTo>
                <a:cubicBezTo>
                  <a:pt x="381613" y="1028739"/>
                  <a:pt x="398912" y="992568"/>
                  <a:pt x="374168" y="1066800"/>
                </a:cubicBezTo>
                <a:lnTo>
                  <a:pt x="365203" y="1093694"/>
                </a:lnTo>
                <a:lnTo>
                  <a:pt x="356238" y="1120588"/>
                </a:lnTo>
                <a:cubicBezTo>
                  <a:pt x="353250" y="1165412"/>
                  <a:pt x="353626" y="1210587"/>
                  <a:pt x="347273" y="1255059"/>
                </a:cubicBezTo>
                <a:cubicBezTo>
                  <a:pt x="344600" y="1273768"/>
                  <a:pt x="342708" y="1295483"/>
                  <a:pt x="329344" y="1308847"/>
                </a:cubicBezTo>
                <a:cubicBezTo>
                  <a:pt x="314403" y="1323788"/>
                  <a:pt x="296241" y="1336089"/>
                  <a:pt x="284520" y="1353671"/>
                </a:cubicBezTo>
                <a:cubicBezTo>
                  <a:pt x="261349" y="1388428"/>
                  <a:pt x="276812" y="1377158"/>
                  <a:pt x="239697" y="1389529"/>
                </a:cubicBezTo>
                <a:cubicBezTo>
                  <a:pt x="227744" y="1401482"/>
                  <a:pt x="209184" y="1409351"/>
                  <a:pt x="203838" y="1425388"/>
                </a:cubicBezTo>
                <a:cubicBezTo>
                  <a:pt x="192200" y="1460300"/>
                  <a:pt x="201555" y="1445600"/>
                  <a:pt x="176944" y="1470212"/>
                </a:cubicBezTo>
                <a:cubicBezTo>
                  <a:pt x="171038" y="1487928"/>
                  <a:pt x="165848" y="1511362"/>
                  <a:pt x="150050" y="1524000"/>
                </a:cubicBezTo>
                <a:cubicBezTo>
                  <a:pt x="142671" y="1529903"/>
                  <a:pt x="132121" y="1529977"/>
                  <a:pt x="123156" y="1532965"/>
                </a:cubicBezTo>
                <a:cubicBezTo>
                  <a:pt x="117179" y="1538941"/>
                  <a:pt x="111826" y="1545614"/>
                  <a:pt x="105226" y="1550894"/>
                </a:cubicBezTo>
                <a:cubicBezTo>
                  <a:pt x="96813" y="1557625"/>
                  <a:pt x="85063" y="1560411"/>
                  <a:pt x="78332" y="1568824"/>
                </a:cubicBezTo>
                <a:cubicBezTo>
                  <a:pt x="72429" y="1576203"/>
                  <a:pt x="74230" y="1587615"/>
                  <a:pt x="69368" y="1595718"/>
                </a:cubicBezTo>
                <a:cubicBezTo>
                  <a:pt x="65019" y="1602966"/>
                  <a:pt x="57415" y="1607671"/>
                  <a:pt x="51438" y="1613647"/>
                </a:cubicBezTo>
                <a:cubicBezTo>
                  <a:pt x="48450" y="1622612"/>
                  <a:pt x="47335" y="1632438"/>
                  <a:pt x="42473" y="1640541"/>
                </a:cubicBezTo>
                <a:cubicBezTo>
                  <a:pt x="38125" y="1647789"/>
                  <a:pt x="28324" y="1650911"/>
                  <a:pt x="24544" y="1658471"/>
                </a:cubicBezTo>
                <a:cubicBezTo>
                  <a:pt x="0" y="1707560"/>
                  <a:pt x="6615" y="1720525"/>
                  <a:pt x="6615" y="1775012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 under editing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0999" y="1676399"/>
            <a:ext cx="8218311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Contrast  change</a:t>
            </a:r>
          </a:p>
        </p:txBody>
      </p:sp>
      <p:pic>
        <p:nvPicPr>
          <p:cNvPr id="5" name="Picture 4" descr="SeamCarvImg_V_Original_42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524000" y="2362200"/>
            <a:ext cx="2705100" cy="1803400"/>
          </a:xfrm>
          <a:prstGeom prst="rect">
            <a:avLst/>
          </a:prstGeom>
        </p:spPr>
      </p:pic>
      <p:pic>
        <p:nvPicPr>
          <p:cNvPr id="6" name="Picture 5" descr="SeamCarvImg_V_Resize_509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029200" y="2362200"/>
            <a:ext cx="2705100" cy="1803400"/>
          </a:xfrm>
          <a:prstGeom prst="rect">
            <a:avLst/>
          </a:prstGeom>
        </p:spPr>
      </p:pic>
      <p:pic>
        <p:nvPicPr>
          <p:cNvPr id="9" name="Picture 8" descr="SeamCarvImg_V_Original_335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524000" y="4419600"/>
            <a:ext cx="2667000" cy="2000250"/>
          </a:xfrm>
          <a:prstGeom prst="rect">
            <a:avLst/>
          </a:prstGeom>
        </p:spPr>
      </p:pic>
      <p:pic>
        <p:nvPicPr>
          <p:cNvPr id="10" name="Picture 9" descr="SeamCarvImg_V_Resize_40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5029200" y="4343400"/>
            <a:ext cx="2667000" cy="200025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Freeform 7"/>
          <p:cNvSpPr/>
          <p:nvPr/>
        </p:nvSpPr>
        <p:spPr>
          <a:xfrm>
            <a:off x="2088776" y="2366682"/>
            <a:ext cx="853538" cy="1810871"/>
          </a:xfrm>
          <a:custGeom>
            <a:avLst/>
            <a:gdLst>
              <a:gd name="connsiteX0" fmla="*/ 0 w 853538"/>
              <a:gd name="connsiteY0" fmla="*/ 0 h 1810871"/>
              <a:gd name="connsiteX1" fmla="*/ 17930 w 853538"/>
              <a:gd name="connsiteY1" fmla="*/ 89647 h 1810871"/>
              <a:gd name="connsiteX2" fmla="*/ 35859 w 853538"/>
              <a:gd name="connsiteY2" fmla="*/ 152400 h 1810871"/>
              <a:gd name="connsiteX3" fmla="*/ 80683 w 853538"/>
              <a:gd name="connsiteY3" fmla="*/ 188259 h 1810871"/>
              <a:gd name="connsiteX4" fmla="*/ 107577 w 853538"/>
              <a:gd name="connsiteY4" fmla="*/ 242047 h 1810871"/>
              <a:gd name="connsiteX5" fmla="*/ 134471 w 853538"/>
              <a:gd name="connsiteY5" fmla="*/ 295836 h 1810871"/>
              <a:gd name="connsiteX6" fmla="*/ 125506 w 853538"/>
              <a:gd name="connsiteY6" fmla="*/ 358589 h 1810871"/>
              <a:gd name="connsiteX7" fmla="*/ 116542 w 853538"/>
              <a:gd name="connsiteY7" fmla="*/ 403412 h 1810871"/>
              <a:gd name="connsiteX8" fmla="*/ 125506 w 853538"/>
              <a:gd name="connsiteY8" fmla="*/ 484094 h 1810871"/>
              <a:gd name="connsiteX9" fmla="*/ 152400 w 853538"/>
              <a:gd name="connsiteY9" fmla="*/ 537883 h 1810871"/>
              <a:gd name="connsiteX10" fmla="*/ 188259 w 853538"/>
              <a:gd name="connsiteY10" fmla="*/ 573742 h 1810871"/>
              <a:gd name="connsiteX11" fmla="*/ 197224 w 853538"/>
              <a:gd name="connsiteY11" fmla="*/ 600636 h 1810871"/>
              <a:gd name="connsiteX12" fmla="*/ 215153 w 853538"/>
              <a:gd name="connsiteY12" fmla="*/ 627530 h 1810871"/>
              <a:gd name="connsiteX13" fmla="*/ 224118 w 853538"/>
              <a:gd name="connsiteY13" fmla="*/ 672353 h 1810871"/>
              <a:gd name="connsiteX14" fmla="*/ 242048 w 853538"/>
              <a:gd name="connsiteY14" fmla="*/ 690283 h 1810871"/>
              <a:gd name="connsiteX15" fmla="*/ 286871 w 853538"/>
              <a:gd name="connsiteY15" fmla="*/ 726142 h 1810871"/>
              <a:gd name="connsiteX16" fmla="*/ 304800 w 853538"/>
              <a:gd name="connsiteY16" fmla="*/ 753036 h 1810871"/>
              <a:gd name="connsiteX17" fmla="*/ 349624 w 853538"/>
              <a:gd name="connsiteY17" fmla="*/ 788894 h 1810871"/>
              <a:gd name="connsiteX18" fmla="*/ 385483 w 853538"/>
              <a:gd name="connsiteY18" fmla="*/ 869577 h 1810871"/>
              <a:gd name="connsiteX19" fmla="*/ 412377 w 853538"/>
              <a:gd name="connsiteY19" fmla="*/ 887506 h 1810871"/>
              <a:gd name="connsiteX20" fmla="*/ 448236 w 853538"/>
              <a:gd name="connsiteY20" fmla="*/ 923365 h 1810871"/>
              <a:gd name="connsiteX21" fmla="*/ 475130 w 853538"/>
              <a:gd name="connsiteY21" fmla="*/ 941294 h 1810871"/>
              <a:gd name="connsiteX22" fmla="*/ 528918 w 853538"/>
              <a:gd name="connsiteY22" fmla="*/ 995083 h 1810871"/>
              <a:gd name="connsiteX23" fmla="*/ 546848 w 853538"/>
              <a:gd name="connsiteY23" fmla="*/ 1013012 h 1810871"/>
              <a:gd name="connsiteX24" fmla="*/ 564777 w 853538"/>
              <a:gd name="connsiteY24" fmla="*/ 1075765 h 1810871"/>
              <a:gd name="connsiteX25" fmla="*/ 591671 w 853538"/>
              <a:gd name="connsiteY25" fmla="*/ 1174377 h 1810871"/>
              <a:gd name="connsiteX26" fmla="*/ 600636 w 853538"/>
              <a:gd name="connsiteY26" fmla="*/ 1210236 h 1810871"/>
              <a:gd name="connsiteX27" fmla="*/ 627530 w 853538"/>
              <a:gd name="connsiteY27" fmla="*/ 1228165 h 1810871"/>
              <a:gd name="connsiteX28" fmla="*/ 645459 w 853538"/>
              <a:gd name="connsiteY28" fmla="*/ 1255059 h 1810871"/>
              <a:gd name="connsiteX29" fmla="*/ 672353 w 853538"/>
              <a:gd name="connsiteY29" fmla="*/ 1272989 h 1810871"/>
              <a:gd name="connsiteX30" fmla="*/ 690283 w 853538"/>
              <a:gd name="connsiteY30" fmla="*/ 1290918 h 1810871"/>
              <a:gd name="connsiteX31" fmla="*/ 744071 w 853538"/>
              <a:gd name="connsiteY31" fmla="*/ 1317812 h 1810871"/>
              <a:gd name="connsiteX32" fmla="*/ 762000 w 853538"/>
              <a:gd name="connsiteY32" fmla="*/ 1371600 h 1810871"/>
              <a:gd name="connsiteX33" fmla="*/ 770965 w 853538"/>
              <a:gd name="connsiteY33" fmla="*/ 1398494 h 1810871"/>
              <a:gd name="connsiteX34" fmla="*/ 788895 w 853538"/>
              <a:gd name="connsiteY34" fmla="*/ 1416424 h 1810871"/>
              <a:gd name="connsiteX35" fmla="*/ 779930 w 853538"/>
              <a:gd name="connsiteY35" fmla="*/ 1470212 h 1810871"/>
              <a:gd name="connsiteX36" fmla="*/ 735106 w 853538"/>
              <a:gd name="connsiteY36" fmla="*/ 1506071 h 1810871"/>
              <a:gd name="connsiteX37" fmla="*/ 717177 w 853538"/>
              <a:gd name="connsiteY37" fmla="*/ 1532965 h 1810871"/>
              <a:gd name="connsiteX38" fmla="*/ 708212 w 853538"/>
              <a:gd name="connsiteY38" fmla="*/ 1577789 h 1810871"/>
              <a:gd name="connsiteX39" fmla="*/ 699248 w 853538"/>
              <a:gd name="connsiteY39" fmla="*/ 1604683 h 1810871"/>
              <a:gd name="connsiteX40" fmla="*/ 726142 w 853538"/>
              <a:gd name="connsiteY40" fmla="*/ 1685365 h 1810871"/>
              <a:gd name="connsiteX41" fmla="*/ 753036 w 853538"/>
              <a:gd name="connsiteY41" fmla="*/ 1703294 h 1810871"/>
              <a:gd name="connsiteX42" fmla="*/ 806824 w 853538"/>
              <a:gd name="connsiteY42" fmla="*/ 1721224 h 1810871"/>
              <a:gd name="connsiteX43" fmla="*/ 824753 w 853538"/>
              <a:gd name="connsiteY43" fmla="*/ 1748118 h 1810871"/>
              <a:gd name="connsiteX44" fmla="*/ 842683 w 853538"/>
              <a:gd name="connsiteY44" fmla="*/ 1766047 h 1810871"/>
              <a:gd name="connsiteX45" fmla="*/ 851648 w 853538"/>
              <a:gd name="connsiteY45" fmla="*/ 1810871 h 181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3538" h="1810871">
                <a:moveTo>
                  <a:pt x="0" y="0"/>
                </a:moveTo>
                <a:cubicBezTo>
                  <a:pt x="15300" y="107096"/>
                  <a:pt x="47" y="27060"/>
                  <a:pt x="17930" y="89647"/>
                </a:cubicBezTo>
                <a:cubicBezTo>
                  <a:pt x="20060" y="97101"/>
                  <a:pt x="29999" y="142633"/>
                  <a:pt x="35859" y="152400"/>
                </a:cubicBezTo>
                <a:cubicBezTo>
                  <a:pt x="44375" y="166594"/>
                  <a:pt x="68467" y="180115"/>
                  <a:pt x="80683" y="188259"/>
                </a:cubicBezTo>
                <a:cubicBezTo>
                  <a:pt x="103218" y="255861"/>
                  <a:pt x="72819" y="172530"/>
                  <a:pt x="107577" y="242047"/>
                </a:cubicBezTo>
                <a:cubicBezTo>
                  <a:pt x="144692" y="316278"/>
                  <a:pt x="83090" y="218764"/>
                  <a:pt x="134471" y="295836"/>
                </a:cubicBezTo>
                <a:cubicBezTo>
                  <a:pt x="131483" y="316754"/>
                  <a:pt x="128980" y="337746"/>
                  <a:pt x="125506" y="358589"/>
                </a:cubicBezTo>
                <a:cubicBezTo>
                  <a:pt x="123001" y="373619"/>
                  <a:pt x="116542" y="388175"/>
                  <a:pt x="116542" y="403412"/>
                </a:cubicBezTo>
                <a:cubicBezTo>
                  <a:pt x="116542" y="430471"/>
                  <a:pt x="121058" y="457403"/>
                  <a:pt x="125506" y="484094"/>
                </a:cubicBezTo>
                <a:cubicBezTo>
                  <a:pt x="128797" y="503841"/>
                  <a:pt x="139583" y="522929"/>
                  <a:pt x="152400" y="537883"/>
                </a:cubicBezTo>
                <a:cubicBezTo>
                  <a:pt x="163401" y="550718"/>
                  <a:pt x="188259" y="573742"/>
                  <a:pt x="188259" y="573742"/>
                </a:cubicBezTo>
                <a:cubicBezTo>
                  <a:pt x="191247" y="582707"/>
                  <a:pt x="192998" y="592184"/>
                  <a:pt x="197224" y="600636"/>
                </a:cubicBezTo>
                <a:cubicBezTo>
                  <a:pt x="202042" y="610273"/>
                  <a:pt x="211370" y="617442"/>
                  <a:pt x="215153" y="627530"/>
                </a:cubicBezTo>
                <a:cubicBezTo>
                  <a:pt x="220503" y="641797"/>
                  <a:pt x="218116" y="658348"/>
                  <a:pt x="224118" y="672353"/>
                </a:cubicBezTo>
                <a:cubicBezTo>
                  <a:pt x="227448" y="680122"/>
                  <a:pt x="236768" y="683683"/>
                  <a:pt x="242048" y="690283"/>
                </a:cubicBezTo>
                <a:cubicBezTo>
                  <a:pt x="271538" y="727146"/>
                  <a:pt x="244213" y="711922"/>
                  <a:pt x="286871" y="726142"/>
                </a:cubicBezTo>
                <a:cubicBezTo>
                  <a:pt x="292847" y="735107"/>
                  <a:pt x="298069" y="744623"/>
                  <a:pt x="304800" y="753036"/>
                </a:cubicBezTo>
                <a:cubicBezTo>
                  <a:pt x="319398" y="771283"/>
                  <a:pt x="329657" y="775583"/>
                  <a:pt x="349624" y="788894"/>
                </a:cubicBezTo>
                <a:cubicBezTo>
                  <a:pt x="358501" y="815527"/>
                  <a:pt x="364172" y="848266"/>
                  <a:pt x="385483" y="869577"/>
                </a:cubicBezTo>
                <a:cubicBezTo>
                  <a:pt x="393102" y="877195"/>
                  <a:pt x="404197" y="880494"/>
                  <a:pt x="412377" y="887506"/>
                </a:cubicBezTo>
                <a:cubicBezTo>
                  <a:pt x="425212" y="898507"/>
                  <a:pt x="434171" y="913988"/>
                  <a:pt x="448236" y="923365"/>
                </a:cubicBezTo>
                <a:cubicBezTo>
                  <a:pt x="457201" y="929341"/>
                  <a:pt x="466950" y="934282"/>
                  <a:pt x="475130" y="941294"/>
                </a:cubicBezTo>
                <a:cubicBezTo>
                  <a:pt x="475153" y="941314"/>
                  <a:pt x="519942" y="986107"/>
                  <a:pt x="528918" y="995083"/>
                </a:cubicBezTo>
                <a:lnTo>
                  <a:pt x="546848" y="1013012"/>
                </a:lnTo>
                <a:cubicBezTo>
                  <a:pt x="553541" y="1033091"/>
                  <a:pt x="561561" y="1054864"/>
                  <a:pt x="564777" y="1075765"/>
                </a:cubicBezTo>
                <a:cubicBezTo>
                  <a:pt x="579175" y="1169347"/>
                  <a:pt x="553203" y="1135907"/>
                  <a:pt x="591671" y="1174377"/>
                </a:cubicBezTo>
                <a:cubicBezTo>
                  <a:pt x="594659" y="1186330"/>
                  <a:pt x="593802" y="1199984"/>
                  <a:pt x="600636" y="1210236"/>
                </a:cubicBezTo>
                <a:cubicBezTo>
                  <a:pt x="606612" y="1219201"/>
                  <a:pt x="619912" y="1220547"/>
                  <a:pt x="627530" y="1228165"/>
                </a:cubicBezTo>
                <a:cubicBezTo>
                  <a:pt x="635148" y="1235783"/>
                  <a:pt x="637841" y="1247440"/>
                  <a:pt x="645459" y="1255059"/>
                </a:cubicBezTo>
                <a:cubicBezTo>
                  <a:pt x="653078" y="1262678"/>
                  <a:pt x="663940" y="1266258"/>
                  <a:pt x="672353" y="1272989"/>
                </a:cubicBezTo>
                <a:cubicBezTo>
                  <a:pt x="678953" y="1278269"/>
                  <a:pt x="683683" y="1285638"/>
                  <a:pt x="690283" y="1290918"/>
                </a:cubicBezTo>
                <a:cubicBezTo>
                  <a:pt x="715109" y="1310778"/>
                  <a:pt x="715665" y="1308343"/>
                  <a:pt x="744071" y="1317812"/>
                </a:cubicBezTo>
                <a:lnTo>
                  <a:pt x="762000" y="1371600"/>
                </a:lnTo>
                <a:cubicBezTo>
                  <a:pt x="764988" y="1380565"/>
                  <a:pt x="764283" y="1391812"/>
                  <a:pt x="770965" y="1398494"/>
                </a:cubicBezTo>
                <a:lnTo>
                  <a:pt x="788895" y="1416424"/>
                </a:lnTo>
                <a:cubicBezTo>
                  <a:pt x="785907" y="1434353"/>
                  <a:pt x="786312" y="1453193"/>
                  <a:pt x="779930" y="1470212"/>
                </a:cubicBezTo>
                <a:cubicBezTo>
                  <a:pt x="775672" y="1481567"/>
                  <a:pt x="741894" y="1501546"/>
                  <a:pt x="735106" y="1506071"/>
                </a:cubicBezTo>
                <a:cubicBezTo>
                  <a:pt x="729130" y="1515036"/>
                  <a:pt x="720960" y="1522877"/>
                  <a:pt x="717177" y="1532965"/>
                </a:cubicBezTo>
                <a:cubicBezTo>
                  <a:pt x="711827" y="1547232"/>
                  <a:pt x="711907" y="1563007"/>
                  <a:pt x="708212" y="1577789"/>
                </a:cubicBezTo>
                <a:cubicBezTo>
                  <a:pt x="705920" y="1586956"/>
                  <a:pt x="702236" y="1595718"/>
                  <a:pt x="699248" y="1604683"/>
                </a:cubicBezTo>
                <a:cubicBezTo>
                  <a:pt x="705258" y="1640746"/>
                  <a:pt x="700930" y="1660154"/>
                  <a:pt x="726142" y="1685365"/>
                </a:cubicBezTo>
                <a:cubicBezTo>
                  <a:pt x="733761" y="1692983"/>
                  <a:pt x="743190" y="1698918"/>
                  <a:pt x="753036" y="1703294"/>
                </a:cubicBezTo>
                <a:cubicBezTo>
                  <a:pt x="770306" y="1710970"/>
                  <a:pt x="806824" y="1721224"/>
                  <a:pt x="806824" y="1721224"/>
                </a:cubicBezTo>
                <a:cubicBezTo>
                  <a:pt x="812800" y="1730189"/>
                  <a:pt x="818022" y="1739705"/>
                  <a:pt x="824753" y="1748118"/>
                </a:cubicBezTo>
                <a:cubicBezTo>
                  <a:pt x="830033" y="1754718"/>
                  <a:pt x="838334" y="1758799"/>
                  <a:pt x="842683" y="1766047"/>
                </a:cubicBezTo>
                <a:cubicBezTo>
                  <a:pt x="853538" y="1784138"/>
                  <a:pt x="851648" y="1792645"/>
                  <a:pt x="851648" y="1810871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585012" y="2384612"/>
            <a:ext cx="636494" cy="1775012"/>
          </a:xfrm>
          <a:custGeom>
            <a:avLst/>
            <a:gdLst>
              <a:gd name="connsiteX0" fmla="*/ 0 w 636494"/>
              <a:gd name="connsiteY0" fmla="*/ 0 h 1775012"/>
              <a:gd name="connsiteX1" fmla="*/ 17929 w 636494"/>
              <a:gd name="connsiteY1" fmla="*/ 53788 h 1775012"/>
              <a:gd name="connsiteX2" fmla="*/ 26894 w 636494"/>
              <a:gd name="connsiteY2" fmla="*/ 80682 h 1775012"/>
              <a:gd name="connsiteX3" fmla="*/ 44823 w 636494"/>
              <a:gd name="connsiteY3" fmla="*/ 98612 h 1775012"/>
              <a:gd name="connsiteX4" fmla="*/ 62753 w 636494"/>
              <a:gd name="connsiteY4" fmla="*/ 152400 h 1775012"/>
              <a:gd name="connsiteX5" fmla="*/ 80682 w 636494"/>
              <a:gd name="connsiteY5" fmla="*/ 179294 h 1775012"/>
              <a:gd name="connsiteX6" fmla="*/ 89647 w 636494"/>
              <a:gd name="connsiteY6" fmla="*/ 206188 h 1775012"/>
              <a:gd name="connsiteX7" fmla="*/ 125506 w 636494"/>
              <a:gd name="connsiteY7" fmla="*/ 251012 h 1775012"/>
              <a:gd name="connsiteX8" fmla="*/ 179294 w 636494"/>
              <a:gd name="connsiteY8" fmla="*/ 322729 h 1775012"/>
              <a:gd name="connsiteX9" fmla="*/ 188259 w 636494"/>
              <a:gd name="connsiteY9" fmla="*/ 430306 h 1775012"/>
              <a:gd name="connsiteX10" fmla="*/ 224117 w 636494"/>
              <a:gd name="connsiteY10" fmla="*/ 484094 h 1775012"/>
              <a:gd name="connsiteX11" fmla="*/ 251012 w 636494"/>
              <a:gd name="connsiteY11" fmla="*/ 537882 h 1775012"/>
              <a:gd name="connsiteX12" fmla="*/ 259976 w 636494"/>
              <a:gd name="connsiteY12" fmla="*/ 564776 h 1775012"/>
              <a:gd name="connsiteX13" fmla="*/ 304800 w 636494"/>
              <a:gd name="connsiteY13" fmla="*/ 600635 h 1775012"/>
              <a:gd name="connsiteX14" fmla="*/ 313764 w 636494"/>
              <a:gd name="connsiteY14" fmla="*/ 627529 h 1775012"/>
              <a:gd name="connsiteX15" fmla="*/ 340659 w 636494"/>
              <a:gd name="connsiteY15" fmla="*/ 636494 h 1775012"/>
              <a:gd name="connsiteX16" fmla="*/ 349623 w 636494"/>
              <a:gd name="connsiteY16" fmla="*/ 672353 h 1775012"/>
              <a:gd name="connsiteX17" fmla="*/ 358588 w 636494"/>
              <a:gd name="connsiteY17" fmla="*/ 699247 h 1775012"/>
              <a:gd name="connsiteX18" fmla="*/ 358588 w 636494"/>
              <a:gd name="connsiteY18" fmla="*/ 797859 h 1775012"/>
              <a:gd name="connsiteX19" fmla="*/ 376517 w 636494"/>
              <a:gd name="connsiteY19" fmla="*/ 824753 h 1775012"/>
              <a:gd name="connsiteX20" fmla="*/ 403412 w 636494"/>
              <a:gd name="connsiteY20" fmla="*/ 833717 h 1775012"/>
              <a:gd name="connsiteX21" fmla="*/ 439270 w 636494"/>
              <a:gd name="connsiteY21" fmla="*/ 878541 h 1775012"/>
              <a:gd name="connsiteX22" fmla="*/ 493059 w 636494"/>
              <a:gd name="connsiteY22" fmla="*/ 932329 h 1775012"/>
              <a:gd name="connsiteX23" fmla="*/ 510988 w 636494"/>
              <a:gd name="connsiteY23" fmla="*/ 950259 h 1775012"/>
              <a:gd name="connsiteX24" fmla="*/ 528917 w 636494"/>
              <a:gd name="connsiteY24" fmla="*/ 977153 h 1775012"/>
              <a:gd name="connsiteX25" fmla="*/ 564776 w 636494"/>
              <a:gd name="connsiteY25" fmla="*/ 1013012 h 1775012"/>
              <a:gd name="connsiteX26" fmla="*/ 582706 w 636494"/>
              <a:gd name="connsiteY26" fmla="*/ 1030941 h 1775012"/>
              <a:gd name="connsiteX27" fmla="*/ 582706 w 636494"/>
              <a:gd name="connsiteY27" fmla="*/ 1129553 h 1775012"/>
              <a:gd name="connsiteX28" fmla="*/ 618564 w 636494"/>
              <a:gd name="connsiteY28" fmla="*/ 1183341 h 1775012"/>
              <a:gd name="connsiteX29" fmla="*/ 636494 w 636494"/>
              <a:gd name="connsiteY29" fmla="*/ 1237129 h 1775012"/>
              <a:gd name="connsiteX30" fmla="*/ 627529 w 636494"/>
              <a:gd name="connsiteY30" fmla="*/ 1407459 h 1775012"/>
              <a:gd name="connsiteX31" fmla="*/ 609600 w 636494"/>
              <a:gd name="connsiteY31" fmla="*/ 1461247 h 1775012"/>
              <a:gd name="connsiteX32" fmla="*/ 600635 w 636494"/>
              <a:gd name="connsiteY32" fmla="*/ 1488141 h 1775012"/>
              <a:gd name="connsiteX33" fmla="*/ 573741 w 636494"/>
              <a:gd name="connsiteY33" fmla="*/ 1497106 h 1775012"/>
              <a:gd name="connsiteX34" fmla="*/ 555812 w 636494"/>
              <a:gd name="connsiteY34" fmla="*/ 1550894 h 1775012"/>
              <a:gd name="connsiteX35" fmla="*/ 546847 w 636494"/>
              <a:gd name="connsiteY35" fmla="*/ 1577788 h 1775012"/>
              <a:gd name="connsiteX36" fmla="*/ 528917 w 636494"/>
              <a:gd name="connsiteY36" fmla="*/ 1595717 h 1775012"/>
              <a:gd name="connsiteX37" fmla="*/ 519953 w 636494"/>
              <a:gd name="connsiteY37" fmla="*/ 1640541 h 1775012"/>
              <a:gd name="connsiteX38" fmla="*/ 502023 w 636494"/>
              <a:gd name="connsiteY38" fmla="*/ 1658470 h 1775012"/>
              <a:gd name="connsiteX39" fmla="*/ 502023 w 636494"/>
              <a:gd name="connsiteY39" fmla="*/ 1775012 h 177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36494" h="1775012">
                <a:moveTo>
                  <a:pt x="0" y="0"/>
                </a:moveTo>
                <a:lnTo>
                  <a:pt x="17929" y="53788"/>
                </a:lnTo>
                <a:cubicBezTo>
                  <a:pt x="20917" y="62753"/>
                  <a:pt x="20212" y="74000"/>
                  <a:pt x="26894" y="80682"/>
                </a:cubicBezTo>
                <a:lnTo>
                  <a:pt x="44823" y="98612"/>
                </a:lnTo>
                <a:cubicBezTo>
                  <a:pt x="50800" y="116541"/>
                  <a:pt x="52270" y="136675"/>
                  <a:pt x="62753" y="152400"/>
                </a:cubicBezTo>
                <a:cubicBezTo>
                  <a:pt x="68729" y="161365"/>
                  <a:pt x="75864" y="169657"/>
                  <a:pt x="80682" y="179294"/>
                </a:cubicBezTo>
                <a:cubicBezTo>
                  <a:pt x="84908" y="187746"/>
                  <a:pt x="85421" y="197736"/>
                  <a:pt x="89647" y="206188"/>
                </a:cubicBezTo>
                <a:cubicBezTo>
                  <a:pt x="111586" y="250066"/>
                  <a:pt x="100490" y="217656"/>
                  <a:pt x="125506" y="251012"/>
                </a:cubicBezTo>
                <a:cubicBezTo>
                  <a:pt x="186323" y="332102"/>
                  <a:pt x="138176" y="281613"/>
                  <a:pt x="179294" y="322729"/>
                </a:cubicBezTo>
                <a:cubicBezTo>
                  <a:pt x="182282" y="358588"/>
                  <a:pt x="178628" y="395635"/>
                  <a:pt x="188259" y="430306"/>
                </a:cubicBezTo>
                <a:cubicBezTo>
                  <a:pt x="194026" y="451068"/>
                  <a:pt x="217303" y="463652"/>
                  <a:pt x="224117" y="484094"/>
                </a:cubicBezTo>
                <a:cubicBezTo>
                  <a:pt x="236489" y="521209"/>
                  <a:pt x="227840" y="503126"/>
                  <a:pt x="251012" y="537882"/>
                </a:cubicBezTo>
                <a:cubicBezTo>
                  <a:pt x="254000" y="546847"/>
                  <a:pt x="255114" y="556673"/>
                  <a:pt x="259976" y="564776"/>
                </a:cubicBezTo>
                <a:cubicBezTo>
                  <a:pt x="268492" y="578970"/>
                  <a:pt x="292584" y="592491"/>
                  <a:pt x="304800" y="600635"/>
                </a:cubicBezTo>
                <a:cubicBezTo>
                  <a:pt x="307788" y="609600"/>
                  <a:pt x="307082" y="620847"/>
                  <a:pt x="313764" y="627529"/>
                </a:cubicBezTo>
                <a:cubicBezTo>
                  <a:pt x="320446" y="634211"/>
                  <a:pt x="334756" y="629115"/>
                  <a:pt x="340659" y="636494"/>
                </a:cubicBezTo>
                <a:cubicBezTo>
                  <a:pt x="348356" y="646115"/>
                  <a:pt x="346238" y="660506"/>
                  <a:pt x="349623" y="672353"/>
                </a:cubicBezTo>
                <a:cubicBezTo>
                  <a:pt x="352219" y="681439"/>
                  <a:pt x="355600" y="690282"/>
                  <a:pt x="358588" y="699247"/>
                </a:cubicBezTo>
                <a:cubicBezTo>
                  <a:pt x="349663" y="743868"/>
                  <a:pt x="342817" y="750545"/>
                  <a:pt x="358588" y="797859"/>
                </a:cubicBezTo>
                <a:cubicBezTo>
                  <a:pt x="361995" y="808080"/>
                  <a:pt x="368104" y="818023"/>
                  <a:pt x="376517" y="824753"/>
                </a:cubicBezTo>
                <a:cubicBezTo>
                  <a:pt x="383896" y="830656"/>
                  <a:pt x="394447" y="830729"/>
                  <a:pt x="403412" y="833717"/>
                </a:cubicBezTo>
                <a:cubicBezTo>
                  <a:pt x="464458" y="894766"/>
                  <a:pt x="371402" y="799361"/>
                  <a:pt x="439270" y="878541"/>
                </a:cubicBezTo>
                <a:cubicBezTo>
                  <a:pt x="439290" y="878564"/>
                  <a:pt x="484083" y="923353"/>
                  <a:pt x="493059" y="932329"/>
                </a:cubicBezTo>
                <a:cubicBezTo>
                  <a:pt x="499036" y="938306"/>
                  <a:pt x="506300" y="943226"/>
                  <a:pt x="510988" y="950259"/>
                </a:cubicBezTo>
                <a:cubicBezTo>
                  <a:pt x="516964" y="959224"/>
                  <a:pt x="521905" y="968973"/>
                  <a:pt x="528917" y="977153"/>
                </a:cubicBezTo>
                <a:cubicBezTo>
                  <a:pt x="539918" y="989988"/>
                  <a:pt x="552823" y="1001059"/>
                  <a:pt x="564776" y="1013012"/>
                </a:cubicBezTo>
                <a:lnTo>
                  <a:pt x="582706" y="1030941"/>
                </a:lnTo>
                <a:cubicBezTo>
                  <a:pt x="574853" y="1070202"/>
                  <a:pt x="565656" y="1088633"/>
                  <a:pt x="582706" y="1129553"/>
                </a:cubicBezTo>
                <a:cubicBezTo>
                  <a:pt x="590994" y="1149444"/>
                  <a:pt x="611750" y="1162899"/>
                  <a:pt x="618564" y="1183341"/>
                </a:cubicBezTo>
                <a:lnTo>
                  <a:pt x="636494" y="1237129"/>
                </a:lnTo>
                <a:cubicBezTo>
                  <a:pt x="633506" y="1293906"/>
                  <a:pt x="634303" y="1351009"/>
                  <a:pt x="627529" y="1407459"/>
                </a:cubicBezTo>
                <a:cubicBezTo>
                  <a:pt x="625277" y="1426224"/>
                  <a:pt x="615576" y="1443318"/>
                  <a:pt x="609600" y="1461247"/>
                </a:cubicBezTo>
                <a:cubicBezTo>
                  <a:pt x="606612" y="1470212"/>
                  <a:pt x="609600" y="1485153"/>
                  <a:pt x="600635" y="1488141"/>
                </a:cubicBezTo>
                <a:lnTo>
                  <a:pt x="573741" y="1497106"/>
                </a:lnTo>
                <a:lnTo>
                  <a:pt x="555812" y="1550894"/>
                </a:lnTo>
                <a:cubicBezTo>
                  <a:pt x="552824" y="1559859"/>
                  <a:pt x="553529" y="1571106"/>
                  <a:pt x="546847" y="1577788"/>
                </a:cubicBezTo>
                <a:lnTo>
                  <a:pt x="528917" y="1595717"/>
                </a:lnTo>
                <a:cubicBezTo>
                  <a:pt x="525929" y="1610658"/>
                  <a:pt x="525955" y="1626536"/>
                  <a:pt x="519953" y="1640541"/>
                </a:cubicBezTo>
                <a:cubicBezTo>
                  <a:pt x="516624" y="1648310"/>
                  <a:pt x="503140" y="1650092"/>
                  <a:pt x="502023" y="1658470"/>
                </a:cubicBezTo>
                <a:cubicBezTo>
                  <a:pt x="496889" y="1696977"/>
                  <a:pt x="502023" y="1736165"/>
                  <a:pt x="502023" y="1775012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200400" y="4428565"/>
            <a:ext cx="726140" cy="1981200"/>
          </a:xfrm>
          <a:custGeom>
            <a:avLst/>
            <a:gdLst>
              <a:gd name="connsiteX0" fmla="*/ 0 w 726140"/>
              <a:gd name="connsiteY0" fmla="*/ 0 h 1981200"/>
              <a:gd name="connsiteX1" fmla="*/ 17929 w 726140"/>
              <a:gd name="connsiteY1" fmla="*/ 62753 h 1981200"/>
              <a:gd name="connsiteX2" fmla="*/ 35859 w 726140"/>
              <a:gd name="connsiteY2" fmla="*/ 80682 h 1981200"/>
              <a:gd name="connsiteX3" fmla="*/ 53788 w 726140"/>
              <a:gd name="connsiteY3" fmla="*/ 134470 h 1981200"/>
              <a:gd name="connsiteX4" fmla="*/ 71718 w 726140"/>
              <a:gd name="connsiteY4" fmla="*/ 215153 h 1981200"/>
              <a:gd name="connsiteX5" fmla="*/ 62753 w 726140"/>
              <a:gd name="connsiteY5" fmla="*/ 259976 h 1981200"/>
              <a:gd name="connsiteX6" fmla="*/ 44824 w 726140"/>
              <a:gd name="connsiteY6" fmla="*/ 277906 h 1981200"/>
              <a:gd name="connsiteX7" fmla="*/ 35859 w 726140"/>
              <a:gd name="connsiteY7" fmla="*/ 304800 h 1981200"/>
              <a:gd name="connsiteX8" fmla="*/ 62753 w 726140"/>
              <a:gd name="connsiteY8" fmla="*/ 322729 h 1981200"/>
              <a:gd name="connsiteX9" fmla="*/ 80682 w 726140"/>
              <a:gd name="connsiteY9" fmla="*/ 349623 h 1981200"/>
              <a:gd name="connsiteX10" fmla="*/ 98612 w 726140"/>
              <a:gd name="connsiteY10" fmla="*/ 367553 h 1981200"/>
              <a:gd name="connsiteX11" fmla="*/ 152400 w 726140"/>
              <a:gd name="connsiteY11" fmla="*/ 430306 h 1981200"/>
              <a:gd name="connsiteX12" fmla="*/ 179294 w 726140"/>
              <a:gd name="connsiteY12" fmla="*/ 448235 h 1981200"/>
              <a:gd name="connsiteX13" fmla="*/ 215153 w 726140"/>
              <a:gd name="connsiteY13" fmla="*/ 484094 h 1981200"/>
              <a:gd name="connsiteX14" fmla="*/ 224118 w 726140"/>
              <a:gd name="connsiteY14" fmla="*/ 510988 h 1981200"/>
              <a:gd name="connsiteX15" fmla="*/ 251012 w 726140"/>
              <a:gd name="connsiteY15" fmla="*/ 528917 h 1981200"/>
              <a:gd name="connsiteX16" fmla="*/ 286871 w 726140"/>
              <a:gd name="connsiteY16" fmla="*/ 564776 h 1981200"/>
              <a:gd name="connsiteX17" fmla="*/ 304800 w 726140"/>
              <a:gd name="connsiteY17" fmla="*/ 582706 h 1981200"/>
              <a:gd name="connsiteX18" fmla="*/ 322729 w 726140"/>
              <a:gd name="connsiteY18" fmla="*/ 609600 h 1981200"/>
              <a:gd name="connsiteX19" fmla="*/ 349624 w 726140"/>
              <a:gd name="connsiteY19" fmla="*/ 627529 h 1981200"/>
              <a:gd name="connsiteX20" fmla="*/ 385482 w 726140"/>
              <a:gd name="connsiteY20" fmla="*/ 672353 h 1981200"/>
              <a:gd name="connsiteX21" fmla="*/ 394447 w 726140"/>
              <a:gd name="connsiteY21" fmla="*/ 699247 h 1981200"/>
              <a:gd name="connsiteX22" fmla="*/ 403412 w 726140"/>
              <a:gd name="connsiteY22" fmla="*/ 770964 h 1981200"/>
              <a:gd name="connsiteX23" fmla="*/ 412376 w 726140"/>
              <a:gd name="connsiteY23" fmla="*/ 797859 h 1981200"/>
              <a:gd name="connsiteX24" fmla="*/ 439271 w 726140"/>
              <a:gd name="connsiteY24" fmla="*/ 806823 h 1981200"/>
              <a:gd name="connsiteX25" fmla="*/ 448235 w 726140"/>
              <a:gd name="connsiteY25" fmla="*/ 833717 h 1981200"/>
              <a:gd name="connsiteX26" fmla="*/ 484094 w 726140"/>
              <a:gd name="connsiteY26" fmla="*/ 878541 h 1981200"/>
              <a:gd name="connsiteX27" fmla="*/ 502024 w 726140"/>
              <a:gd name="connsiteY27" fmla="*/ 932329 h 1981200"/>
              <a:gd name="connsiteX28" fmla="*/ 510988 w 726140"/>
              <a:gd name="connsiteY28" fmla="*/ 1030941 h 1981200"/>
              <a:gd name="connsiteX29" fmla="*/ 528918 w 726140"/>
              <a:gd name="connsiteY29" fmla="*/ 1048870 h 1981200"/>
              <a:gd name="connsiteX30" fmla="*/ 564776 w 726140"/>
              <a:gd name="connsiteY30" fmla="*/ 1084729 h 1981200"/>
              <a:gd name="connsiteX31" fmla="*/ 582706 w 726140"/>
              <a:gd name="connsiteY31" fmla="*/ 1102659 h 1981200"/>
              <a:gd name="connsiteX32" fmla="*/ 591671 w 726140"/>
              <a:gd name="connsiteY32" fmla="*/ 1129553 h 1981200"/>
              <a:gd name="connsiteX33" fmla="*/ 600635 w 726140"/>
              <a:gd name="connsiteY33" fmla="*/ 1299882 h 1981200"/>
              <a:gd name="connsiteX34" fmla="*/ 618565 w 726140"/>
              <a:gd name="connsiteY34" fmla="*/ 1371600 h 1981200"/>
              <a:gd name="connsiteX35" fmla="*/ 600635 w 726140"/>
              <a:gd name="connsiteY35" fmla="*/ 1389529 h 1981200"/>
              <a:gd name="connsiteX36" fmla="*/ 627529 w 726140"/>
              <a:gd name="connsiteY36" fmla="*/ 1452282 h 1981200"/>
              <a:gd name="connsiteX37" fmla="*/ 663388 w 726140"/>
              <a:gd name="connsiteY37" fmla="*/ 1488141 h 1981200"/>
              <a:gd name="connsiteX38" fmla="*/ 672353 w 726140"/>
              <a:gd name="connsiteY38" fmla="*/ 1515035 h 1981200"/>
              <a:gd name="connsiteX39" fmla="*/ 708212 w 726140"/>
              <a:gd name="connsiteY39" fmla="*/ 1559859 h 1981200"/>
              <a:gd name="connsiteX40" fmla="*/ 708212 w 726140"/>
              <a:gd name="connsiteY40" fmla="*/ 1613647 h 1981200"/>
              <a:gd name="connsiteX41" fmla="*/ 681318 w 726140"/>
              <a:gd name="connsiteY41" fmla="*/ 1622611 h 1981200"/>
              <a:gd name="connsiteX42" fmla="*/ 663388 w 726140"/>
              <a:gd name="connsiteY42" fmla="*/ 1640541 h 1981200"/>
              <a:gd name="connsiteX43" fmla="*/ 672353 w 726140"/>
              <a:gd name="connsiteY43" fmla="*/ 1757082 h 1981200"/>
              <a:gd name="connsiteX44" fmla="*/ 690282 w 726140"/>
              <a:gd name="connsiteY44" fmla="*/ 1783976 h 1981200"/>
              <a:gd name="connsiteX45" fmla="*/ 681318 w 726140"/>
              <a:gd name="connsiteY45" fmla="*/ 1810870 h 1981200"/>
              <a:gd name="connsiteX46" fmla="*/ 663388 w 726140"/>
              <a:gd name="connsiteY46" fmla="*/ 1828800 h 1981200"/>
              <a:gd name="connsiteX47" fmla="*/ 681318 w 726140"/>
              <a:gd name="connsiteY47" fmla="*/ 1927411 h 1981200"/>
              <a:gd name="connsiteX48" fmla="*/ 681318 w 726140"/>
              <a:gd name="connsiteY48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26140" h="1981200">
                <a:moveTo>
                  <a:pt x="0" y="0"/>
                </a:moveTo>
                <a:cubicBezTo>
                  <a:pt x="1673" y="6693"/>
                  <a:pt x="12419" y="53570"/>
                  <a:pt x="17929" y="62753"/>
                </a:cubicBezTo>
                <a:cubicBezTo>
                  <a:pt x="22278" y="70001"/>
                  <a:pt x="29882" y="74706"/>
                  <a:pt x="35859" y="80682"/>
                </a:cubicBezTo>
                <a:cubicBezTo>
                  <a:pt x="41835" y="98611"/>
                  <a:pt x="50681" y="115828"/>
                  <a:pt x="53788" y="134470"/>
                </a:cubicBezTo>
                <a:cubicBezTo>
                  <a:pt x="64307" y="197580"/>
                  <a:pt x="57005" y="171015"/>
                  <a:pt x="71718" y="215153"/>
                </a:cubicBezTo>
                <a:cubicBezTo>
                  <a:pt x="68730" y="230094"/>
                  <a:pt x="68755" y="245971"/>
                  <a:pt x="62753" y="259976"/>
                </a:cubicBezTo>
                <a:cubicBezTo>
                  <a:pt x="59424" y="267745"/>
                  <a:pt x="49172" y="270658"/>
                  <a:pt x="44824" y="277906"/>
                </a:cubicBezTo>
                <a:cubicBezTo>
                  <a:pt x="39962" y="286009"/>
                  <a:pt x="38847" y="295835"/>
                  <a:pt x="35859" y="304800"/>
                </a:cubicBezTo>
                <a:cubicBezTo>
                  <a:pt x="44824" y="310776"/>
                  <a:pt x="55135" y="315111"/>
                  <a:pt x="62753" y="322729"/>
                </a:cubicBezTo>
                <a:cubicBezTo>
                  <a:pt x="70371" y="330347"/>
                  <a:pt x="73951" y="341210"/>
                  <a:pt x="80682" y="349623"/>
                </a:cubicBezTo>
                <a:cubicBezTo>
                  <a:pt x="85962" y="356223"/>
                  <a:pt x="93332" y="360953"/>
                  <a:pt x="98612" y="367553"/>
                </a:cubicBezTo>
                <a:cubicBezTo>
                  <a:pt x="121786" y="396520"/>
                  <a:pt x="115405" y="405643"/>
                  <a:pt x="152400" y="430306"/>
                </a:cubicBezTo>
                <a:cubicBezTo>
                  <a:pt x="161365" y="436282"/>
                  <a:pt x="171114" y="441223"/>
                  <a:pt x="179294" y="448235"/>
                </a:cubicBezTo>
                <a:cubicBezTo>
                  <a:pt x="192129" y="459236"/>
                  <a:pt x="215153" y="484094"/>
                  <a:pt x="215153" y="484094"/>
                </a:cubicBezTo>
                <a:cubicBezTo>
                  <a:pt x="218141" y="493059"/>
                  <a:pt x="218215" y="503609"/>
                  <a:pt x="224118" y="510988"/>
                </a:cubicBezTo>
                <a:cubicBezTo>
                  <a:pt x="230849" y="519401"/>
                  <a:pt x="242832" y="521905"/>
                  <a:pt x="251012" y="528917"/>
                </a:cubicBezTo>
                <a:cubicBezTo>
                  <a:pt x="263847" y="539918"/>
                  <a:pt x="274918" y="552823"/>
                  <a:pt x="286871" y="564776"/>
                </a:cubicBezTo>
                <a:cubicBezTo>
                  <a:pt x="292847" y="570753"/>
                  <a:pt x="300112" y="575673"/>
                  <a:pt x="304800" y="582706"/>
                </a:cubicBezTo>
                <a:cubicBezTo>
                  <a:pt x="310776" y="591671"/>
                  <a:pt x="315110" y="601982"/>
                  <a:pt x="322729" y="609600"/>
                </a:cubicBezTo>
                <a:cubicBezTo>
                  <a:pt x="330348" y="617219"/>
                  <a:pt x="341211" y="620798"/>
                  <a:pt x="349624" y="627529"/>
                </a:cubicBezTo>
                <a:cubicBezTo>
                  <a:pt x="363520" y="638646"/>
                  <a:pt x="377717" y="656824"/>
                  <a:pt x="385482" y="672353"/>
                </a:cubicBezTo>
                <a:cubicBezTo>
                  <a:pt x="389708" y="680805"/>
                  <a:pt x="391459" y="690282"/>
                  <a:pt x="394447" y="699247"/>
                </a:cubicBezTo>
                <a:cubicBezTo>
                  <a:pt x="397435" y="723153"/>
                  <a:pt x="399102" y="747261"/>
                  <a:pt x="403412" y="770964"/>
                </a:cubicBezTo>
                <a:cubicBezTo>
                  <a:pt x="405102" y="780261"/>
                  <a:pt x="405694" y="791177"/>
                  <a:pt x="412376" y="797859"/>
                </a:cubicBezTo>
                <a:cubicBezTo>
                  <a:pt x="419058" y="804541"/>
                  <a:pt x="430306" y="803835"/>
                  <a:pt x="439271" y="806823"/>
                </a:cubicBezTo>
                <a:cubicBezTo>
                  <a:pt x="442259" y="815788"/>
                  <a:pt x="443373" y="825614"/>
                  <a:pt x="448235" y="833717"/>
                </a:cubicBezTo>
                <a:cubicBezTo>
                  <a:pt x="480172" y="886946"/>
                  <a:pt x="453333" y="809330"/>
                  <a:pt x="484094" y="878541"/>
                </a:cubicBezTo>
                <a:cubicBezTo>
                  <a:pt x="491770" y="895811"/>
                  <a:pt x="502024" y="932329"/>
                  <a:pt x="502024" y="932329"/>
                </a:cubicBezTo>
                <a:cubicBezTo>
                  <a:pt x="505012" y="965200"/>
                  <a:pt x="503566" y="998780"/>
                  <a:pt x="510988" y="1030941"/>
                </a:cubicBezTo>
                <a:cubicBezTo>
                  <a:pt x="512889" y="1039177"/>
                  <a:pt x="524569" y="1041622"/>
                  <a:pt x="528918" y="1048870"/>
                </a:cubicBezTo>
                <a:cubicBezTo>
                  <a:pt x="552824" y="1088714"/>
                  <a:pt x="516963" y="1068791"/>
                  <a:pt x="564776" y="1084729"/>
                </a:cubicBezTo>
                <a:cubicBezTo>
                  <a:pt x="570753" y="1090706"/>
                  <a:pt x="578357" y="1095411"/>
                  <a:pt x="582706" y="1102659"/>
                </a:cubicBezTo>
                <a:cubicBezTo>
                  <a:pt x="587568" y="1110762"/>
                  <a:pt x="590815" y="1120142"/>
                  <a:pt x="591671" y="1129553"/>
                </a:cubicBezTo>
                <a:cubicBezTo>
                  <a:pt x="596818" y="1186174"/>
                  <a:pt x="595914" y="1243223"/>
                  <a:pt x="600635" y="1299882"/>
                </a:cubicBezTo>
                <a:cubicBezTo>
                  <a:pt x="603039" y="1328730"/>
                  <a:pt x="610000" y="1345905"/>
                  <a:pt x="618565" y="1371600"/>
                </a:cubicBezTo>
                <a:cubicBezTo>
                  <a:pt x="612588" y="1377576"/>
                  <a:pt x="602025" y="1381192"/>
                  <a:pt x="600635" y="1389529"/>
                </a:cubicBezTo>
                <a:cubicBezTo>
                  <a:pt x="597375" y="1409089"/>
                  <a:pt x="615741" y="1438529"/>
                  <a:pt x="627529" y="1452282"/>
                </a:cubicBezTo>
                <a:cubicBezTo>
                  <a:pt x="638530" y="1465117"/>
                  <a:pt x="663388" y="1488141"/>
                  <a:pt x="663388" y="1488141"/>
                </a:cubicBezTo>
                <a:cubicBezTo>
                  <a:pt x="666376" y="1497106"/>
                  <a:pt x="668127" y="1506583"/>
                  <a:pt x="672353" y="1515035"/>
                </a:cubicBezTo>
                <a:cubicBezTo>
                  <a:pt x="683662" y="1537654"/>
                  <a:pt x="691535" y="1543182"/>
                  <a:pt x="708212" y="1559859"/>
                </a:cubicBezTo>
                <a:cubicBezTo>
                  <a:pt x="714188" y="1577787"/>
                  <a:pt x="726140" y="1595719"/>
                  <a:pt x="708212" y="1613647"/>
                </a:cubicBezTo>
                <a:cubicBezTo>
                  <a:pt x="701530" y="1620329"/>
                  <a:pt x="690283" y="1619623"/>
                  <a:pt x="681318" y="1622611"/>
                </a:cubicBezTo>
                <a:cubicBezTo>
                  <a:pt x="675341" y="1628588"/>
                  <a:pt x="667737" y="1633293"/>
                  <a:pt x="663388" y="1640541"/>
                </a:cubicBezTo>
                <a:cubicBezTo>
                  <a:pt x="643735" y="1673296"/>
                  <a:pt x="655966" y="1732501"/>
                  <a:pt x="672353" y="1757082"/>
                </a:cubicBezTo>
                <a:lnTo>
                  <a:pt x="690282" y="1783976"/>
                </a:lnTo>
                <a:cubicBezTo>
                  <a:pt x="687294" y="1792941"/>
                  <a:pt x="686180" y="1802767"/>
                  <a:pt x="681318" y="1810870"/>
                </a:cubicBezTo>
                <a:cubicBezTo>
                  <a:pt x="676969" y="1818118"/>
                  <a:pt x="664229" y="1820390"/>
                  <a:pt x="663388" y="1828800"/>
                </a:cubicBezTo>
                <a:cubicBezTo>
                  <a:pt x="650570" y="1956977"/>
                  <a:pt x="673738" y="1859194"/>
                  <a:pt x="681318" y="1927411"/>
                </a:cubicBezTo>
                <a:cubicBezTo>
                  <a:pt x="683298" y="1945231"/>
                  <a:pt x="681318" y="1963270"/>
                  <a:pt x="681318" y="198120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872129" y="4356847"/>
            <a:ext cx="766604" cy="1981200"/>
          </a:xfrm>
          <a:custGeom>
            <a:avLst/>
            <a:gdLst>
              <a:gd name="connsiteX0" fmla="*/ 3800 w 766604"/>
              <a:gd name="connsiteY0" fmla="*/ 0 h 1981200"/>
              <a:gd name="connsiteX1" fmla="*/ 12765 w 766604"/>
              <a:gd name="connsiteY1" fmla="*/ 62753 h 1981200"/>
              <a:gd name="connsiteX2" fmla="*/ 30695 w 766604"/>
              <a:gd name="connsiteY2" fmla="*/ 116541 h 1981200"/>
              <a:gd name="connsiteX3" fmla="*/ 21730 w 766604"/>
              <a:gd name="connsiteY3" fmla="*/ 224118 h 1981200"/>
              <a:gd name="connsiteX4" fmla="*/ 48624 w 766604"/>
              <a:gd name="connsiteY4" fmla="*/ 242047 h 1981200"/>
              <a:gd name="connsiteX5" fmla="*/ 66553 w 766604"/>
              <a:gd name="connsiteY5" fmla="*/ 259977 h 1981200"/>
              <a:gd name="connsiteX6" fmla="*/ 102412 w 766604"/>
              <a:gd name="connsiteY6" fmla="*/ 304800 h 1981200"/>
              <a:gd name="connsiteX7" fmla="*/ 111377 w 766604"/>
              <a:gd name="connsiteY7" fmla="*/ 331694 h 1981200"/>
              <a:gd name="connsiteX8" fmla="*/ 147236 w 766604"/>
              <a:gd name="connsiteY8" fmla="*/ 367553 h 1981200"/>
              <a:gd name="connsiteX9" fmla="*/ 183095 w 766604"/>
              <a:gd name="connsiteY9" fmla="*/ 412377 h 1981200"/>
              <a:gd name="connsiteX10" fmla="*/ 201024 w 766604"/>
              <a:gd name="connsiteY10" fmla="*/ 439271 h 1981200"/>
              <a:gd name="connsiteX11" fmla="*/ 192059 w 766604"/>
              <a:gd name="connsiteY11" fmla="*/ 466165 h 1981200"/>
              <a:gd name="connsiteX12" fmla="*/ 227918 w 766604"/>
              <a:gd name="connsiteY12" fmla="*/ 510988 h 1981200"/>
              <a:gd name="connsiteX13" fmla="*/ 236883 w 766604"/>
              <a:gd name="connsiteY13" fmla="*/ 537882 h 1981200"/>
              <a:gd name="connsiteX14" fmla="*/ 290671 w 766604"/>
              <a:gd name="connsiteY14" fmla="*/ 609600 h 1981200"/>
              <a:gd name="connsiteX15" fmla="*/ 308600 w 766604"/>
              <a:gd name="connsiteY15" fmla="*/ 663388 h 1981200"/>
              <a:gd name="connsiteX16" fmla="*/ 308600 w 766604"/>
              <a:gd name="connsiteY16" fmla="*/ 905435 h 1981200"/>
              <a:gd name="connsiteX17" fmla="*/ 326530 w 766604"/>
              <a:gd name="connsiteY17" fmla="*/ 923365 h 1981200"/>
              <a:gd name="connsiteX18" fmla="*/ 362389 w 766604"/>
              <a:gd name="connsiteY18" fmla="*/ 959224 h 1981200"/>
              <a:gd name="connsiteX19" fmla="*/ 398247 w 766604"/>
              <a:gd name="connsiteY19" fmla="*/ 1013012 h 1981200"/>
              <a:gd name="connsiteX20" fmla="*/ 434106 w 766604"/>
              <a:gd name="connsiteY20" fmla="*/ 1048871 h 1981200"/>
              <a:gd name="connsiteX21" fmla="*/ 443071 w 766604"/>
              <a:gd name="connsiteY21" fmla="*/ 1102659 h 1981200"/>
              <a:gd name="connsiteX22" fmla="*/ 478930 w 766604"/>
              <a:gd name="connsiteY22" fmla="*/ 1147482 h 1981200"/>
              <a:gd name="connsiteX23" fmla="*/ 496859 w 766604"/>
              <a:gd name="connsiteY23" fmla="*/ 1174377 h 1981200"/>
              <a:gd name="connsiteX24" fmla="*/ 541683 w 766604"/>
              <a:gd name="connsiteY24" fmla="*/ 1219200 h 1981200"/>
              <a:gd name="connsiteX25" fmla="*/ 559612 w 766604"/>
              <a:gd name="connsiteY25" fmla="*/ 1246094 h 1981200"/>
              <a:gd name="connsiteX26" fmla="*/ 622365 w 766604"/>
              <a:gd name="connsiteY26" fmla="*/ 1317812 h 1981200"/>
              <a:gd name="connsiteX27" fmla="*/ 631330 w 766604"/>
              <a:gd name="connsiteY27" fmla="*/ 1344706 h 1981200"/>
              <a:gd name="connsiteX28" fmla="*/ 649259 w 766604"/>
              <a:gd name="connsiteY28" fmla="*/ 1479177 h 1981200"/>
              <a:gd name="connsiteX29" fmla="*/ 685118 w 766604"/>
              <a:gd name="connsiteY29" fmla="*/ 1559859 h 1981200"/>
              <a:gd name="connsiteX30" fmla="*/ 712012 w 766604"/>
              <a:gd name="connsiteY30" fmla="*/ 1577788 h 1981200"/>
              <a:gd name="connsiteX31" fmla="*/ 729942 w 766604"/>
              <a:gd name="connsiteY31" fmla="*/ 1631577 h 1981200"/>
              <a:gd name="connsiteX32" fmla="*/ 756836 w 766604"/>
              <a:gd name="connsiteY32" fmla="*/ 1685365 h 1981200"/>
              <a:gd name="connsiteX33" fmla="*/ 765800 w 766604"/>
              <a:gd name="connsiteY33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6604" h="1981200">
                <a:moveTo>
                  <a:pt x="3800" y="0"/>
                </a:moveTo>
                <a:cubicBezTo>
                  <a:pt x="6788" y="20918"/>
                  <a:pt x="8014" y="42164"/>
                  <a:pt x="12765" y="62753"/>
                </a:cubicBezTo>
                <a:cubicBezTo>
                  <a:pt x="17015" y="81168"/>
                  <a:pt x="30695" y="116541"/>
                  <a:pt x="30695" y="116541"/>
                </a:cubicBezTo>
                <a:cubicBezTo>
                  <a:pt x="17058" y="157450"/>
                  <a:pt x="0" y="180659"/>
                  <a:pt x="21730" y="224118"/>
                </a:cubicBezTo>
                <a:cubicBezTo>
                  <a:pt x="26548" y="233755"/>
                  <a:pt x="40211" y="235316"/>
                  <a:pt x="48624" y="242047"/>
                </a:cubicBezTo>
                <a:cubicBezTo>
                  <a:pt x="55224" y="247327"/>
                  <a:pt x="60577" y="254000"/>
                  <a:pt x="66553" y="259977"/>
                </a:cubicBezTo>
                <a:cubicBezTo>
                  <a:pt x="89087" y="327576"/>
                  <a:pt x="56069" y="246873"/>
                  <a:pt x="102412" y="304800"/>
                </a:cubicBezTo>
                <a:cubicBezTo>
                  <a:pt x="108315" y="312179"/>
                  <a:pt x="105884" y="324005"/>
                  <a:pt x="111377" y="331694"/>
                </a:cubicBezTo>
                <a:cubicBezTo>
                  <a:pt x="121202" y="345449"/>
                  <a:pt x="137859" y="353488"/>
                  <a:pt x="147236" y="367553"/>
                </a:cubicBezTo>
                <a:cubicBezTo>
                  <a:pt x="202418" y="450328"/>
                  <a:pt x="132000" y="348507"/>
                  <a:pt x="183095" y="412377"/>
                </a:cubicBezTo>
                <a:cubicBezTo>
                  <a:pt x="189826" y="420790"/>
                  <a:pt x="195048" y="430306"/>
                  <a:pt x="201024" y="439271"/>
                </a:cubicBezTo>
                <a:cubicBezTo>
                  <a:pt x="198036" y="448236"/>
                  <a:pt x="192059" y="456715"/>
                  <a:pt x="192059" y="466165"/>
                </a:cubicBezTo>
                <a:cubicBezTo>
                  <a:pt x="192059" y="495032"/>
                  <a:pt x="207268" y="497221"/>
                  <a:pt x="227918" y="510988"/>
                </a:cubicBezTo>
                <a:cubicBezTo>
                  <a:pt x="230906" y="519953"/>
                  <a:pt x="232021" y="529779"/>
                  <a:pt x="236883" y="537882"/>
                </a:cubicBezTo>
                <a:cubicBezTo>
                  <a:pt x="268738" y="590974"/>
                  <a:pt x="253466" y="497982"/>
                  <a:pt x="290671" y="609600"/>
                </a:cubicBezTo>
                <a:lnTo>
                  <a:pt x="308600" y="663388"/>
                </a:lnTo>
                <a:cubicBezTo>
                  <a:pt x="303907" y="738480"/>
                  <a:pt x="290938" y="828900"/>
                  <a:pt x="308600" y="905435"/>
                </a:cubicBezTo>
                <a:cubicBezTo>
                  <a:pt x="310501" y="913671"/>
                  <a:pt x="320553" y="917388"/>
                  <a:pt x="326530" y="923365"/>
                </a:cubicBezTo>
                <a:cubicBezTo>
                  <a:pt x="350437" y="995083"/>
                  <a:pt x="314577" y="911411"/>
                  <a:pt x="362389" y="959224"/>
                </a:cubicBezTo>
                <a:cubicBezTo>
                  <a:pt x="377626" y="974461"/>
                  <a:pt x="383010" y="997775"/>
                  <a:pt x="398247" y="1013012"/>
                </a:cubicBezTo>
                <a:lnTo>
                  <a:pt x="434106" y="1048871"/>
                </a:lnTo>
                <a:cubicBezTo>
                  <a:pt x="437094" y="1066800"/>
                  <a:pt x="437323" y="1085415"/>
                  <a:pt x="443071" y="1102659"/>
                </a:cubicBezTo>
                <a:cubicBezTo>
                  <a:pt x="450956" y="1126314"/>
                  <a:pt x="464938" y="1129992"/>
                  <a:pt x="478930" y="1147482"/>
                </a:cubicBezTo>
                <a:cubicBezTo>
                  <a:pt x="485661" y="1155895"/>
                  <a:pt x="489764" y="1166268"/>
                  <a:pt x="496859" y="1174377"/>
                </a:cubicBezTo>
                <a:cubicBezTo>
                  <a:pt x="510773" y="1190279"/>
                  <a:pt x="529962" y="1201619"/>
                  <a:pt x="541683" y="1219200"/>
                </a:cubicBezTo>
                <a:cubicBezTo>
                  <a:pt x="547659" y="1228165"/>
                  <a:pt x="552517" y="1237986"/>
                  <a:pt x="559612" y="1246094"/>
                </a:cubicBezTo>
                <a:cubicBezTo>
                  <a:pt x="586877" y="1277254"/>
                  <a:pt x="605553" y="1284188"/>
                  <a:pt x="622365" y="1317812"/>
                </a:cubicBezTo>
                <a:cubicBezTo>
                  <a:pt x="626591" y="1326264"/>
                  <a:pt x="628342" y="1335741"/>
                  <a:pt x="631330" y="1344706"/>
                </a:cubicBezTo>
                <a:cubicBezTo>
                  <a:pt x="632655" y="1355305"/>
                  <a:pt x="645888" y="1464567"/>
                  <a:pt x="649259" y="1479177"/>
                </a:cubicBezTo>
                <a:cubicBezTo>
                  <a:pt x="654584" y="1502253"/>
                  <a:pt x="665834" y="1540575"/>
                  <a:pt x="685118" y="1559859"/>
                </a:cubicBezTo>
                <a:cubicBezTo>
                  <a:pt x="692736" y="1567477"/>
                  <a:pt x="703047" y="1571812"/>
                  <a:pt x="712012" y="1577788"/>
                </a:cubicBezTo>
                <a:cubicBezTo>
                  <a:pt x="717989" y="1595718"/>
                  <a:pt x="719459" y="1615852"/>
                  <a:pt x="729942" y="1631577"/>
                </a:cubicBezTo>
                <a:cubicBezTo>
                  <a:pt x="753113" y="1666334"/>
                  <a:pt x="744464" y="1648250"/>
                  <a:pt x="756836" y="1685365"/>
                </a:cubicBezTo>
                <a:cubicBezTo>
                  <a:pt x="766604" y="1939349"/>
                  <a:pt x="765800" y="1840696"/>
                  <a:pt x="765800" y="198120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 under editing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Gamma correction</a:t>
            </a:r>
          </a:p>
        </p:txBody>
      </p:sp>
      <p:pic>
        <p:nvPicPr>
          <p:cNvPr id="5" name="Picture 4" descr="SeamCarvImg_V_Original_33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143000" y="2286000"/>
            <a:ext cx="2857500" cy="1905000"/>
          </a:xfrm>
          <a:prstGeom prst="rect">
            <a:avLst/>
          </a:prstGeom>
        </p:spPr>
      </p:pic>
      <p:pic>
        <p:nvPicPr>
          <p:cNvPr id="6" name="Picture 5" descr="SeamCarvImg_V_Resize_257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343400" y="2286000"/>
            <a:ext cx="2857500" cy="1905000"/>
          </a:xfrm>
          <a:prstGeom prst="rect">
            <a:avLst/>
          </a:prstGeom>
        </p:spPr>
      </p:pic>
      <p:pic>
        <p:nvPicPr>
          <p:cNvPr id="11" name="Picture 10" descr="SeamCarvImg_V_Original_12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143000" y="4419599"/>
            <a:ext cx="2832652" cy="1888435"/>
          </a:xfrm>
          <a:prstGeom prst="rect">
            <a:avLst/>
          </a:prstGeom>
        </p:spPr>
      </p:pic>
      <p:pic>
        <p:nvPicPr>
          <p:cNvPr id="12" name="Picture 11" descr="SeamCarvImg_V_Resize_13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343400" y="4419600"/>
            <a:ext cx="2895600" cy="19304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353938" y="2286000"/>
            <a:ext cx="532697" cy="1950088"/>
          </a:xfrm>
          <a:custGeom>
            <a:avLst/>
            <a:gdLst>
              <a:gd name="connsiteX0" fmla="*/ 353403 w 532697"/>
              <a:gd name="connsiteY0" fmla="*/ 0 h 1950088"/>
              <a:gd name="connsiteX1" fmla="*/ 398227 w 532697"/>
              <a:gd name="connsiteY1" fmla="*/ 62753 h 1950088"/>
              <a:gd name="connsiteX2" fmla="*/ 425121 w 532697"/>
              <a:gd name="connsiteY2" fmla="*/ 80682 h 1950088"/>
              <a:gd name="connsiteX3" fmla="*/ 460980 w 532697"/>
              <a:gd name="connsiteY3" fmla="*/ 152400 h 1950088"/>
              <a:gd name="connsiteX4" fmla="*/ 434086 w 532697"/>
              <a:gd name="connsiteY4" fmla="*/ 277906 h 1950088"/>
              <a:gd name="connsiteX5" fmla="*/ 416156 w 532697"/>
              <a:gd name="connsiteY5" fmla="*/ 295835 h 1950088"/>
              <a:gd name="connsiteX6" fmla="*/ 443050 w 532697"/>
              <a:gd name="connsiteY6" fmla="*/ 367553 h 1950088"/>
              <a:gd name="connsiteX7" fmla="*/ 478909 w 532697"/>
              <a:gd name="connsiteY7" fmla="*/ 403412 h 1950088"/>
              <a:gd name="connsiteX8" fmla="*/ 487874 w 532697"/>
              <a:gd name="connsiteY8" fmla="*/ 430306 h 1950088"/>
              <a:gd name="connsiteX9" fmla="*/ 514768 w 532697"/>
              <a:gd name="connsiteY9" fmla="*/ 439271 h 1950088"/>
              <a:gd name="connsiteX10" fmla="*/ 532697 w 532697"/>
              <a:gd name="connsiteY10" fmla="*/ 493059 h 1950088"/>
              <a:gd name="connsiteX11" fmla="*/ 523733 w 532697"/>
              <a:gd name="connsiteY11" fmla="*/ 528918 h 1950088"/>
              <a:gd name="connsiteX12" fmla="*/ 487874 w 532697"/>
              <a:gd name="connsiteY12" fmla="*/ 654424 h 1950088"/>
              <a:gd name="connsiteX13" fmla="*/ 478909 w 532697"/>
              <a:gd name="connsiteY13" fmla="*/ 708212 h 1950088"/>
              <a:gd name="connsiteX14" fmla="*/ 469944 w 532697"/>
              <a:gd name="connsiteY14" fmla="*/ 735106 h 1950088"/>
              <a:gd name="connsiteX15" fmla="*/ 452015 w 532697"/>
              <a:gd name="connsiteY15" fmla="*/ 797859 h 1950088"/>
              <a:gd name="connsiteX16" fmla="*/ 460980 w 532697"/>
              <a:gd name="connsiteY16" fmla="*/ 842682 h 1950088"/>
              <a:gd name="connsiteX17" fmla="*/ 469944 w 532697"/>
              <a:gd name="connsiteY17" fmla="*/ 869576 h 1950088"/>
              <a:gd name="connsiteX18" fmla="*/ 452015 w 532697"/>
              <a:gd name="connsiteY18" fmla="*/ 959224 h 1950088"/>
              <a:gd name="connsiteX19" fmla="*/ 434086 w 532697"/>
              <a:gd name="connsiteY19" fmla="*/ 986118 h 1950088"/>
              <a:gd name="connsiteX20" fmla="*/ 416156 w 532697"/>
              <a:gd name="connsiteY20" fmla="*/ 1004047 h 1950088"/>
              <a:gd name="connsiteX21" fmla="*/ 380297 w 532697"/>
              <a:gd name="connsiteY21" fmla="*/ 1048871 h 1950088"/>
              <a:gd name="connsiteX22" fmla="*/ 353403 w 532697"/>
              <a:gd name="connsiteY22" fmla="*/ 1093694 h 1950088"/>
              <a:gd name="connsiteX23" fmla="*/ 344438 w 532697"/>
              <a:gd name="connsiteY23" fmla="*/ 1120588 h 1950088"/>
              <a:gd name="connsiteX24" fmla="*/ 326509 w 532697"/>
              <a:gd name="connsiteY24" fmla="*/ 1138518 h 1950088"/>
              <a:gd name="connsiteX25" fmla="*/ 308580 w 532697"/>
              <a:gd name="connsiteY25" fmla="*/ 1165412 h 1950088"/>
              <a:gd name="connsiteX26" fmla="*/ 290650 w 532697"/>
              <a:gd name="connsiteY26" fmla="*/ 1183341 h 1950088"/>
              <a:gd name="connsiteX27" fmla="*/ 254791 w 532697"/>
              <a:gd name="connsiteY27" fmla="*/ 1228165 h 1950088"/>
              <a:gd name="connsiteX28" fmla="*/ 227897 w 532697"/>
              <a:gd name="connsiteY28" fmla="*/ 1246094 h 1950088"/>
              <a:gd name="connsiteX29" fmla="*/ 201003 w 532697"/>
              <a:gd name="connsiteY29" fmla="*/ 1290918 h 1950088"/>
              <a:gd name="connsiteX30" fmla="*/ 183074 w 532697"/>
              <a:gd name="connsiteY30" fmla="*/ 1317812 h 1950088"/>
              <a:gd name="connsiteX31" fmla="*/ 138250 w 532697"/>
              <a:gd name="connsiteY31" fmla="*/ 1353671 h 1950088"/>
              <a:gd name="connsiteX32" fmla="*/ 129286 w 532697"/>
              <a:gd name="connsiteY32" fmla="*/ 1380565 h 1950088"/>
              <a:gd name="connsiteX33" fmla="*/ 111356 w 532697"/>
              <a:gd name="connsiteY33" fmla="*/ 1461247 h 1950088"/>
              <a:gd name="connsiteX34" fmla="*/ 93427 w 532697"/>
              <a:gd name="connsiteY34" fmla="*/ 1524000 h 1950088"/>
              <a:gd name="connsiteX35" fmla="*/ 75497 w 532697"/>
              <a:gd name="connsiteY35" fmla="*/ 1595718 h 1950088"/>
              <a:gd name="connsiteX36" fmla="*/ 39638 w 532697"/>
              <a:gd name="connsiteY36" fmla="*/ 1685365 h 1950088"/>
              <a:gd name="connsiteX37" fmla="*/ 30674 w 532697"/>
              <a:gd name="connsiteY37" fmla="*/ 1712259 h 1950088"/>
              <a:gd name="connsiteX38" fmla="*/ 21709 w 532697"/>
              <a:gd name="connsiteY38" fmla="*/ 1819835 h 1950088"/>
              <a:gd name="connsiteX39" fmla="*/ 3780 w 532697"/>
              <a:gd name="connsiteY39" fmla="*/ 1909482 h 195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32697" h="1950088">
                <a:moveTo>
                  <a:pt x="353403" y="0"/>
                </a:moveTo>
                <a:cubicBezTo>
                  <a:pt x="380298" y="80681"/>
                  <a:pt x="350416" y="38847"/>
                  <a:pt x="398227" y="62753"/>
                </a:cubicBezTo>
                <a:cubicBezTo>
                  <a:pt x="407864" y="67571"/>
                  <a:pt x="416156" y="74706"/>
                  <a:pt x="425121" y="80682"/>
                </a:cubicBezTo>
                <a:cubicBezTo>
                  <a:pt x="445723" y="142489"/>
                  <a:pt x="429686" y="121107"/>
                  <a:pt x="460980" y="152400"/>
                </a:cubicBezTo>
                <a:cubicBezTo>
                  <a:pt x="458976" y="168428"/>
                  <a:pt x="452334" y="259659"/>
                  <a:pt x="434086" y="277906"/>
                </a:cubicBezTo>
                <a:lnTo>
                  <a:pt x="416156" y="295835"/>
                </a:lnTo>
                <a:cubicBezTo>
                  <a:pt x="423989" y="335001"/>
                  <a:pt x="418963" y="339452"/>
                  <a:pt x="443050" y="367553"/>
                </a:cubicBezTo>
                <a:cubicBezTo>
                  <a:pt x="454051" y="380388"/>
                  <a:pt x="478909" y="403412"/>
                  <a:pt x="478909" y="403412"/>
                </a:cubicBezTo>
                <a:cubicBezTo>
                  <a:pt x="481897" y="412377"/>
                  <a:pt x="481192" y="423624"/>
                  <a:pt x="487874" y="430306"/>
                </a:cubicBezTo>
                <a:cubicBezTo>
                  <a:pt x="494556" y="436988"/>
                  <a:pt x="509276" y="431581"/>
                  <a:pt x="514768" y="439271"/>
                </a:cubicBezTo>
                <a:cubicBezTo>
                  <a:pt x="525753" y="454650"/>
                  <a:pt x="532697" y="493059"/>
                  <a:pt x="532697" y="493059"/>
                </a:cubicBezTo>
                <a:cubicBezTo>
                  <a:pt x="529709" y="505012"/>
                  <a:pt x="527273" y="517117"/>
                  <a:pt x="523733" y="528918"/>
                </a:cubicBezTo>
                <a:cubicBezTo>
                  <a:pt x="507742" y="582221"/>
                  <a:pt x="497698" y="595484"/>
                  <a:pt x="487874" y="654424"/>
                </a:cubicBezTo>
                <a:cubicBezTo>
                  <a:pt x="484886" y="672353"/>
                  <a:pt x="482852" y="690468"/>
                  <a:pt x="478909" y="708212"/>
                </a:cubicBezTo>
                <a:cubicBezTo>
                  <a:pt x="476859" y="717437"/>
                  <a:pt x="472540" y="726020"/>
                  <a:pt x="469944" y="735106"/>
                </a:cubicBezTo>
                <a:cubicBezTo>
                  <a:pt x="447431" y="813902"/>
                  <a:pt x="473510" y="733376"/>
                  <a:pt x="452015" y="797859"/>
                </a:cubicBezTo>
                <a:cubicBezTo>
                  <a:pt x="455003" y="812800"/>
                  <a:pt x="457285" y="827900"/>
                  <a:pt x="460980" y="842682"/>
                </a:cubicBezTo>
                <a:cubicBezTo>
                  <a:pt x="463272" y="851849"/>
                  <a:pt x="469944" y="860126"/>
                  <a:pt x="469944" y="869576"/>
                </a:cubicBezTo>
                <a:cubicBezTo>
                  <a:pt x="469944" y="886098"/>
                  <a:pt x="463055" y="937143"/>
                  <a:pt x="452015" y="959224"/>
                </a:cubicBezTo>
                <a:cubicBezTo>
                  <a:pt x="447197" y="968861"/>
                  <a:pt x="440817" y="977705"/>
                  <a:pt x="434086" y="986118"/>
                </a:cubicBezTo>
                <a:cubicBezTo>
                  <a:pt x="428806" y="992718"/>
                  <a:pt x="421436" y="997447"/>
                  <a:pt x="416156" y="1004047"/>
                </a:cubicBezTo>
                <a:cubicBezTo>
                  <a:pt x="370915" y="1060597"/>
                  <a:pt x="423594" y="1005574"/>
                  <a:pt x="380297" y="1048871"/>
                </a:cubicBezTo>
                <a:cubicBezTo>
                  <a:pt x="354906" y="1125051"/>
                  <a:pt x="390318" y="1032172"/>
                  <a:pt x="353403" y="1093694"/>
                </a:cubicBezTo>
                <a:cubicBezTo>
                  <a:pt x="348541" y="1101797"/>
                  <a:pt x="349300" y="1112485"/>
                  <a:pt x="344438" y="1120588"/>
                </a:cubicBezTo>
                <a:cubicBezTo>
                  <a:pt x="340090" y="1127836"/>
                  <a:pt x="331789" y="1131918"/>
                  <a:pt x="326509" y="1138518"/>
                </a:cubicBezTo>
                <a:cubicBezTo>
                  <a:pt x="319779" y="1146931"/>
                  <a:pt x="315311" y="1156999"/>
                  <a:pt x="308580" y="1165412"/>
                </a:cubicBezTo>
                <a:cubicBezTo>
                  <a:pt x="303300" y="1172012"/>
                  <a:pt x="295930" y="1176741"/>
                  <a:pt x="290650" y="1183341"/>
                </a:cubicBezTo>
                <a:cubicBezTo>
                  <a:pt x="269939" y="1209229"/>
                  <a:pt x="278844" y="1208923"/>
                  <a:pt x="254791" y="1228165"/>
                </a:cubicBezTo>
                <a:cubicBezTo>
                  <a:pt x="246378" y="1234896"/>
                  <a:pt x="236862" y="1240118"/>
                  <a:pt x="227897" y="1246094"/>
                </a:cubicBezTo>
                <a:cubicBezTo>
                  <a:pt x="212330" y="1292799"/>
                  <a:pt x="229130" y="1255758"/>
                  <a:pt x="201003" y="1290918"/>
                </a:cubicBezTo>
                <a:cubicBezTo>
                  <a:pt x="194272" y="1299331"/>
                  <a:pt x="189805" y="1309399"/>
                  <a:pt x="183074" y="1317812"/>
                </a:cubicBezTo>
                <a:cubicBezTo>
                  <a:pt x="168477" y="1336058"/>
                  <a:pt x="158215" y="1340360"/>
                  <a:pt x="138250" y="1353671"/>
                </a:cubicBezTo>
                <a:cubicBezTo>
                  <a:pt x="135262" y="1362636"/>
                  <a:pt x="131578" y="1371398"/>
                  <a:pt x="129286" y="1380565"/>
                </a:cubicBezTo>
                <a:cubicBezTo>
                  <a:pt x="110807" y="1454480"/>
                  <a:pt x="129755" y="1396851"/>
                  <a:pt x="111356" y="1461247"/>
                </a:cubicBezTo>
                <a:cubicBezTo>
                  <a:pt x="96379" y="1513664"/>
                  <a:pt x="107441" y="1460935"/>
                  <a:pt x="93427" y="1524000"/>
                </a:cubicBezTo>
                <a:cubicBezTo>
                  <a:pt x="86951" y="1553143"/>
                  <a:pt x="86588" y="1569840"/>
                  <a:pt x="75497" y="1595718"/>
                </a:cubicBezTo>
                <a:cubicBezTo>
                  <a:pt x="35930" y="1688041"/>
                  <a:pt x="80443" y="1562949"/>
                  <a:pt x="39638" y="1685365"/>
                </a:cubicBezTo>
                <a:lnTo>
                  <a:pt x="30674" y="1712259"/>
                </a:lnTo>
                <a:cubicBezTo>
                  <a:pt x="27686" y="1748118"/>
                  <a:pt x="27625" y="1784342"/>
                  <a:pt x="21709" y="1819835"/>
                </a:cubicBezTo>
                <a:cubicBezTo>
                  <a:pt x="0" y="1950088"/>
                  <a:pt x="3780" y="1813538"/>
                  <a:pt x="3780" y="1909482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557848" y="2286000"/>
            <a:ext cx="529187" cy="1909482"/>
          </a:xfrm>
          <a:custGeom>
            <a:avLst/>
            <a:gdLst>
              <a:gd name="connsiteX0" fmla="*/ 116811 w 529187"/>
              <a:gd name="connsiteY0" fmla="*/ 0 h 1909482"/>
              <a:gd name="connsiteX1" fmla="*/ 134740 w 529187"/>
              <a:gd name="connsiteY1" fmla="*/ 71718 h 1909482"/>
              <a:gd name="connsiteX2" fmla="*/ 179564 w 529187"/>
              <a:gd name="connsiteY2" fmla="*/ 107576 h 1909482"/>
              <a:gd name="connsiteX3" fmla="*/ 197493 w 529187"/>
              <a:gd name="connsiteY3" fmla="*/ 125506 h 1909482"/>
              <a:gd name="connsiteX4" fmla="*/ 233352 w 529187"/>
              <a:gd name="connsiteY4" fmla="*/ 170329 h 1909482"/>
              <a:gd name="connsiteX5" fmla="*/ 269211 w 529187"/>
              <a:gd name="connsiteY5" fmla="*/ 215153 h 1909482"/>
              <a:gd name="connsiteX6" fmla="*/ 287140 w 529187"/>
              <a:gd name="connsiteY6" fmla="*/ 242047 h 1909482"/>
              <a:gd name="connsiteX7" fmla="*/ 340928 w 529187"/>
              <a:gd name="connsiteY7" fmla="*/ 277906 h 1909482"/>
              <a:gd name="connsiteX8" fmla="*/ 358858 w 529187"/>
              <a:gd name="connsiteY8" fmla="*/ 295835 h 1909482"/>
              <a:gd name="connsiteX9" fmla="*/ 367823 w 529187"/>
              <a:gd name="connsiteY9" fmla="*/ 322729 h 1909482"/>
              <a:gd name="connsiteX10" fmla="*/ 394717 w 529187"/>
              <a:gd name="connsiteY10" fmla="*/ 340659 h 1909482"/>
              <a:gd name="connsiteX11" fmla="*/ 448505 w 529187"/>
              <a:gd name="connsiteY11" fmla="*/ 385482 h 1909482"/>
              <a:gd name="connsiteX12" fmla="*/ 475399 w 529187"/>
              <a:gd name="connsiteY12" fmla="*/ 430306 h 1909482"/>
              <a:gd name="connsiteX13" fmla="*/ 529187 w 529187"/>
              <a:gd name="connsiteY13" fmla="*/ 466165 h 1909482"/>
              <a:gd name="connsiteX14" fmla="*/ 520223 w 529187"/>
              <a:gd name="connsiteY14" fmla="*/ 519953 h 1909482"/>
              <a:gd name="connsiteX15" fmla="*/ 502293 w 529187"/>
              <a:gd name="connsiteY15" fmla="*/ 573741 h 1909482"/>
              <a:gd name="connsiteX16" fmla="*/ 493328 w 529187"/>
              <a:gd name="connsiteY16" fmla="*/ 645459 h 1909482"/>
              <a:gd name="connsiteX17" fmla="*/ 466434 w 529187"/>
              <a:gd name="connsiteY17" fmla="*/ 726141 h 1909482"/>
              <a:gd name="connsiteX18" fmla="*/ 448505 w 529187"/>
              <a:gd name="connsiteY18" fmla="*/ 788894 h 1909482"/>
              <a:gd name="connsiteX19" fmla="*/ 457470 w 529187"/>
              <a:gd name="connsiteY19" fmla="*/ 851647 h 1909482"/>
              <a:gd name="connsiteX20" fmla="*/ 466434 w 529187"/>
              <a:gd name="connsiteY20" fmla="*/ 878541 h 1909482"/>
              <a:gd name="connsiteX21" fmla="*/ 457470 w 529187"/>
              <a:gd name="connsiteY21" fmla="*/ 923365 h 1909482"/>
              <a:gd name="connsiteX22" fmla="*/ 448505 w 529187"/>
              <a:gd name="connsiteY22" fmla="*/ 950259 h 1909482"/>
              <a:gd name="connsiteX23" fmla="*/ 421611 w 529187"/>
              <a:gd name="connsiteY23" fmla="*/ 959224 h 1909482"/>
              <a:gd name="connsiteX24" fmla="*/ 412646 w 529187"/>
              <a:gd name="connsiteY24" fmla="*/ 1030941 h 1909482"/>
              <a:gd name="connsiteX25" fmla="*/ 385752 w 529187"/>
              <a:gd name="connsiteY25" fmla="*/ 1129553 h 1909482"/>
              <a:gd name="connsiteX26" fmla="*/ 358858 w 529187"/>
              <a:gd name="connsiteY26" fmla="*/ 1138518 h 1909482"/>
              <a:gd name="connsiteX27" fmla="*/ 340928 w 529187"/>
              <a:gd name="connsiteY27" fmla="*/ 1156447 h 1909482"/>
              <a:gd name="connsiteX28" fmla="*/ 331964 w 529187"/>
              <a:gd name="connsiteY28" fmla="*/ 1183341 h 1909482"/>
              <a:gd name="connsiteX29" fmla="*/ 322999 w 529187"/>
              <a:gd name="connsiteY29" fmla="*/ 1335741 h 1909482"/>
              <a:gd name="connsiteX30" fmla="*/ 314034 w 529187"/>
              <a:gd name="connsiteY30" fmla="*/ 1362635 h 1909482"/>
              <a:gd name="connsiteX31" fmla="*/ 260246 w 529187"/>
              <a:gd name="connsiteY31" fmla="*/ 1398494 h 1909482"/>
              <a:gd name="connsiteX32" fmla="*/ 197493 w 529187"/>
              <a:gd name="connsiteY32" fmla="*/ 1452282 h 1909482"/>
              <a:gd name="connsiteX33" fmla="*/ 170599 w 529187"/>
              <a:gd name="connsiteY33" fmla="*/ 1497106 h 1909482"/>
              <a:gd name="connsiteX34" fmla="*/ 161634 w 529187"/>
              <a:gd name="connsiteY34" fmla="*/ 1524000 h 1909482"/>
              <a:gd name="connsiteX35" fmla="*/ 125776 w 529187"/>
              <a:gd name="connsiteY35" fmla="*/ 1568824 h 1909482"/>
              <a:gd name="connsiteX36" fmla="*/ 80952 w 529187"/>
              <a:gd name="connsiteY36" fmla="*/ 1613647 h 1909482"/>
              <a:gd name="connsiteX37" fmla="*/ 45093 w 529187"/>
              <a:gd name="connsiteY37" fmla="*/ 1685365 h 1909482"/>
              <a:gd name="connsiteX38" fmla="*/ 36128 w 529187"/>
              <a:gd name="connsiteY38" fmla="*/ 1712259 h 1909482"/>
              <a:gd name="connsiteX39" fmla="*/ 27164 w 529187"/>
              <a:gd name="connsiteY39" fmla="*/ 1748118 h 1909482"/>
              <a:gd name="connsiteX40" fmla="*/ 9234 w 529187"/>
              <a:gd name="connsiteY40" fmla="*/ 1801906 h 1909482"/>
              <a:gd name="connsiteX41" fmla="*/ 270 w 529187"/>
              <a:gd name="connsiteY41" fmla="*/ 1909482 h 190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29187" h="1909482">
                <a:moveTo>
                  <a:pt x="116811" y="0"/>
                </a:moveTo>
                <a:cubicBezTo>
                  <a:pt x="118738" y="9635"/>
                  <a:pt x="126472" y="57938"/>
                  <a:pt x="134740" y="71718"/>
                </a:cubicBezTo>
                <a:cubicBezTo>
                  <a:pt x="144729" y="88367"/>
                  <a:pt x="165471" y="96302"/>
                  <a:pt x="179564" y="107576"/>
                </a:cubicBezTo>
                <a:cubicBezTo>
                  <a:pt x="186164" y="112856"/>
                  <a:pt x="191517" y="119529"/>
                  <a:pt x="197493" y="125506"/>
                </a:cubicBezTo>
                <a:cubicBezTo>
                  <a:pt x="220028" y="193107"/>
                  <a:pt x="187009" y="112400"/>
                  <a:pt x="233352" y="170329"/>
                </a:cubicBezTo>
                <a:cubicBezTo>
                  <a:pt x="282839" y="232188"/>
                  <a:pt x="192139" y="163772"/>
                  <a:pt x="269211" y="215153"/>
                </a:cubicBezTo>
                <a:cubicBezTo>
                  <a:pt x="275187" y="224118"/>
                  <a:pt x="279032" y="234952"/>
                  <a:pt x="287140" y="242047"/>
                </a:cubicBezTo>
                <a:cubicBezTo>
                  <a:pt x="303357" y="256237"/>
                  <a:pt x="325691" y="262669"/>
                  <a:pt x="340928" y="277906"/>
                </a:cubicBezTo>
                <a:lnTo>
                  <a:pt x="358858" y="295835"/>
                </a:lnTo>
                <a:cubicBezTo>
                  <a:pt x="361846" y="304800"/>
                  <a:pt x="361920" y="315350"/>
                  <a:pt x="367823" y="322729"/>
                </a:cubicBezTo>
                <a:cubicBezTo>
                  <a:pt x="374554" y="331142"/>
                  <a:pt x="386440" y="333761"/>
                  <a:pt x="394717" y="340659"/>
                </a:cubicBezTo>
                <a:cubicBezTo>
                  <a:pt x="463734" y="398174"/>
                  <a:pt x="381739" y="340972"/>
                  <a:pt x="448505" y="385482"/>
                </a:cubicBezTo>
                <a:cubicBezTo>
                  <a:pt x="457085" y="411221"/>
                  <a:pt x="453523" y="413899"/>
                  <a:pt x="475399" y="430306"/>
                </a:cubicBezTo>
                <a:cubicBezTo>
                  <a:pt x="492638" y="443235"/>
                  <a:pt x="529187" y="466165"/>
                  <a:pt x="529187" y="466165"/>
                </a:cubicBezTo>
                <a:cubicBezTo>
                  <a:pt x="526199" y="484094"/>
                  <a:pt x="524631" y="502319"/>
                  <a:pt x="520223" y="519953"/>
                </a:cubicBezTo>
                <a:cubicBezTo>
                  <a:pt x="515639" y="538288"/>
                  <a:pt x="502293" y="573741"/>
                  <a:pt x="502293" y="573741"/>
                </a:cubicBezTo>
                <a:cubicBezTo>
                  <a:pt x="499305" y="597647"/>
                  <a:pt x="498376" y="621902"/>
                  <a:pt x="493328" y="645459"/>
                </a:cubicBezTo>
                <a:cubicBezTo>
                  <a:pt x="479862" y="708302"/>
                  <a:pt x="477650" y="681272"/>
                  <a:pt x="466434" y="726141"/>
                </a:cubicBezTo>
                <a:cubicBezTo>
                  <a:pt x="455178" y="771168"/>
                  <a:pt x="461366" y="750311"/>
                  <a:pt x="448505" y="788894"/>
                </a:cubicBezTo>
                <a:cubicBezTo>
                  <a:pt x="451493" y="809812"/>
                  <a:pt x="453326" y="830927"/>
                  <a:pt x="457470" y="851647"/>
                </a:cubicBezTo>
                <a:cubicBezTo>
                  <a:pt x="459323" y="860913"/>
                  <a:pt x="466434" y="869091"/>
                  <a:pt x="466434" y="878541"/>
                </a:cubicBezTo>
                <a:cubicBezTo>
                  <a:pt x="466434" y="893778"/>
                  <a:pt x="461165" y="908583"/>
                  <a:pt x="457470" y="923365"/>
                </a:cubicBezTo>
                <a:cubicBezTo>
                  <a:pt x="455178" y="932532"/>
                  <a:pt x="455187" y="943577"/>
                  <a:pt x="448505" y="950259"/>
                </a:cubicBezTo>
                <a:cubicBezTo>
                  <a:pt x="441823" y="956941"/>
                  <a:pt x="430576" y="956236"/>
                  <a:pt x="421611" y="959224"/>
                </a:cubicBezTo>
                <a:cubicBezTo>
                  <a:pt x="386013" y="994820"/>
                  <a:pt x="412646" y="958462"/>
                  <a:pt x="412646" y="1030941"/>
                </a:cubicBezTo>
                <a:cubicBezTo>
                  <a:pt x="412646" y="1056126"/>
                  <a:pt x="412438" y="1108204"/>
                  <a:pt x="385752" y="1129553"/>
                </a:cubicBezTo>
                <a:cubicBezTo>
                  <a:pt x="378373" y="1135456"/>
                  <a:pt x="367823" y="1135530"/>
                  <a:pt x="358858" y="1138518"/>
                </a:cubicBezTo>
                <a:cubicBezTo>
                  <a:pt x="352881" y="1144494"/>
                  <a:pt x="345277" y="1149199"/>
                  <a:pt x="340928" y="1156447"/>
                </a:cubicBezTo>
                <a:cubicBezTo>
                  <a:pt x="336066" y="1164550"/>
                  <a:pt x="332904" y="1173938"/>
                  <a:pt x="331964" y="1183341"/>
                </a:cubicBezTo>
                <a:cubicBezTo>
                  <a:pt x="326901" y="1233976"/>
                  <a:pt x="328063" y="1285106"/>
                  <a:pt x="322999" y="1335741"/>
                </a:cubicBezTo>
                <a:cubicBezTo>
                  <a:pt x="322059" y="1345144"/>
                  <a:pt x="320716" y="1355953"/>
                  <a:pt x="314034" y="1362635"/>
                </a:cubicBezTo>
                <a:cubicBezTo>
                  <a:pt x="298797" y="1377872"/>
                  <a:pt x="275483" y="1383257"/>
                  <a:pt x="260246" y="1398494"/>
                </a:cubicBezTo>
                <a:cubicBezTo>
                  <a:pt x="216769" y="1441971"/>
                  <a:pt x="238452" y="1424976"/>
                  <a:pt x="197493" y="1452282"/>
                </a:cubicBezTo>
                <a:cubicBezTo>
                  <a:pt x="172097" y="1528468"/>
                  <a:pt x="207516" y="1435577"/>
                  <a:pt x="170599" y="1497106"/>
                </a:cubicBezTo>
                <a:cubicBezTo>
                  <a:pt x="165737" y="1505209"/>
                  <a:pt x="165860" y="1515548"/>
                  <a:pt x="161634" y="1524000"/>
                </a:cubicBezTo>
                <a:cubicBezTo>
                  <a:pt x="143241" y="1560786"/>
                  <a:pt x="148009" y="1541032"/>
                  <a:pt x="125776" y="1568824"/>
                </a:cubicBezTo>
                <a:cubicBezTo>
                  <a:pt x="91627" y="1611511"/>
                  <a:pt x="127053" y="1582913"/>
                  <a:pt x="80952" y="1613647"/>
                </a:cubicBezTo>
                <a:cubicBezTo>
                  <a:pt x="60350" y="1675454"/>
                  <a:pt x="76387" y="1654071"/>
                  <a:pt x="45093" y="1685365"/>
                </a:cubicBezTo>
                <a:cubicBezTo>
                  <a:pt x="42105" y="1694330"/>
                  <a:pt x="38724" y="1703173"/>
                  <a:pt x="36128" y="1712259"/>
                </a:cubicBezTo>
                <a:cubicBezTo>
                  <a:pt x="32743" y="1724106"/>
                  <a:pt x="30704" y="1736317"/>
                  <a:pt x="27164" y="1748118"/>
                </a:cubicBezTo>
                <a:cubicBezTo>
                  <a:pt x="21733" y="1766220"/>
                  <a:pt x="9234" y="1801906"/>
                  <a:pt x="9234" y="1801906"/>
                </a:cubicBezTo>
                <a:cubicBezTo>
                  <a:pt x="0" y="1903494"/>
                  <a:pt x="270" y="1867512"/>
                  <a:pt x="270" y="1909482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827735" y="4437529"/>
            <a:ext cx="194843" cy="1864659"/>
          </a:xfrm>
          <a:custGeom>
            <a:avLst/>
            <a:gdLst>
              <a:gd name="connsiteX0" fmla="*/ 23041 w 194843"/>
              <a:gd name="connsiteY0" fmla="*/ 0 h 1864659"/>
              <a:gd name="connsiteX1" fmla="*/ 14077 w 194843"/>
              <a:gd name="connsiteY1" fmla="*/ 35859 h 1864659"/>
              <a:gd name="connsiteX2" fmla="*/ 32006 w 194843"/>
              <a:gd name="connsiteY2" fmla="*/ 224118 h 1864659"/>
              <a:gd name="connsiteX3" fmla="*/ 5112 w 194843"/>
              <a:gd name="connsiteY3" fmla="*/ 528918 h 1864659"/>
              <a:gd name="connsiteX4" fmla="*/ 14077 w 194843"/>
              <a:gd name="connsiteY4" fmla="*/ 797859 h 1864659"/>
              <a:gd name="connsiteX5" fmla="*/ 32006 w 194843"/>
              <a:gd name="connsiteY5" fmla="*/ 905436 h 1864659"/>
              <a:gd name="connsiteX6" fmla="*/ 40971 w 194843"/>
              <a:gd name="connsiteY6" fmla="*/ 995083 h 1864659"/>
              <a:gd name="connsiteX7" fmla="*/ 67865 w 194843"/>
              <a:gd name="connsiteY7" fmla="*/ 1013012 h 1864659"/>
              <a:gd name="connsiteX8" fmla="*/ 103724 w 194843"/>
              <a:gd name="connsiteY8" fmla="*/ 1048871 h 1864659"/>
              <a:gd name="connsiteX9" fmla="*/ 139583 w 194843"/>
              <a:gd name="connsiteY9" fmla="*/ 1093695 h 1864659"/>
              <a:gd name="connsiteX10" fmla="*/ 166477 w 194843"/>
              <a:gd name="connsiteY10" fmla="*/ 1102659 h 1864659"/>
              <a:gd name="connsiteX11" fmla="*/ 193371 w 194843"/>
              <a:gd name="connsiteY11" fmla="*/ 1255059 h 1864659"/>
              <a:gd name="connsiteX12" fmla="*/ 184406 w 194843"/>
              <a:gd name="connsiteY12" fmla="*/ 1344706 h 1864659"/>
              <a:gd name="connsiteX13" fmla="*/ 148547 w 194843"/>
              <a:gd name="connsiteY13" fmla="*/ 1380565 h 1864659"/>
              <a:gd name="connsiteX14" fmla="*/ 112689 w 194843"/>
              <a:gd name="connsiteY14" fmla="*/ 1452283 h 1864659"/>
              <a:gd name="connsiteX15" fmla="*/ 121653 w 194843"/>
              <a:gd name="connsiteY15" fmla="*/ 1515036 h 1864659"/>
              <a:gd name="connsiteX16" fmla="*/ 139583 w 194843"/>
              <a:gd name="connsiteY16" fmla="*/ 1595718 h 1864659"/>
              <a:gd name="connsiteX17" fmla="*/ 157512 w 194843"/>
              <a:gd name="connsiteY17" fmla="*/ 1622612 h 1864659"/>
              <a:gd name="connsiteX18" fmla="*/ 148547 w 194843"/>
              <a:gd name="connsiteY18" fmla="*/ 1658471 h 1864659"/>
              <a:gd name="connsiteX19" fmla="*/ 112689 w 194843"/>
              <a:gd name="connsiteY19" fmla="*/ 1703295 h 1864659"/>
              <a:gd name="connsiteX20" fmla="*/ 112689 w 194843"/>
              <a:gd name="connsiteY20" fmla="*/ 1810871 h 1864659"/>
              <a:gd name="connsiteX21" fmla="*/ 103724 w 194843"/>
              <a:gd name="connsiteY21" fmla="*/ 1846730 h 1864659"/>
              <a:gd name="connsiteX22" fmla="*/ 85794 w 194843"/>
              <a:gd name="connsiteY22" fmla="*/ 1864659 h 186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4843" h="1864659">
                <a:moveTo>
                  <a:pt x="23041" y="0"/>
                </a:moveTo>
                <a:cubicBezTo>
                  <a:pt x="20053" y="11953"/>
                  <a:pt x="14077" y="23538"/>
                  <a:pt x="14077" y="35859"/>
                </a:cubicBezTo>
                <a:cubicBezTo>
                  <a:pt x="14077" y="178196"/>
                  <a:pt x="7669" y="151110"/>
                  <a:pt x="32006" y="224118"/>
                </a:cubicBezTo>
                <a:cubicBezTo>
                  <a:pt x="0" y="384151"/>
                  <a:pt x="15346" y="283317"/>
                  <a:pt x="5112" y="528918"/>
                </a:cubicBezTo>
                <a:cubicBezTo>
                  <a:pt x="8100" y="618565"/>
                  <a:pt x="9483" y="708280"/>
                  <a:pt x="14077" y="797859"/>
                </a:cubicBezTo>
                <a:cubicBezTo>
                  <a:pt x="17716" y="868831"/>
                  <a:pt x="16707" y="859542"/>
                  <a:pt x="32006" y="905436"/>
                </a:cubicBezTo>
                <a:cubicBezTo>
                  <a:pt x="34994" y="935318"/>
                  <a:pt x="31474" y="966593"/>
                  <a:pt x="40971" y="995083"/>
                </a:cubicBezTo>
                <a:cubicBezTo>
                  <a:pt x="44378" y="1005304"/>
                  <a:pt x="61134" y="1004599"/>
                  <a:pt x="67865" y="1013012"/>
                </a:cubicBezTo>
                <a:cubicBezTo>
                  <a:pt x="102638" y="1056477"/>
                  <a:pt x="45046" y="1029311"/>
                  <a:pt x="103724" y="1048871"/>
                </a:cubicBezTo>
                <a:cubicBezTo>
                  <a:pt x="111868" y="1061087"/>
                  <a:pt x="125389" y="1085179"/>
                  <a:pt x="139583" y="1093695"/>
                </a:cubicBezTo>
                <a:cubicBezTo>
                  <a:pt x="147686" y="1098557"/>
                  <a:pt x="157512" y="1099671"/>
                  <a:pt x="166477" y="1102659"/>
                </a:cubicBezTo>
                <a:cubicBezTo>
                  <a:pt x="194843" y="1187760"/>
                  <a:pt x="182695" y="1137625"/>
                  <a:pt x="193371" y="1255059"/>
                </a:cubicBezTo>
                <a:cubicBezTo>
                  <a:pt x="190383" y="1284941"/>
                  <a:pt x="194507" y="1316424"/>
                  <a:pt x="184406" y="1344706"/>
                </a:cubicBezTo>
                <a:cubicBezTo>
                  <a:pt x="178720" y="1360625"/>
                  <a:pt x="148547" y="1380565"/>
                  <a:pt x="148547" y="1380565"/>
                </a:cubicBezTo>
                <a:cubicBezTo>
                  <a:pt x="127945" y="1442371"/>
                  <a:pt x="143981" y="1420989"/>
                  <a:pt x="112689" y="1452283"/>
                </a:cubicBezTo>
                <a:cubicBezTo>
                  <a:pt x="115677" y="1473201"/>
                  <a:pt x="118440" y="1494152"/>
                  <a:pt x="121653" y="1515036"/>
                </a:cubicBezTo>
                <a:cubicBezTo>
                  <a:pt x="124714" y="1534931"/>
                  <a:pt x="128747" y="1574046"/>
                  <a:pt x="139583" y="1595718"/>
                </a:cubicBezTo>
                <a:cubicBezTo>
                  <a:pt x="144401" y="1605355"/>
                  <a:pt x="151536" y="1613647"/>
                  <a:pt x="157512" y="1622612"/>
                </a:cubicBezTo>
                <a:cubicBezTo>
                  <a:pt x="154524" y="1634565"/>
                  <a:pt x="153400" y="1647146"/>
                  <a:pt x="148547" y="1658471"/>
                </a:cubicBezTo>
                <a:cubicBezTo>
                  <a:pt x="140066" y="1678261"/>
                  <a:pt x="127147" y="1688836"/>
                  <a:pt x="112689" y="1703295"/>
                </a:cubicBezTo>
                <a:cubicBezTo>
                  <a:pt x="91672" y="1766345"/>
                  <a:pt x="112689" y="1690773"/>
                  <a:pt x="112689" y="1810871"/>
                </a:cubicBezTo>
                <a:cubicBezTo>
                  <a:pt x="112689" y="1823192"/>
                  <a:pt x="109234" y="1835710"/>
                  <a:pt x="103724" y="1846730"/>
                </a:cubicBezTo>
                <a:cubicBezTo>
                  <a:pt x="99944" y="1854290"/>
                  <a:pt x="85794" y="1864659"/>
                  <a:pt x="85794" y="1864659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068510" y="4455459"/>
            <a:ext cx="206784" cy="1882588"/>
          </a:xfrm>
          <a:custGeom>
            <a:avLst/>
            <a:gdLst>
              <a:gd name="connsiteX0" fmla="*/ 18525 w 206784"/>
              <a:gd name="connsiteY0" fmla="*/ 0 h 1882588"/>
              <a:gd name="connsiteX1" fmla="*/ 18525 w 206784"/>
              <a:gd name="connsiteY1" fmla="*/ 663388 h 1882588"/>
              <a:gd name="connsiteX2" fmla="*/ 27490 w 206784"/>
              <a:gd name="connsiteY2" fmla="*/ 735106 h 1882588"/>
              <a:gd name="connsiteX3" fmla="*/ 36455 w 206784"/>
              <a:gd name="connsiteY3" fmla="*/ 950259 h 1882588"/>
              <a:gd name="connsiteX4" fmla="*/ 54384 w 206784"/>
              <a:gd name="connsiteY4" fmla="*/ 977153 h 1882588"/>
              <a:gd name="connsiteX5" fmla="*/ 90243 w 206784"/>
              <a:gd name="connsiteY5" fmla="*/ 1013012 h 1882588"/>
              <a:gd name="connsiteX6" fmla="*/ 126102 w 206784"/>
              <a:gd name="connsiteY6" fmla="*/ 1057835 h 1882588"/>
              <a:gd name="connsiteX7" fmla="*/ 135066 w 206784"/>
              <a:gd name="connsiteY7" fmla="*/ 1084729 h 1882588"/>
              <a:gd name="connsiteX8" fmla="*/ 179890 w 206784"/>
              <a:gd name="connsiteY8" fmla="*/ 1120588 h 1882588"/>
              <a:gd name="connsiteX9" fmla="*/ 188855 w 206784"/>
              <a:gd name="connsiteY9" fmla="*/ 1156447 h 1882588"/>
              <a:gd name="connsiteX10" fmla="*/ 206784 w 206784"/>
              <a:gd name="connsiteY10" fmla="*/ 1246094 h 1882588"/>
              <a:gd name="connsiteX11" fmla="*/ 197819 w 206784"/>
              <a:gd name="connsiteY11" fmla="*/ 1317812 h 1882588"/>
              <a:gd name="connsiteX12" fmla="*/ 188855 w 206784"/>
              <a:gd name="connsiteY12" fmla="*/ 1344706 h 1882588"/>
              <a:gd name="connsiteX13" fmla="*/ 152996 w 206784"/>
              <a:gd name="connsiteY13" fmla="*/ 1380565 h 1882588"/>
              <a:gd name="connsiteX14" fmla="*/ 135066 w 206784"/>
              <a:gd name="connsiteY14" fmla="*/ 1398494 h 1882588"/>
              <a:gd name="connsiteX15" fmla="*/ 117137 w 206784"/>
              <a:gd name="connsiteY15" fmla="*/ 1461247 h 1882588"/>
              <a:gd name="connsiteX16" fmla="*/ 108172 w 206784"/>
              <a:gd name="connsiteY16" fmla="*/ 1488141 h 1882588"/>
              <a:gd name="connsiteX17" fmla="*/ 117137 w 206784"/>
              <a:gd name="connsiteY17" fmla="*/ 1524000 h 1882588"/>
              <a:gd name="connsiteX18" fmla="*/ 135066 w 206784"/>
              <a:gd name="connsiteY18" fmla="*/ 1550894 h 1882588"/>
              <a:gd name="connsiteX19" fmla="*/ 144031 w 206784"/>
              <a:gd name="connsiteY19" fmla="*/ 1577788 h 1882588"/>
              <a:gd name="connsiteX20" fmla="*/ 144031 w 206784"/>
              <a:gd name="connsiteY20" fmla="*/ 1676400 h 1882588"/>
              <a:gd name="connsiteX21" fmla="*/ 117137 w 206784"/>
              <a:gd name="connsiteY21" fmla="*/ 1703294 h 1882588"/>
              <a:gd name="connsiteX22" fmla="*/ 108172 w 206784"/>
              <a:gd name="connsiteY22" fmla="*/ 1748117 h 1882588"/>
              <a:gd name="connsiteX23" fmla="*/ 117137 w 206784"/>
              <a:gd name="connsiteY23" fmla="*/ 1775012 h 1882588"/>
              <a:gd name="connsiteX24" fmla="*/ 108172 w 206784"/>
              <a:gd name="connsiteY24" fmla="*/ 1846729 h 1882588"/>
              <a:gd name="connsiteX25" fmla="*/ 90243 w 206784"/>
              <a:gd name="connsiteY25" fmla="*/ 1864659 h 1882588"/>
              <a:gd name="connsiteX26" fmla="*/ 63349 w 206784"/>
              <a:gd name="connsiteY26" fmla="*/ 1882588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6784" h="1882588">
                <a:moveTo>
                  <a:pt x="18525" y="0"/>
                </a:moveTo>
                <a:cubicBezTo>
                  <a:pt x="12505" y="325117"/>
                  <a:pt x="0" y="404030"/>
                  <a:pt x="18525" y="663388"/>
                </a:cubicBezTo>
                <a:cubicBezTo>
                  <a:pt x="20241" y="687419"/>
                  <a:pt x="24502" y="711200"/>
                  <a:pt x="27490" y="735106"/>
                </a:cubicBezTo>
                <a:cubicBezTo>
                  <a:pt x="30478" y="806824"/>
                  <a:pt x="28528" y="878918"/>
                  <a:pt x="36455" y="950259"/>
                </a:cubicBezTo>
                <a:cubicBezTo>
                  <a:pt x="37645" y="960967"/>
                  <a:pt x="47372" y="968973"/>
                  <a:pt x="54384" y="977153"/>
                </a:cubicBezTo>
                <a:cubicBezTo>
                  <a:pt x="65385" y="989988"/>
                  <a:pt x="80866" y="998947"/>
                  <a:pt x="90243" y="1013012"/>
                </a:cubicBezTo>
                <a:cubicBezTo>
                  <a:pt x="112860" y="1046939"/>
                  <a:pt x="100553" y="1032288"/>
                  <a:pt x="126102" y="1057835"/>
                </a:cubicBezTo>
                <a:cubicBezTo>
                  <a:pt x="129090" y="1066800"/>
                  <a:pt x="130204" y="1076626"/>
                  <a:pt x="135066" y="1084729"/>
                </a:cubicBezTo>
                <a:cubicBezTo>
                  <a:pt x="143582" y="1098923"/>
                  <a:pt x="167674" y="1112444"/>
                  <a:pt x="179890" y="1120588"/>
                </a:cubicBezTo>
                <a:cubicBezTo>
                  <a:pt x="182878" y="1132541"/>
                  <a:pt x="186651" y="1144325"/>
                  <a:pt x="188855" y="1156447"/>
                </a:cubicBezTo>
                <a:cubicBezTo>
                  <a:pt x="205337" y="1247098"/>
                  <a:pt x="188373" y="1190862"/>
                  <a:pt x="206784" y="1246094"/>
                </a:cubicBezTo>
                <a:cubicBezTo>
                  <a:pt x="203796" y="1270000"/>
                  <a:pt x="202129" y="1294109"/>
                  <a:pt x="197819" y="1317812"/>
                </a:cubicBezTo>
                <a:cubicBezTo>
                  <a:pt x="196129" y="1327109"/>
                  <a:pt x="194347" y="1337017"/>
                  <a:pt x="188855" y="1344706"/>
                </a:cubicBezTo>
                <a:cubicBezTo>
                  <a:pt x="179030" y="1358461"/>
                  <a:pt x="164949" y="1368612"/>
                  <a:pt x="152996" y="1380565"/>
                </a:cubicBezTo>
                <a:lnTo>
                  <a:pt x="135066" y="1398494"/>
                </a:lnTo>
                <a:cubicBezTo>
                  <a:pt x="113567" y="1462996"/>
                  <a:pt x="139658" y="1382425"/>
                  <a:pt x="117137" y="1461247"/>
                </a:cubicBezTo>
                <a:cubicBezTo>
                  <a:pt x="114541" y="1470333"/>
                  <a:pt x="111160" y="1479176"/>
                  <a:pt x="108172" y="1488141"/>
                </a:cubicBezTo>
                <a:cubicBezTo>
                  <a:pt x="111160" y="1500094"/>
                  <a:pt x="112284" y="1512675"/>
                  <a:pt x="117137" y="1524000"/>
                </a:cubicBezTo>
                <a:cubicBezTo>
                  <a:pt x="121381" y="1533903"/>
                  <a:pt x="130248" y="1541257"/>
                  <a:pt x="135066" y="1550894"/>
                </a:cubicBezTo>
                <a:cubicBezTo>
                  <a:pt x="139292" y="1559346"/>
                  <a:pt x="141043" y="1568823"/>
                  <a:pt x="144031" y="1577788"/>
                </a:cubicBezTo>
                <a:cubicBezTo>
                  <a:pt x="147492" y="1605479"/>
                  <a:pt x="163233" y="1647597"/>
                  <a:pt x="144031" y="1676400"/>
                </a:cubicBezTo>
                <a:cubicBezTo>
                  <a:pt x="136998" y="1686949"/>
                  <a:pt x="126102" y="1694329"/>
                  <a:pt x="117137" y="1703294"/>
                </a:cubicBezTo>
                <a:cubicBezTo>
                  <a:pt x="114149" y="1718235"/>
                  <a:pt x="108172" y="1732880"/>
                  <a:pt x="108172" y="1748117"/>
                </a:cubicBezTo>
                <a:cubicBezTo>
                  <a:pt x="108172" y="1757567"/>
                  <a:pt x="117137" y="1765562"/>
                  <a:pt x="117137" y="1775012"/>
                </a:cubicBezTo>
                <a:cubicBezTo>
                  <a:pt x="117137" y="1799104"/>
                  <a:pt x="115095" y="1823653"/>
                  <a:pt x="108172" y="1846729"/>
                </a:cubicBezTo>
                <a:cubicBezTo>
                  <a:pt x="105743" y="1854825"/>
                  <a:pt x="96843" y="1859379"/>
                  <a:pt x="90243" y="1864659"/>
                </a:cubicBezTo>
                <a:cubicBezTo>
                  <a:pt x="81830" y="1871390"/>
                  <a:pt x="63349" y="1882588"/>
                  <a:pt x="63349" y="1882588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Interest seam image: from video to image</a:t>
            </a:r>
          </a:p>
          <a:p>
            <a:r>
              <a:rPr lang="en-US" u="sng" dirty="0" smtClean="0"/>
              <a:t>Local feature &amp; min-hash: from image to signature</a:t>
            </a:r>
          </a:p>
          <a:p>
            <a:r>
              <a:rPr lang="en-US" dirty="0" smtClean="0"/>
              <a:t>Large scale video retrieval:</a:t>
            </a:r>
          </a:p>
          <a:p>
            <a:pPr lvl="1"/>
            <a:r>
              <a:rPr lang="en-US" dirty="0" smtClean="0"/>
              <a:t>Sorted inverted list leveraging temporal context</a:t>
            </a:r>
          </a:p>
          <a:p>
            <a:pPr lvl="1"/>
            <a:r>
              <a:rPr lang="en-US" dirty="0" smtClean="0"/>
              <a:t>Scene verification with GIST</a:t>
            </a:r>
          </a:p>
          <a:p>
            <a:r>
              <a:rPr lang="en-US" dirty="0" smtClean="0"/>
              <a:t>Experimental results: dataset, evaluation, etc..</a:t>
            </a:r>
          </a:p>
        </p:txBody>
      </p:sp>
    </p:spTree>
    <p:extLst>
      <p:ext uri="{BB962C8B-B14F-4D97-AF65-F5344CB8AC3E}">
        <p14:creationId xmlns:p14="http://schemas.microsoft.com/office/powerpoint/2010/main" val="12310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feature extraction</a:t>
            </a:r>
            <a:endParaRPr lang="en-US" dirty="0"/>
          </a:p>
        </p:txBody>
      </p:sp>
      <p:pic>
        <p:nvPicPr>
          <p:cNvPr id="4" name="Picture 3" descr="SeamImg_MSER_487_V_Resiz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24133" y="2591882"/>
            <a:ext cx="2493938" cy="1558713"/>
          </a:xfrm>
          <a:prstGeom prst="rect">
            <a:avLst/>
          </a:prstGeom>
        </p:spPr>
      </p:pic>
      <p:pic>
        <p:nvPicPr>
          <p:cNvPr id="7" name="Picture 6" descr="SeamImg_V_Resiz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1743" y="2591883"/>
            <a:ext cx="2493938" cy="15587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67200" y="2472154"/>
            <a:ext cx="1752600" cy="1642646"/>
            <a:chOff x="685800" y="3886200"/>
            <a:chExt cx="3657600" cy="3657600"/>
          </a:xfrm>
        </p:grpSpPr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685800" y="38862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grpSp>
          <p:nvGrpSpPr>
            <p:cNvPr id="10" name="Group 412"/>
            <p:cNvGrpSpPr/>
            <p:nvPr/>
          </p:nvGrpSpPr>
          <p:grpSpPr>
            <a:xfrm>
              <a:off x="817234" y="3962400"/>
              <a:ext cx="706766" cy="762000"/>
              <a:chOff x="588634" y="4648200"/>
              <a:chExt cx="706766" cy="762000"/>
            </a:xfrm>
          </p:grpSpPr>
          <p:cxnSp>
            <p:nvCxnSpPr>
              <p:cNvPr id="146" name="Straight Arrow Connector 145"/>
              <p:cNvCxnSpPr/>
              <p:nvPr/>
            </p:nvCxnSpPr>
            <p:spPr>
              <a:xfrm>
                <a:off x="902450" y="5029200"/>
                <a:ext cx="3810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rot="16200000" flipH="1">
                <a:off x="895633" y="5036018"/>
                <a:ext cx="228600" cy="21496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rot="16200000">
                <a:off x="788944" y="4914106"/>
                <a:ext cx="2286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13500000">
                <a:off x="641725" y="4917656"/>
                <a:ext cx="3048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rot="10800000">
                <a:off x="609601" y="5029200"/>
                <a:ext cx="304799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914401" y="4648200"/>
                <a:ext cx="380999" cy="37987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rot="8100000">
                <a:off x="588634" y="5181600"/>
                <a:ext cx="3810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rot="5400000">
                <a:off x="723106" y="5218906"/>
                <a:ext cx="3810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1600200" y="38862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045450" y="43434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H="1">
              <a:off x="2013326" y="4375525"/>
              <a:ext cx="381001" cy="3167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60925" y="41469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3500000">
              <a:off x="1784725" y="4231856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1828801" y="4343400"/>
              <a:ext cx="2286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057401" y="41148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1828801" y="4362452"/>
              <a:ext cx="228599" cy="209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1943100" y="44577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2514600" y="38862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959850" y="43434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H="1">
              <a:off x="2953033" y="43502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2813425" y="41850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V="1">
              <a:off x="2585477" y="39677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2743201" y="4343400"/>
              <a:ext cx="2286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971801" y="4038600"/>
              <a:ext cx="304799" cy="3036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 flipV="1">
              <a:off x="2819401" y="4362452"/>
              <a:ext cx="152399" cy="1333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2819400" y="4495800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3429000" y="38862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874250" y="4343400"/>
              <a:ext cx="3167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874250" y="4343401"/>
              <a:ext cx="316752" cy="3048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3727825" y="41850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3728477" y="4196324"/>
              <a:ext cx="149975" cy="1393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>
              <a:off x="3505201" y="4343400"/>
              <a:ext cx="3810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3886201" y="4038600"/>
              <a:ext cx="304799" cy="3036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 flipV="1">
              <a:off x="3505201" y="4343400"/>
              <a:ext cx="380999" cy="361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3733800" y="4495800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>
              <a:spLocks noChangeAspect="1"/>
            </p:cNvSpPr>
            <p:nvPr/>
          </p:nvSpPr>
          <p:spPr>
            <a:xfrm>
              <a:off x="685800" y="48006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1131050" y="52578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131050" y="5257801"/>
              <a:ext cx="392950" cy="3809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 flipH="1" flipV="1">
              <a:off x="946525" y="50613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16200000" flipV="1">
              <a:off x="756677" y="48821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10800000">
              <a:off x="762001" y="5257800"/>
              <a:ext cx="381003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1143001" y="4876800"/>
              <a:ext cx="380999" cy="379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0800000" flipV="1">
              <a:off x="990601" y="5276852"/>
              <a:ext cx="152399" cy="1333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5400000">
              <a:off x="1028700" y="53721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600200" y="48006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045450" y="52578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2045450" y="5257801"/>
              <a:ext cx="240550" cy="2285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5400000" flipH="1" flipV="1">
              <a:off x="1899025" y="50994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6200000" flipV="1">
              <a:off x="1899677" y="5110724"/>
              <a:ext cx="149975" cy="1393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10800000">
              <a:off x="1752601" y="52578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057401" y="50292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10800000" flipV="1">
              <a:off x="1828801" y="5276852"/>
              <a:ext cx="228601" cy="209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1943100" y="53721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2514600" y="48006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2959850" y="52578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2959850" y="5257801"/>
              <a:ext cx="316752" cy="3048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2813425" y="50994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16200000" flipV="1">
              <a:off x="2661677" y="4958324"/>
              <a:ext cx="302375" cy="291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10800000">
              <a:off x="2667001" y="52578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971801" y="4953000"/>
              <a:ext cx="304799" cy="3036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8100000">
              <a:off x="2646034" y="54102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>
              <a:off x="2780506" y="54475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>
              <a:spLocks noChangeAspect="1"/>
            </p:cNvSpPr>
            <p:nvPr/>
          </p:nvSpPr>
          <p:spPr>
            <a:xfrm>
              <a:off x="3429000" y="48006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3874250" y="52578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3874250" y="5257801"/>
              <a:ext cx="164352" cy="1524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5400000" flipH="1" flipV="1">
              <a:off x="3727825" y="50994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6200000" flipV="1">
              <a:off x="3576077" y="4958324"/>
              <a:ext cx="302375" cy="291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0800000">
              <a:off x="3581401" y="52578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3886201" y="5105400"/>
              <a:ext cx="152399" cy="1512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8100000">
              <a:off x="3560434" y="54102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3733800" y="5410200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85800" y="57150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1131050" y="61722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6200000" flipH="1">
              <a:off x="1124233" y="61790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5400000" flipH="1" flipV="1">
              <a:off x="946525" y="59757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3500000">
              <a:off x="870325" y="6060656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0800000">
              <a:off x="762001" y="6172200"/>
              <a:ext cx="3810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1143001" y="59436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 flipV="1">
              <a:off x="990600" y="6172200"/>
              <a:ext cx="152399" cy="1333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>
              <a:off x="951706" y="63619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>
              <a:spLocks noChangeAspect="1"/>
            </p:cNvSpPr>
            <p:nvPr/>
          </p:nvSpPr>
          <p:spPr>
            <a:xfrm>
              <a:off x="1600200" y="57150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2045450" y="61722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6200000" flipH="1">
              <a:off x="2013326" y="6204325"/>
              <a:ext cx="381001" cy="3167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5400000" flipH="1" flipV="1">
              <a:off x="1899025" y="60138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rot="16200000" flipV="1">
              <a:off x="1671077" y="57965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10800000">
              <a:off x="1752601" y="61722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2057401" y="6010275"/>
              <a:ext cx="152399" cy="1512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8100000">
              <a:off x="1731634" y="63246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>
              <a:off x="1943100" y="62865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>
              <a:spLocks noChangeAspect="1"/>
            </p:cNvSpPr>
            <p:nvPr/>
          </p:nvSpPr>
          <p:spPr>
            <a:xfrm>
              <a:off x="2514600" y="57150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>
              <a:off x="2959850" y="61722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6200000" flipH="1">
              <a:off x="2953033" y="61790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16200000">
              <a:off x="2846344" y="6057106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rot="16200000" flipV="1">
              <a:off x="2585477" y="57965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10800000">
              <a:off x="2743201" y="6172200"/>
              <a:ext cx="2286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2971801" y="5791200"/>
              <a:ext cx="380999" cy="379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10800000" flipV="1">
              <a:off x="2590801" y="6191252"/>
              <a:ext cx="380999" cy="361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>
              <a:off x="2780506" y="63619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>
              <a:spLocks noChangeAspect="1"/>
            </p:cNvSpPr>
            <p:nvPr/>
          </p:nvSpPr>
          <p:spPr>
            <a:xfrm>
              <a:off x="3429000" y="57150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>
              <a:off x="3874250" y="61722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3874250" y="6172201"/>
              <a:ext cx="240552" cy="2286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5400000" flipH="1" flipV="1">
              <a:off x="3689725" y="59757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rot="16200000" flipV="1">
              <a:off x="3728477" y="6025124"/>
              <a:ext cx="149975" cy="1393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rot="10800000">
              <a:off x="3657601" y="6172200"/>
              <a:ext cx="2286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3886201" y="59436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rot="8100000">
              <a:off x="3560434" y="63246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rot="5400000">
              <a:off x="3733800" y="6324600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/>
            <p:cNvSpPr>
              <a:spLocks noChangeAspect="1"/>
            </p:cNvSpPr>
            <p:nvPr/>
          </p:nvSpPr>
          <p:spPr>
            <a:xfrm>
              <a:off x="685800" y="66294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>
              <a:off x="1131050" y="70866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rot="16200000" flipH="1">
              <a:off x="1124233" y="70934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rot="5400000" flipH="1" flipV="1">
              <a:off x="984625" y="69282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rot="16200000" flipV="1">
              <a:off x="832877" y="6787124"/>
              <a:ext cx="302375" cy="291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rot="10800000">
              <a:off x="762001" y="7086600"/>
              <a:ext cx="3810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V="1">
              <a:off x="1143001" y="6705600"/>
              <a:ext cx="380999" cy="379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rot="10800000" flipV="1">
              <a:off x="914401" y="7105652"/>
              <a:ext cx="228599" cy="209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5400000">
              <a:off x="951706" y="72763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/>
            <p:cNvSpPr>
              <a:spLocks noChangeAspect="1"/>
            </p:cNvSpPr>
            <p:nvPr/>
          </p:nvSpPr>
          <p:spPr>
            <a:xfrm>
              <a:off x="1600200" y="66294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>
              <a:off x="2045450" y="70866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2045451" y="7086600"/>
              <a:ext cx="316751" cy="3048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5400000" flipH="1" flipV="1">
              <a:off x="1920500" y="69282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rot="16200000" flipV="1">
              <a:off x="1899677" y="6939524"/>
              <a:ext cx="149975" cy="1393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10800000">
              <a:off x="1752601" y="70866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flipV="1">
              <a:off x="2057401" y="68580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rot="8100000">
              <a:off x="1731634" y="72390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rot="5400000">
              <a:off x="1866106" y="72763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>
              <a:spLocks noChangeAspect="1"/>
            </p:cNvSpPr>
            <p:nvPr/>
          </p:nvSpPr>
          <p:spPr>
            <a:xfrm>
              <a:off x="2514600" y="66294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2959850" y="70866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rot="16200000" flipH="1">
              <a:off x="2953033" y="70934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2775325" y="68901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rot="16200000" flipV="1">
              <a:off x="2585477" y="67109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10800000">
              <a:off x="2667001" y="70866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V="1">
              <a:off x="2971801" y="6705600"/>
              <a:ext cx="380999" cy="379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10800000" flipV="1">
              <a:off x="2819401" y="7105652"/>
              <a:ext cx="152399" cy="1333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rot="5400000">
              <a:off x="2780506" y="72763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tangle 136"/>
            <p:cNvSpPr>
              <a:spLocks noChangeAspect="1"/>
            </p:cNvSpPr>
            <p:nvPr/>
          </p:nvSpPr>
          <p:spPr>
            <a:xfrm>
              <a:off x="3429000" y="66294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3874250" y="70866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rot="16200000" flipH="1">
              <a:off x="3867433" y="70934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rot="5400000" flipH="1" flipV="1">
              <a:off x="3727825" y="69282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rot="16200000" flipV="1">
              <a:off x="3537977" y="6749023"/>
              <a:ext cx="378576" cy="2917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rot="10800000">
              <a:off x="3581401" y="70866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3886201" y="68580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rot="10800000" flipV="1">
              <a:off x="3505201" y="7105652"/>
              <a:ext cx="380999" cy="361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rot="5400000">
              <a:off x="3771900" y="72009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Oval 153"/>
          <p:cNvSpPr/>
          <p:nvPr/>
        </p:nvSpPr>
        <p:spPr>
          <a:xfrm>
            <a:off x="4267200" y="2467945"/>
            <a:ext cx="1752600" cy="1676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 rot="643896">
            <a:off x="2386062" y="2832616"/>
            <a:ext cx="1546199" cy="7021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57" name="Right Arrow 156"/>
          <p:cNvSpPr/>
          <p:nvPr/>
        </p:nvSpPr>
        <p:spPr>
          <a:xfrm>
            <a:off x="2104055" y="3191069"/>
            <a:ext cx="191276" cy="2286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58" name="Right Arrow 157"/>
          <p:cNvSpPr/>
          <p:nvPr/>
        </p:nvSpPr>
        <p:spPr>
          <a:xfrm>
            <a:off x="4010607" y="3191069"/>
            <a:ext cx="171062" cy="2286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6326152" y="2429069"/>
            <a:ext cx="2732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  12,    0,    7,  …,     3, 128]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6324600" y="27822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    7,    6,  17,  …, 167,     4]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324600" y="31358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  29,  76,  10,  …,   35,   55]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6553200" y="34290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……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6333931" y="3745468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[ 210,  34,  22, …,   68,   11]</a:t>
            </a:r>
          </a:p>
        </p:txBody>
      </p:sp>
      <p:sp>
        <p:nvSpPr>
          <p:cNvPr id="164" name="Right Arrow 163"/>
          <p:cNvSpPr/>
          <p:nvPr/>
        </p:nvSpPr>
        <p:spPr>
          <a:xfrm>
            <a:off x="6123993" y="3191069"/>
            <a:ext cx="171062" cy="2286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219269" y="4629538"/>
            <a:ext cx="2133600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Interest seam image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2276669" y="4638869"/>
            <a:ext cx="1676400" cy="615553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MSER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[</a:t>
            </a:r>
            <a:r>
              <a:rPr lang="en-US" sz="1600" dirty="0" err="1">
                <a:solidFill>
                  <a:srgbClr val="FFFFFF"/>
                </a:solidFill>
              </a:rPr>
              <a:t>Matas</a:t>
            </a:r>
            <a:r>
              <a:rPr lang="en-US" sz="1600" dirty="0">
                <a:solidFill>
                  <a:srgbClr val="FFFFFF"/>
                </a:solidFill>
              </a:rPr>
              <a:t> et al, 2002]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4334069" y="4642247"/>
            <a:ext cx="1676400" cy="615553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SIFT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[Lowe, 2002]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001069" y="4638869"/>
            <a:ext cx="1676400" cy="369332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Bag of features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70" name="Left Brace 169"/>
          <p:cNvSpPr/>
          <p:nvPr/>
        </p:nvSpPr>
        <p:spPr>
          <a:xfrm>
            <a:off x="6324600" y="2495938"/>
            <a:ext cx="76200" cy="1600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1" name="Right Brace 170"/>
          <p:cNvSpPr/>
          <p:nvPr/>
        </p:nvSpPr>
        <p:spPr>
          <a:xfrm>
            <a:off x="8915400" y="2505269"/>
            <a:ext cx="76200" cy="16002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6" grpId="0" animBg="1"/>
      <p:bldP spid="157" grpId="0" animBg="1"/>
      <p:bldP spid="158" grpId="0" animBg="1"/>
      <p:bldP spid="159" grpId="0"/>
      <p:bldP spid="160" grpId="0"/>
      <p:bldP spid="161" grpId="0"/>
      <p:bldP spid="162" grpId="0"/>
      <p:bldP spid="163" grpId="0"/>
      <p:bldP spid="164" grpId="0" animBg="1"/>
      <p:bldP spid="166" grpId="0"/>
      <p:bldP spid="167" grpId="0"/>
      <p:bldP spid="168" grpId="0"/>
      <p:bldP spid="169" grpId="0"/>
      <p:bldP spid="170" grpId="0" animBg="1"/>
      <p:bldP spid="17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Bag-of-features to bag-of-visual-words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19200" y="1971869"/>
            <a:ext cx="2752531" cy="1685731"/>
            <a:chOff x="371669" y="2581469"/>
            <a:chExt cx="2752531" cy="1685731"/>
          </a:xfrm>
        </p:grpSpPr>
        <p:sp>
          <p:nvSpPr>
            <p:cNvPr id="4" name="Rectangle 3"/>
            <p:cNvSpPr/>
            <p:nvPr/>
          </p:nvSpPr>
          <p:spPr>
            <a:xfrm>
              <a:off x="373221" y="2581469"/>
              <a:ext cx="273231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[  12,    0,    7,  …,     3, 128]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71669" y="2934668"/>
              <a:ext cx="274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[    7,    6,  17,  …, 167,     4]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1000" y="3288268"/>
              <a:ext cx="274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[  29,  76,  10,  …,   35,   55]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0269" y="3581400"/>
              <a:ext cx="2362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</a:rPr>
                <a:t>……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0331" y="3897868"/>
              <a:ext cx="2667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[ 210,  34,  22, …,   68,   11]</a:t>
              </a:r>
            </a:p>
          </p:txBody>
        </p:sp>
        <p:sp>
          <p:nvSpPr>
            <p:cNvPr id="10" name="Left Brace 9"/>
            <p:cNvSpPr/>
            <p:nvPr/>
          </p:nvSpPr>
          <p:spPr>
            <a:xfrm>
              <a:off x="381000" y="2657669"/>
              <a:ext cx="76200" cy="1600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2971800" y="2667000"/>
              <a:ext cx="76200" cy="1600200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 rot="5400000">
            <a:off x="3918464" y="3015736"/>
            <a:ext cx="457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…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72000" y="1916668"/>
            <a:ext cx="3581400" cy="3722132"/>
            <a:chOff x="3352800" y="1524000"/>
            <a:chExt cx="3581400" cy="3722132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9000" y="1524000"/>
              <a:ext cx="33528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3352800" y="4876800"/>
              <a:ext cx="3581400" cy="369332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</a:rPr>
                <a:t>Pre-trained </a:t>
              </a:r>
              <a:r>
                <a:rPr lang="en-US" dirty="0" err="1">
                  <a:solidFill>
                    <a:srgbClr val="FFFFFF"/>
                  </a:solidFill>
                </a:rPr>
                <a:t>CodeBook</a:t>
              </a:r>
              <a:r>
                <a:rPr lang="en-US" dirty="0">
                  <a:solidFill>
                    <a:srgbClr val="FFFFFF"/>
                  </a:solidFill>
                </a:rPr>
                <a:t> by K-means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4008271" y="2057400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09823" y="2419738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17602" y="2772745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16050" y="3391676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47801" y="4724400"/>
            <a:ext cx="2514599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{22, 52, 1187,  …, 566}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2590800" y="3886200"/>
            <a:ext cx="2286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7133" y="222146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41533" y="420266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566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5133" y="281474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1187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96059" y="329993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822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82 -0.00532 0.01511 -0.0125 0.0224 -0.01921 C 0.02518 -0.02176 0.02934 -0.02037 0.03264 -0.02176 C 0.03611 -0.02314 0.03941 -0.02592 0.04289 -0.02731 C 0.04844 -0.02939 0.05539 -0.03009 0.06111 -0.03148 C 0.07934 -0.03078 0.09549 -0.02963 0.1132 -0.02731 C 0.11823 -0.02569 0.12344 -0.02453 0.12848 -0.02314 C 0.13247 -0.0199 0.13646 -0.01967 0.1408 -0.01782 C 0.14289 -0.01689 0.1448 -0.01597 0.14688 -0.01504 C 0.14792 -0.01458 0.15 -0.01365 0.15 -0.01365 C 0.15191 -0.0118 0.15434 -0.01064 0.15608 -0.00833 C 0.16007 -0.00324 0.16181 0.00047 0.16736 0.00255 C 0.16962 0.01181 0.1665 0.00278 0.17136 0.00811 C 0.1724 0.00926 0.17257 0.01111 0.17344 0.01227 C 0.17518 0.01459 0.17761 0.01574 0.17952 0.0176 C 0.18334 0.02523 0.19601 0.03241 0.20295 0.03519 C 0.20643 0.03843 0.20521 0.03681 0.20712 0.03936 " pathEditMode="relative" ptsTypes="ffffffffffffffff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-0.00208 0.00382 -0.00486 0.00608 -0.00694 C 0.0092 -0.00972 0.01493 -0.01018 0.01841 -0.01088 C 0.04167 -0.02176 0.06771 -0.01366 0.09184 -0.00972 C 0.09705 -0.00718 0.10157 -0.00648 0.10712 -0.00556 C 0.11459 -0.00208 0.11111 -0.00347 0.11736 -0.00139 C 0.1198 0.00069 0.12188 0.0037 0.12448 0.00532 C 0.12709 0.00694 0.13004 0.00671 0.13264 0.0081 C 0.14393 0.01458 0.15434 0.02315 0.16632 0.02708 C 0.16997 0.03056 0.17431 0.03333 0.17848 0.03519 C 0.18056 0.03611 0.18473 0.03796 0.18473 0.03796 C 0.18993 0.04282 0.19601 0.04745 0.20209 0.05023 C 0.21632 0.06366 0.23282 0.07199 0.24792 0.08426 C 0.25469 0.08982 0.26077 0.09907 0.26841 0.10185 C 0.27032 0.11134 0.26754 0.10093 0.2724 0.1088 C 0.27309 0.10995 0.27292 0.11157 0.27344 0.11273 C 0.275 0.11574 0.27726 0.11759 0.27952 0.11968 C 0.28264 0.12546 0.28716 0.13079 0.29184 0.13449 C 0.29219 0.13588 0.29219 0.1375 0.29289 0.13866 C 0.29618 0.14421 0.29584 0.13912 0.29584 0.14282 " pathEditMode="relative" ptsTypes="fffffffffffffffffff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95 -0.02268 0.01649 -0.02639 0.03159 -0.02847 C 0.06545 -0.025 0.06354 -0.0243 0.08767 -0.01759 C 0.09149 -0.01458 0.09652 -0.01273 0.1 -0.00949 C 0.10364 -0.00602 0.10607 -0.00278 0.11007 0 C 0.11146 0.00556 0.11371 0.01134 0.11632 0.0162 C 0.11736 0.0213 0.11614 0.01968 0.11927 0.02176 " pathEditMode="relative" ptsTypes="ffffff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95 -0.01181 0.00816 -0.01482 0.01528 -0.02176 C 0.02969 -0.03588 0.04792 -0.03773 0.06528 -0.03935 C 0.07691 -0.03843 0.08854 -0.03843 0.1 -0.03681 C 0.10486 -0.03611 0.11163 -0.03172 0.11632 -0.02986 C 0.12986 -0.02431 0.1434 -0.01667 0.15608 -0.0081 C 0.16406 -0.00278 0.16927 0.00856 0.17656 0.01504 C 0.1776 0.0169 0.1783 0.01898 0.17951 0.02037 C 0.18038 0.02129 0.18177 0.02083 0.18264 0.02176 C 0.18559 0.02569 0.18733 0.03078 0.18976 0.03541 C 0.19201 0.03958 0.19705 0.04421 0.2 0.04768 C 0.20156 0.04953 0.2033 0.05139 0.20503 0.05301 C 0.20833 0.05602 0.21528 0.06134 0.21528 0.06134 C 0.21788 0.07106 0.21389 0.05903 0.22049 0.06805 C 0.22587 0.07546 0.21597 0.06991 0.22448 0.07361 C 0.22778 0.07778 0.23056 0.07986 0.23472 0.08171 C 0.23785 0.08472 0.23958 0.08819 0.24288 0.0912 C 0.25069 0.10532 0.2408 0.08958 0.25 0.09791 C 0.25208 0.09977 0.25313 0.10301 0.25503 0.10486 C 0.25781 0.11551 0.25365 0.10278 0.2592 0.11018 C 0.26024 0.11157 0.26042 0.11412 0.26128 0.11574 C 0.26215 0.11736 0.26337 0.11828 0.26424 0.11967 C 0.2658 0.12222 0.26701 0.12523 0.2684 0.12801 C 0.26979 0.13102 0.27292 0.13194 0.27448 0.13472 C 0.28003 0.14398 0.28299 0.15231 0.29288 0.15231 " pathEditMode="relative" ptsTypes="ffffffffffffffffffffffff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4" grpId="0" animBg="1"/>
      <p:bldP spid="24" grpId="1" animBg="1"/>
      <p:bldP spid="25" grpId="0" animBg="1"/>
      <p:bldP spid="20" grpId="0"/>
      <p:bldP spid="21" grpId="0"/>
      <p:bldP spid="22" grpId="0"/>
      <p:bldP spid="2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Similarity measure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66800" y="4876800"/>
            <a:ext cx="7467600" cy="868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Problem: the number of visual words for each video could be thousands (~1000)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00600" y="1688068"/>
            <a:ext cx="3495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D</a:t>
            </a:r>
            <a:r>
              <a:rPr lang="en-US" i="1" baseline="-25000" dirty="0">
                <a:solidFill>
                  <a:srgbClr val="FFFFFF"/>
                </a:solidFill>
              </a:rPr>
              <a:t>2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= {37, 45, 52, 68, 1187,  …, 775}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1676400"/>
            <a:ext cx="28956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D</a:t>
            </a:r>
            <a:r>
              <a:rPr lang="en-US" i="1" baseline="-25000" dirty="0">
                <a:solidFill>
                  <a:srgbClr val="FFFFFF"/>
                </a:solidFill>
              </a:rPr>
              <a:t>1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={22, 52, 1187,  …, 566}</a:t>
            </a:r>
          </a:p>
        </p:txBody>
      </p:sp>
      <p:pic>
        <p:nvPicPr>
          <p:cNvPr id="14" name="Butterfly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524000" y="2133600"/>
            <a:ext cx="2633472" cy="1755648"/>
          </a:xfrm>
          <a:prstGeom prst="rect">
            <a:avLst/>
          </a:prstGeom>
        </p:spPr>
      </p:pic>
      <p:pic>
        <p:nvPicPr>
          <p:cNvPr id="15" name="Exp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5181600" y="2133600"/>
            <a:ext cx="2633472" cy="175564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0464" y="3960203"/>
            <a:ext cx="5883275" cy="811213"/>
            <a:chOff x="1447800" y="4267200"/>
            <a:chExt cx="5883275" cy="811213"/>
          </a:xfrm>
        </p:grpSpPr>
        <p:graphicFrame>
          <p:nvGraphicFramePr>
            <p:cNvPr id="17" name="Object 2"/>
            <p:cNvGraphicFramePr>
              <a:graphicFrameLocks noChangeAspect="1"/>
            </p:cNvGraphicFramePr>
            <p:nvPr/>
          </p:nvGraphicFramePr>
          <p:xfrm>
            <a:off x="1447800" y="4343400"/>
            <a:ext cx="5883275" cy="735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" name="Document" r:id="rId7" imgW="5940848" imgH="743384" progId="Word.Document.12">
                    <p:embed/>
                  </p:oleObj>
                </mc:Choice>
                <mc:Fallback>
                  <p:oleObj name="Document" r:id="rId7" imgW="5940848" imgH="743384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4343400"/>
                          <a:ext cx="5883275" cy="7350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3124200" y="4267200"/>
              <a:ext cx="2590800" cy="762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5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 build="p"/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Min-hash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4582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Algorithm: generate Min-hash signature for a set</a:t>
            </a:r>
          </a:p>
          <a:p>
            <a:pPr lvl="1"/>
            <a:r>
              <a:rPr lang="en-US" dirty="0" smtClean="0"/>
              <a:t>Generate a random permutation of the vocabulary</a:t>
            </a:r>
          </a:p>
          <a:p>
            <a:pPr lvl="1"/>
            <a:r>
              <a:rPr lang="en-US" dirty="0" smtClean="0"/>
              <a:t>Pick the lowest ranked word appeared in the set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352800"/>
            <a:ext cx="3912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Vocabulary</a:t>
            </a:r>
            <a:r>
              <a:rPr lang="en-US" sz="2400" dirty="0">
                <a:solidFill>
                  <a:srgbClr val="FFFFFF"/>
                </a:solidFill>
              </a:rPr>
              <a:t> = {1, 2, 3, 4, 5, 6, 7}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2011" y="3371462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 = {2, 4, 6, 7}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3378" y="3388763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 = {1, 4, 5, 7}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966865"/>
            <a:ext cx="3914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Permutation 1:{2</a:t>
            </a:r>
            <a:r>
              <a:rPr lang="en-US" sz="2400" dirty="0">
                <a:solidFill>
                  <a:srgbClr val="FFFFFF"/>
                </a:solidFill>
              </a:rPr>
              <a:t>, 4, 3, 1, 7, 6, 5}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4905" y="396240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mh</a:t>
            </a:r>
            <a:r>
              <a:rPr lang="en-US" sz="2400" i="1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) = {2}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5603" y="396240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mh</a:t>
            </a:r>
            <a:r>
              <a:rPr lang="en-US" sz="2400" i="1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) = {4}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4500265"/>
            <a:ext cx="4035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Permutation 2:{7</a:t>
            </a:r>
            <a:r>
              <a:rPr lang="en-US" sz="2400" dirty="0">
                <a:solidFill>
                  <a:srgbClr val="FFFFFF"/>
                </a:solidFill>
              </a:rPr>
              <a:t>, 4, 1, 3, 6, 2, 5}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4905" y="4495800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mh</a:t>
            </a:r>
            <a:r>
              <a:rPr lang="en-US" sz="2400" i="1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) = {7}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15603" y="4495800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mh</a:t>
            </a:r>
            <a:r>
              <a:rPr lang="en-US" sz="2400" i="1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) = {7}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5200" y="6096000"/>
            <a:ext cx="250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</a:t>
            </a:r>
            <a:r>
              <a:rPr lang="en-US" dirty="0" err="1">
                <a:solidFill>
                  <a:srgbClr val="FFFFFF"/>
                </a:solidFill>
              </a:rPr>
              <a:t>Broder</a:t>
            </a:r>
            <a:r>
              <a:rPr lang="en-US" dirty="0">
                <a:solidFill>
                  <a:srgbClr val="FFFFFF"/>
                </a:solidFill>
              </a:rPr>
              <a:t>,  Sequences’1997]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5177135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FFFF"/>
                </a:solidFill>
              </a:rPr>
              <a:t>mh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) = {2, 7}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4400" y="5177135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FFFF"/>
                </a:solidFill>
              </a:rPr>
              <a:t>mh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) = {1,7}</a:t>
            </a:r>
          </a:p>
        </p:txBody>
      </p:sp>
    </p:spTree>
    <p:extLst>
      <p:ext uri="{BB962C8B-B14F-4D97-AF65-F5344CB8AC3E}">
        <p14:creationId xmlns:p14="http://schemas.microsoft.com/office/powerpoint/2010/main" val="43628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467600" cy="655638"/>
          </a:xfrm>
        </p:spPr>
        <p:txBody>
          <a:bodyPr/>
          <a:lstStyle/>
          <a:p>
            <a:r>
              <a:rPr lang="en-US" altLang="en-US" dirty="0" smtClean="0"/>
              <a:t>Surveillance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23077" r="39063" b="23769"/>
          <a:stretch>
            <a:fillRect/>
          </a:stretch>
        </p:blipFill>
        <p:spPr bwMode="auto">
          <a:xfrm>
            <a:off x="228600" y="1066800"/>
            <a:ext cx="7848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0" y="6488113"/>
            <a:ext cx="1021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http://users.isr.ist.utl.pt/~etienne/mypubs/Auvinetal06PETS.pdf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Min-hash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838200"/>
          </a:xfrm>
        </p:spPr>
        <p:txBody>
          <a:bodyPr/>
          <a:lstStyle/>
          <a:p>
            <a:r>
              <a:rPr lang="en-US" dirty="0" smtClean="0"/>
              <a:t>Property:  Pr[</a:t>
            </a:r>
            <a:r>
              <a:rPr lang="en-US" i="1" dirty="0" err="1" smtClean="0"/>
              <a:t>mh</a:t>
            </a:r>
            <a:r>
              <a:rPr lang="en-US" i="1" baseline="-25000" dirty="0" err="1" smtClean="0"/>
              <a:t>k</a:t>
            </a:r>
            <a:r>
              <a:rPr lang="en-US" dirty="0" smtClean="0"/>
              <a:t>(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) =</a:t>
            </a:r>
            <a:r>
              <a:rPr lang="en-US" i="1" dirty="0" err="1" smtClean="0"/>
              <a:t>mh</a:t>
            </a:r>
            <a:r>
              <a:rPr lang="en-US" i="1" baseline="-25000" dirty="0" err="1" smtClean="0"/>
              <a:t>k</a:t>
            </a:r>
            <a:r>
              <a:rPr lang="en-US" dirty="0" smtClean="0"/>
              <a:t>(</a:t>
            </a:r>
            <a:r>
              <a:rPr lang="en-US" i="1" dirty="0" smtClean="0"/>
              <a:t>D</a:t>
            </a:r>
            <a:r>
              <a:rPr lang="en-US" baseline="-25000" dirty="0" smtClean="0"/>
              <a:t>2</a:t>
            </a:r>
            <a:r>
              <a:rPr lang="en-US" dirty="0" smtClean="0"/>
              <a:t>)]=</a:t>
            </a:r>
            <a:r>
              <a:rPr lang="en-US" i="1" dirty="0" err="1" smtClean="0"/>
              <a:t>Sim</a:t>
            </a:r>
            <a:r>
              <a:rPr lang="en-US" dirty="0" smtClean="0"/>
              <a:t>(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,</a:t>
            </a:r>
            <a:r>
              <a:rPr lang="en-US" i="1" dirty="0" smtClean="0"/>
              <a:t>D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329203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 = {2, 4, 6, 7}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4324738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 = {1, 4, 5, 7}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887" y="4934338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FFFF"/>
                </a:solidFill>
              </a:rPr>
              <a:t>mh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) = {2, 7}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4934338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FFFF"/>
                </a:solidFill>
              </a:rPr>
              <a:t>mh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) </a:t>
            </a:r>
            <a:r>
              <a:rPr lang="en-US" sz="2400">
                <a:solidFill>
                  <a:srgbClr val="FFFFFF"/>
                </a:solidFill>
              </a:rPr>
              <a:t>= {4, </a:t>
            </a:r>
            <a:r>
              <a:rPr lang="en-US" sz="2400" dirty="0">
                <a:solidFill>
                  <a:srgbClr val="FFFFFF"/>
                </a:solidFill>
              </a:rPr>
              <a:t>7}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800" y="3352800"/>
            <a:ext cx="434606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FFFF"/>
                </a:solidFill>
              </a:rPr>
              <a:t>Sim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 err="1">
                <a:solidFill>
                  <a:srgbClr val="FFFFFF"/>
                </a:solidFill>
              </a:rPr>
              <a:t>mh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), </a:t>
            </a:r>
            <a:r>
              <a:rPr lang="en-US" sz="2400" i="1" dirty="0" err="1">
                <a:solidFill>
                  <a:srgbClr val="FFFFFF"/>
                </a:solidFill>
              </a:rPr>
              <a:t>mh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)) ≈ </a:t>
            </a:r>
            <a:r>
              <a:rPr lang="en-US" sz="2400" i="1" dirty="0" err="1">
                <a:solidFill>
                  <a:srgbClr val="FFFFFF"/>
                </a:solidFill>
              </a:rPr>
              <a:t>Sim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i="1" dirty="0">
                <a:solidFill>
                  <a:srgbClr val="FFFFFF"/>
                </a:solidFill>
              </a:rPr>
              <a:t>D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i="1" dirty="0">
                <a:solidFill>
                  <a:srgbClr val="FFFFFF"/>
                </a:solidFill>
              </a:rPr>
              <a:t>, D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33193" y="4267200"/>
            <a:ext cx="5824538" cy="676469"/>
            <a:chOff x="3533193" y="4267200"/>
            <a:chExt cx="5824538" cy="676469"/>
          </a:xfrm>
        </p:grpSpPr>
        <p:graphicFrame>
          <p:nvGraphicFramePr>
            <p:cNvPr id="44034" name="Object 2"/>
            <p:cNvGraphicFramePr>
              <a:graphicFrameLocks noChangeAspect="1"/>
            </p:cNvGraphicFramePr>
            <p:nvPr/>
          </p:nvGraphicFramePr>
          <p:xfrm>
            <a:off x="3533193" y="4278506"/>
            <a:ext cx="5824538" cy="665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0" name="Document" r:id="rId3" imgW="5940848" imgH="683539" progId="Word.Document.12">
                    <p:embed/>
                  </p:oleObj>
                </mc:Choice>
                <mc:Fallback>
                  <p:oleObj name="Document" r:id="rId3" imgW="5940848" imgH="683539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3193" y="4278506"/>
                          <a:ext cx="5824538" cy="665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5181600" y="4267200"/>
              <a:ext cx="2590800" cy="5334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95725" y="4916487"/>
            <a:ext cx="5934075" cy="646113"/>
            <a:chOff x="3886200" y="4916487"/>
            <a:chExt cx="5934075" cy="646113"/>
          </a:xfrm>
        </p:grpSpPr>
        <p:graphicFrame>
          <p:nvGraphicFramePr>
            <p:cNvPr id="44035" name="Object 3"/>
            <p:cNvGraphicFramePr>
              <a:graphicFrameLocks noChangeAspect="1"/>
            </p:cNvGraphicFramePr>
            <p:nvPr/>
          </p:nvGraphicFramePr>
          <p:xfrm>
            <a:off x="3886200" y="4916487"/>
            <a:ext cx="5934075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1" name="Document" r:id="rId5" imgW="5995903" imgH="685341" progId="Word.Document.12">
                    <p:embed/>
                  </p:oleObj>
                </mc:Choice>
                <mc:Fallback>
                  <p:oleObj name="Document" r:id="rId5" imgW="5995903" imgH="685341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6200" y="4916487"/>
                          <a:ext cx="5934075" cy="646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5181600" y="4925007"/>
              <a:ext cx="3295262" cy="5334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05200" y="6096000"/>
            <a:ext cx="250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</a:t>
            </a:r>
            <a:r>
              <a:rPr lang="en-US" dirty="0" err="1">
                <a:solidFill>
                  <a:srgbClr val="FFFFFF"/>
                </a:solidFill>
              </a:rPr>
              <a:t>Broder</a:t>
            </a:r>
            <a:r>
              <a:rPr lang="en-US" dirty="0">
                <a:solidFill>
                  <a:srgbClr val="FFFFFF"/>
                </a:solidFill>
              </a:rPr>
              <a:t>,  Sequences’1997]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495800" y="2362200"/>
            <a:ext cx="5883275" cy="735013"/>
            <a:chOff x="1447800" y="4343400"/>
            <a:chExt cx="5883275" cy="735013"/>
          </a:xfrm>
        </p:grpSpPr>
        <p:graphicFrame>
          <p:nvGraphicFramePr>
            <p:cNvPr id="22" name="Object 2"/>
            <p:cNvGraphicFramePr>
              <a:graphicFrameLocks noChangeAspect="1"/>
            </p:cNvGraphicFramePr>
            <p:nvPr/>
          </p:nvGraphicFramePr>
          <p:xfrm>
            <a:off x="1447800" y="4343400"/>
            <a:ext cx="5883275" cy="735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2" name="Document" r:id="rId7" imgW="5940848" imgH="743384" progId="Word.Document.12">
                    <p:embed/>
                  </p:oleObj>
                </mc:Choice>
                <mc:Fallback>
                  <p:oleObj name="Document" r:id="rId7" imgW="5940848" imgH="743384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4343400"/>
                          <a:ext cx="5883275" cy="7350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2"/>
            <p:cNvSpPr/>
            <p:nvPr/>
          </p:nvSpPr>
          <p:spPr>
            <a:xfrm>
              <a:off x="3124200" y="4343400"/>
              <a:ext cx="2590800" cy="6858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79387" y="2362200"/>
            <a:ext cx="5764213" cy="774700"/>
            <a:chOff x="1600200" y="3886200"/>
            <a:chExt cx="5764213" cy="774700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1600200" y="3965575"/>
            <a:ext cx="5764213" cy="695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3" name="Document" r:id="rId9" imgW="5940848" imgH="723195" progId="Word.Document.12">
                    <p:embed/>
                  </p:oleObj>
                </mc:Choice>
                <mc:Fallback>
                  <p:oleObj name="Document" r:id="rId9" imgW="5940848" imgH="723195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200" y="3965575"/>
                          <a:ext cx="5764213" cy="695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25"/>
            <p:cNvSpPr/>
            <p:nvPr/>
          </p:nvSpPr>
          <p:spPr>
            <a:xfrm>
              <a:off x="1768475" y="3886200"/>
              <a:ext cx="5562600" cy="6858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85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signature</a:t>
            </a:r>
            <a:endParaRPr lang="en-US" dirty="0"/>
          </a:p>
        </p:txBody>
      </p:sp>
      <p:pic>
        <p:nvPicPr>
          <p:cNvPr id="4" name="Ex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524000"/>
            <a:ext cx="2633472" cy="1755648"/>
          </a:xfrm>
          <a:prstGeom prst="rect">
            <a:avLst/>
          </a:prstGeom>
        </p:spPr>
      </p:pic>
      <p:pic>
        <p:nvPicPr>
          <p:cNvPr id="5" name="Picture 4" descr="SeamImg_V_Resize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210219" y="1622468"/>
            <a:ext cx="1755648" cy="1558713"/>
          </a:xfrm>
          <a:prstGeom prst="rect">
            <a:avLst/>
          </a:prstGeom>
        </p:spPr>
      </p:pic>
      <p:pic>
        <p:nvPicPr>
          <p:cNvPr id="6" name="Picture 5" descr="SeamImg_MSER_487_V_Resize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953419" y="1622468"/>
            <a:ext cx="1755648" cy="1558713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0800000">
            <a:off x="5867400" y="4800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0800000">
            <a:off x="2895600" y="4800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971800" y="2286000"/>
            <a:ext cx="1409360" cy="609600"/>
            <a:chOff x="2971800" y="2286000"/>
            <a:chExt cx="1409360" cy="609600"/>
          </a:xfrm>
        </p:grpSpPr>
        <p:sp>
          <p:nvSpPr>
            <p:cNvPr id="22" name="Right Arrow 21"/>
            <p:cNvSpPr/>
            <p:nvPr/>
          </p:nvSpPr>
          <p:spPr>
            <a:xfrm>
              <a:off x="3086876" y="2590800"/>
              <a:ext cx="1143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71800" y="2286000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Interest Seam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67400" y="2276669"/>
            <a:ext cx="1143000" cy="618931"/>
            <a:chOff x="5867400" y="2276669"/>
            <a:chExt cx="1143000" cy="618931"/>
          </a:xfrm>
        </p:grpSpPr>
        <p:sp>
          <p:nvSpPr>
            <p:cNvPr id="23" name="Right Arrow 22"/>
            <p:cNvSpPr/>
            <p:nvPr/>
          </p:nvSpPr>
          <p:spPr>
            <a:xfrm>
              <a:off x="5867400" y="2590800"/>
              <a:ext cx="1143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08917" y="2276669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MSER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86600" y="3352800"/>
            <a:ext cx="979717" cy="838200"/>
            <a:chOff x="7086600" y="3352800"/>
            <a:chExt cx="979717" cy="838200"/>
          </a:xfrm>
        </p:grpSpPr>
        <p:sp>
          <p:nvSpPr>
            <p:cNvPr id="24" name="Right Arrow 23"/>
            <p:cNvSpPr/>
            <p:nvPr/>
          </p:nvSpPr>
          <p:spPr>
            <a:xfrm rot="5400000">
              <a:off x="7494817" y="3619500"/>
              <a:ext cx="838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6600" y="3505200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SIFT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400800" y="4334069"/>
            <a:ext cx="2743200" cy="2131263"/>
            <a:chOff x="6400800" y="4334069"/>
            <a:chExt cx="2743200" cy="2131263"/>
          </a:xfrm>
        </p:grpSpPr>
        <p:grpSp>
          <p:nvGrpSpPr>
            <p:cNvPr id="15" name="Group 14"/>
            <p:cNvGrpSpPr/>
            <p:nvPr/>
          </p:nvGrpSpPr>
          <p:grpSpPr>
            <a:xfrm>
              <a:off x="6400800" y="4334069"/>
              <a:ext cx="2743200" cy="1685731"/>
              <a:chOff x="5943600" y="4181669"/>
              <a:chExt cx="2743200" cy="168573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943600" y="4181669"/>
                <a:ext cx="2743200" cy="1685731"/>
                <a:chOff x="5867400" y="4181669"/>
                <a:chExt cx="2743200" cy="1685731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5868952" y="4181669"/>
                  <a:ext cx="273231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</a:rPr>
                    <a:t>[  12,    0,    7,  …,     3, 128]</a:t>
                  </a: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5867400" y="4534868"/>
                  <a:ext cx="274320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</a:rPr>
                    <a:t>[    7,    6,  17,  …, 167,     4]</a:t>
                  </a: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867400" y="4888468"/>
                  <a:ext cx="274320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</a:rPr>
                    <a:t>[  29,  76,  10,  …,   35,   55]</a:t>
                  </a: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876731" y="5498068"/>
                  <a:ext cx="266700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</a:rPr>
                    <a:t>[ 210,  34,  22, …,   68,   11]</a:t>
                  </a:r>
                </a:p>
              </p:txBody>
            </p:sp>
            <p:sp>
              <p:nvSpPr>
                <p:cNvPr id="11" name="Left Brace 10"/>
                <p:cNvSpPr/>
                <p:nvPr/>
              </p:nvSpPr>
              <p:spPr>
                <a:xfrm>
                  <a:off x="5867400" y="4248538"/>
                  <a:ext cx="76200" cy="1600200"/>
                </a:xfrm>
                <a:prstGeom prst="leftBrac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" name="Right Brace 11"/>
                <p:cNvSpPr/>
                <p:nvPr/>
              </p:nvSpPr>
              <p:spPr>
                <a:xfrm>
                  <a:off x="8458200" y="4257869"/>
                  <a:ext cx="76200" cy="1600200"/>
                </a:xfrm>
                <a:prstGeom prst="rightBrac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6096000" y="5193268"/>
                <a:ext cx="23622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FF"/>
                    </a:solidFill>
                  </a:rPr>
                  <a:t>……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086600" y="6096000"/>
              <a:ext cx="1563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Bag-of-features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76600" y="4724400"/>
            <a:ext cx="2514599" cy="1740932"/>
            <a:chOff x="3276600" y="4724400"/>
            <a:chExt cx="2514599" cy="1740932"/>
          </a:xfrm>
        </p:grpSpPr>
        <p:sp>
          <p:nvSpPr>
            <p:cNvPr id="16" name="Rectangle 15"/>
            <p:cNvSpPr/>
            <p:nvPr/>
          </p:nvSpPr>
          <p:spPr>
            <a:xfrm>
              <a:off x="3276600" y="4724400"/>
              <a:ext cx="25145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</a:rPr>
                <a:t>{22, 52, 1187,  …, 566}</a:t>
              </a:r>
            </a:p>
          </p:txBody>
        </p:sp>
        <p:sp>
          <p:nvSpPr>
            <p:cNvPr id="17" name="Left Brace 16"/>
            <p:cNvSpPr/>
            <p:nvPr/>
          </p:nvSpPr>
          <p:spPr>
            <a:xfrm rot="16200000">
              <a:off x="4381499" y="4229101"/>
              <a:ext cx="304800" cy="20574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80358" y="5410200"/>
              <a:ext cx="1529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&gt;1000 integers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3800" y="6096000"/>
              <a:ext cx="1982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Bag-of-visual-words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8600" y="4191000"/>
            <a:ext cx="2514600" cy="2362200"/>
            <a:chOff x="228600" y="4191000"/>
            <a:chExt cx="2514600" cy="2362200"/>
          </a:xfrm>
        </p:grpSpPr>
        <p:sp>
          <p:nvSpPr>
            <p:cNvPr id="19" name="Rectangle 18"/>
            <p:cNvSpPr/>
            <p:nvPr/>
          </p:nvSpPr>
          <p:spPr>
            <a:xfrm>
              <a:off x="457200" y="4724400"/>
              <a:ext cx="2057400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</a:rPr>
                <a:t>{1187, 566  …,  22}</a:t>
              </a:r>
            </a:p>
          </p:txBody>
        </p:sp>
        <p:sp>
          <p:nvSpPr>
            <p:cNvPr id="20" name="Left Brace 19"/>
            <p:cNvSpPr/>
            <p:nvPr/>
          </p:nvSpPr>
          <p:spPr>
            <a:xfrm rot="16200000">
              <a:off x="1333500" y="4293632"/>
              <a:ext cx="304800" cy="20574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4400" y="5474731"/>
              <a:ext cx="1157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60 integers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8600" y="4191000"/>
              <a:ext cx="2514600" cy="23622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3400" y="6096000"/>
              <a:ext cx="1896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Min-hash signature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8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 animBg="1"/>
      <p:bldP spid="2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Interest seam image: from video to image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Local feature &amp; min-hash: from image to signature</a:t>
            </a:r>
          </a:p>
          <a:p>
            <a:r>
              <a:rPr lang="en-US" u="sng" dirty="0" smtClean="0"/>
              <a:t>Large scale video retrieval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Sorted inverted list leveraging temporal context</a:t>
            </a:r>
          </a:p>
          <a:p>
            <a:pPr lvl="1"/>
            <a:r>
              <a:rPr lang="en-US" dirty="0" smtClean="0"/>
              <a:t>Scene verification with GIST</a:t>
            </a:r>
          </a:p>
          <a:p>
            <a:r>
              <a:rPr lang="en-US" dirty="0" smtClean="0"/>
              <a:t>Experimental results: dataset, evaluation, etc..</a:t>
            </a:r>
          </a:p>
        </p:txBody>
      </p:sp>
    </p:spTree>
    <p:extLst>
      <p:ext uri="{BB962C8B-B14F-4D97-AF65-F5344CB8AC3E}">
        <p14:creationId xmlns:p14="http://schemas.microsoft.com/office/powerpoint/2010/main" val="103106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2710905" y="2838450"/>
            <a:ext cx="6324600" cy="3726418"/>
            <a:chOff x="2710905" y="2838450"/>
            <a:chExt cx="6324600" cy="3726418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710905" y="2838450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710905" y="32940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710905" y="37512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710905" y="42084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710905" y="51990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710905" y="56562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710905" y="6107668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710905" y="6563280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3124200" y="2590800"/>
            <a:ext cx="5267326" cy="4267200"/>
            <a:chOff x="3124200" y="2590800"/>
            <a:chExt cx="5267326" cy="4267200"/>
          </a:xfrm>
        </p:grpSpPr>
        <p:cxnSp>
          <p:nvCxnSpPr>
            <p:cNvPr id="72" name="Straight Connector 71"/>
            <p:cNvCxnSpPr/>
            <p:nvPr/>
          </p:nvCxnSpPr>
          <p:spPr>
            <a:xfrm rot="5400000" flipH="1" flipV="1">
              <a:off x="990600" y="4724400"/>
              <a:ext cx="4267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 flipH="1" flipV="1">
              <a:off x="1752601" y="4724400"/>
              <a:ext cx="426719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 flipH="1" flipV="1">
              <a:off x="2514600" y="4724398"/>
              <a:ext cx="4267198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 flipH="1" flipV="1">
              <a:off x="3276600" y="4724398"/>
              <a:ext cx="4267198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V="1">
              <a:off x="3976689" y="4710111"/>
              <a:ext cx="4267198" cy="285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 flipH="1" flipV="1">
              <a:off x="4724400" y="4724399"/>
              <a:ext cx="4267199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 flipH="1" flipV="1">
              <a:off x="5486400" y="4724399"/>
              <a:ext cx="4267199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6200000" flipV="1">
              <a:off x="6253164" y="4719637"/>
              <a:ext cx="4267199" cy="95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2990850" y="2724150"/>
            <a:ext cx="5524500" cy="3962400"/>
            <a:chOff x="2990850" y="2724150"/>
            <a:chExt cx="5524500" cy="3962400"/>
          </a:xfrm>
        </p:grpSpPr>
        <p:sp>
          <p:nvSpPr>
            <p:cNvPr id="65" name="Oval 64"/>
            <p:cNvSpPr/>
            <p:nvPr/>
          </p:nvSpPr>
          <p:spPr>
            <a:xfrm>
              <a:off x="3006180" y="2726293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295900" y="27241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7505700" y="317182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6743700" y="31813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771900" y="36480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4533900" y="36576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009900" y="36576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3771900" y="40957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010275" y="41148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286750" y="507682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4524375" y="51054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6000750" y="50958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505700" y="55435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2990850" y="55530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3771900" y="55626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743700" y="599122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7515225" y="60007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8277225" y="60102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5295900" y="41148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0375" y="64579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3771900" y="50958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8277225" y="31813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sp>
        <p:nvSpPr>
          <p:cNvPr id="110" name="Rectangle 109"/>
          <p:cNvSpPr/>
          <p:nvPr/>
        </p:nvSpPr>
        <p:spPr>
          <a:xfrm>
            <a:off x="3048000" y="1962150"/>
            <a:ext cx="152400" cy="15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789294" y="196215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572000" y="196215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783495" y="1806702"/>
            <a:ext cx="155448" cy="15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5334000" y="196215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6019800" y="196215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048000" y="180975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3783495" y="165735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783495" y="1543050"/>
            <a:ext cx="152400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7543800" y="1971675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6019800" y="1852422"/>
            <a:ext cx="152400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572000" y="1847850"/>
            <a:ext cx="152400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8305800" y="2023872"/>
            <a:ext cx="152400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505200" y="1447800"/>
            <a:ext cx="6858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2819400" y="2133600"/>
            <a:ext cx="5933661" cy="533400"/>
            <a:chOff x="2819400" y="2130289"/>
            <a:chExt cx="5933661" cy="533400"/>
          </a:xfrm>
        </p:grpSpPr>
        <p:pic>
          <p:nvPicPr>
            <p:cNvPr id="103" name="Butterfly.wmv">
              <a:hlinkClick r:id="" action="ppaction://media"/>
            </p:cNvPr>
            <p:cNvPicPr>
              <a:picLocks noRot="1" noChangeAspect="1"/>
            </p:cNvPicPr>
            <p:nvPr>
              <a:videoFile r:link="rId2"/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4277139" y="2153478"/>
              <a:ext cx="685800" cy="457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7" name="Exp.wmv">
              <a:hlinkClick r:id="" action="ppaction://media"/>
            </p:cNvPr>
            <p:cNvPicPr>
              <a:picLocks noRot="1" noChangeAspect="1"/>
            </p:cNvPicPr>
            <p:nvPr>
              <a:videoFile r:link="rId3"/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516756" y="2160105"/>
              <a:ext cx="685800" cy="457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8" name="Content Placeholder 7" descr="crauchingtige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9078" y="2133600"/>
              <a:ext cx="609600" cy="457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9" name="Picture 108" descr="c.aviKeyFrame11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5764695" y="2133601"/>
              <a:ext cx="685800" cy="50149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6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51583" y="2133600"/>
              <a:ext cx="615773" cy="49607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18596" y="2140228"/>
              <a:ext cx="636021" cy="5131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23" name="Picture 122" descr="c.aviKeyFrame0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10800000">
              <a:off x="2819400" y="2153479"/>
              <a:ext cx="609600" cy="457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7" name="Picture 126" descr="300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41861" y="2130289"/>
              <a:ext cx="711200" cy="5334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1066800"/>
            <a:ext cx="1524000" cy="1136183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grpSp>
        <p:nvGrpSpPr>
          <p:cNvPr id="154" name="Group 153"/>
          <p:cNvGrpSpPr/>
          <p:nvPr/>
        </p:nvGrpSpPr>
        <p:grpSpPr>
          <a:xfrm>
            <a:off x="2189922" y="2657061"/>
            <a:ext cx="400878" cy="4114800"/>
            <a:chOff x="2189922" y="2657061"/>
            <a:chExt cx="400878" cy="4114800"/>
          </a:xfrm>
        </p:grpSpPr>
        <p:sp>
          <p:nvSpPr>
            <p:cNvPr id="60" name="TextBox 59"/>
            <p:cNvSpPr txBox="1"/>
            <p:nvPr/>
          </p:nvSpPr>
          <p:spPr>
            <a:xfrm rot="16200000">
              <a:off x="2013468" y="4482583"/>
              <a:ext cx="761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… … </a:t>
              </a:r>
            </a:p>
          </p:txBody>
        </p:sp>
        <p:sp>
          <p:nvSpPr>
            <p:cNvPr id="130" name="Oval 129"/>
            <p:cNvSpPr/>
            <p:nvPr/>
          </p:nvSpPr>
          <p:spPr>
            <a:xfrm>
              <a:off x="2209800" y="2657061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1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2199861" y="3104322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2</a:t>
              </a:r>
            </a:p>
          </p:txBody>
        </p:sp>
        <p:sp>
          <p:nvSpPr>
            <p:cNvPr id="132" name="Oval 131"/>
            <p:cNvSpPr/>
            <p:nvPr/>
          </p:nvSpPr>
          <p:spPr>
            <a:xfrm>
              <a:off x="2199861" y="3561522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3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2199861" y="4018722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4</a:t>
              </a:r>
            </a:p>
          </p:txBody>
        </p:sp>
        <p:sp>
          <p:nvSpPr>
            <p:cNvPr id="134" name="Oval 133"/>
            <p:cNvSpPr/>
            <p:nvPr/>
          </p:nvSpPr>
          <p:spPr>
            <a:xfrm>
              <a:off x="2209800" y="5029200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6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199861" y="5479773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7</a:t>
              </a:r>
            </a:p>
          </p:txBody>
        </p:sp>
        <p:sp>
          <p:nvSpPr>
            <p:cNvPr id="136" name="Oval 135"/>
            <p:cNvSpPr/>
            <p:nvPr/>
          </p:nvSpPr>
          <p:spPr>
            <a:xfrm>
              <a:off x="2189922" y="5943600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8</a:t>
              </a:r>
            </a:p>
          </p:txBody>
        </p:sp>
        <p:sp>
          <p:nvSpPr>
            <p:cNvPr id="137" name="Oval 136"/>
            <p:cNvSpPr/>
            <p:nvPr/>
          </p:nvSpPr>
          <p:spPr>
            <a:xfrm>
              <a:off x="2199861" y="6390861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9</a:t>
              </a:r>
            </a:p>
          </p:txBody>
        </p:sp>
      </p:grpSp>
      <p:sp>
        <p:nvSpPr>
          <p:cNvPr id="138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Inverted file indexing</a:t>
            </a:r>
            <a:endParaRPr lang="en-US" dirty="0"/>
          </a:p>
        </p:txBody>
      </p:sp>
      <p:sp>
        <p:nvSpPr>
          <p:cNvPr id="149" name="Oval 148"/>
          <p:cNvSpPr/>
          <p:nvPr/>
        </p:nvSpPr>
        <p:spPr>
          <a:xfrm>
            <a:off x="228600" y="2286000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F243E"/>
                </a:solidFill>
              </a:rPr>
              <a:t>3</a:t>
            </a:r>
          </a:p>
        </p:txBody>
      </p:sp>
      <p:sp>
        <p:nvSpPr>
          <p:cNvPr id="150" name="Oval 149"/>
          <p:cNvSpPr/>
          <p:nvPr/>
        </p:nvSpPr>
        <p:spPr>
          <a:xfrm>
            <a:off x="655983" y="2286000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F243E"/>
                </a:solidFill>
              </a:rPr>
              <a:t>4</a:t>
            </a:r>
          </a:p>
        </p:txBody>
      </p:sp>
      <p:sp>
        <p:nvSpPr>
          <p:cNvPr id="151" name="Oval 150"/>
          <p:cNvSpPr/>
          <p:nvPr/>
        </p:nvSpPr>
        <p:spPr>
          <a:xfrm>
            <a:off x="1066800" y="2286000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F243E"/>
                </a:solidFill>
              </a:rPr>
              <a:t>6</a:t>
            </a:r>
          </a:p>
        </p:txBody>
      </p:sp>
      <p:sp>
        <p:nvSpPr>
          <p:cNvPr id="152" name="Oval 151"/>
          <p:cNvSpPr/>
          <p:nvPr/>
        </p:nvSpPr>
        <p:spPr>
          <a:xfrm>
            <a:off x="1497495" y="2286000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F243E"/>
                </a:solidFill>
              </a:rPr>
              <a:t>7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52400" y="2819400"/>
            <a:ext cx="1981199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Each list is still very </a:t>
            </a:r>
          </a:p>
          <a:p>
            <a:r>
              <a:rPr lang="en-US" dirty="0">
                <a:solidFill>
                  <a:srgbClr val="FFFFFF"/>
                </a:solidFill>
              </a:rPr>
              <a:t>long  with large database, O(m) complexity.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21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778 L -3.33333E-6 0.1833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8333 L 0.27917 0.18333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17 0.18333 L 0.37084 0.1833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4 0.18333 L 0.45417 0.1833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417 0.18333 L 0.9375 0.18333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8" presetClass="exit" presetSubtype="16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2778 L -4.72222E-6 0.25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25 L 0.325 0.2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 0.25 L 0.49166 0.2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6 0.25 L 0.56666 0.25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6 0.25 L 0.89166 0.2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8" presetClass="exit" presetSubtype="16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778 L 0.00417 0.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4 L 0.27917 0.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17 0.4 L 0.3625 0.4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5 0.4 L 0.52917 0.4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7 0.4 L 0.77917 0.4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5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917 0.4 L 0.8375 0.4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8" presetID="8" presetClass="exit" presetSubtype="16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2778 L 1.38889E-6 0.46111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6111 L 0.15 0.46111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2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0.46111 L 0.23334 0.46111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9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33 0.46111 L 0.64166 0.46111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6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167 0.46111 L 0.79167 0.46111 " pathEditMode="relative" rAng="0" ptsTypes="AA">
                                      <p:cBhvr>
                                        <p:cTn id="16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9" presetID="8" presetClass="exit" presetSubtype="16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7" grpId="0" animBg="1"/>
      <p:bldP spid="118" grpId="0" animBg="1"/>
      <p:bldP spid="121" grpId="0" animBg="1"/>
      <p:bldP spid="122" grpId="0" animBg="1"/>
      <p:bldP spid="124" grpId="0" animBg="1"/>
      <p:bldP spid="125" grpId="0" animBg="1"/>
      <p:bldP spid="126" grpId="0" animBg="1"/>
      <p:bldP spid="120" grpId="0" animBg="1"/>
      <p:bldP spid="149" grpId="0" animBg="1"/>
      <p:bldP spid="149" grpId="1" animBg="1"/>
      <p:bldP spid="149" grpId="2" animBg="1"/>
      <p:bldP spid="149" grpId="3" animBg="1"/>
      <p:bldP spid="149" grpId="4" animBg="1"/>
      <p:bldP spid="149" grpId="5" animBg="1"/>
      <p:bldP spid="149" grpId="6" animBg="1"/>
      <p:bldP spid="150" grpId="0" animBg="1"/>
      <p:bldP spid="150" grpId="1" animBg="1"/>
      <p:bldP spid="150" grpId="2" animBg="1"/>
      <p:bldP spid="150" grpId="3" animBg="1"/>
      <p:bldP spid="150" grpId="4" animBg="1"/>
      <p:bldP spid="150" grpId="5" animBg="1"/>
      <p:bldP spid="150" grpId="6" animBg="1"/>
      <p:bldP spid="151" grpId="0" animBg="1"/>
      <p:bldP spid="151" grpId="1" animBg="1"/>
      <p:bldP spid="151" grpId="2" animBg="1"/>
      <p:bldP spid="151" grpId="3" animBg="1"/>
      <p:bldP spid="151" grpId="4" animBg="1"/>
      <p:bldP spid="151" grpId="5" animBg="1"/>
      <p:bldP spid="151" grpId="6" animBg="1"/>
      <p:bldP spid="151" grpId="7" animBg="1"/>
      <p:bldP spid="152" grpId="0" animBg="1"/>
      <p:bldP spid="152" grpId="1" animBg="1"/>
      <p:bldP spid="152" grpId="2" animBg="1"/>
      <p:bldP spid="152" grpId="3" animBg="1"/>
      <p:bldP spid="152" grpId="4" animBg="1"/>
      <p:bldP spid="152" grpId="5" animBg="1"/>
      <p:bldP spid="152" grpId="6" animBg="1"/>
      <p:bldP spid="15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context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0788" y="2209800"/>
            <a:ext cx="2286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4556" y="4495800"/>
            <a:ext cx="2286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6718" y="4286250"/>
            <a:ext cx="275188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752600"/>
            <a:ext cx="35372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752600"/>
            <a:ext cx="35372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752600"/>
            <a:ext cx="35372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35372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752600"/>
            <a:ext cx="35372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1752600"/>
            <a:ext cx="35372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60684" y="1752600"/>
            <a:ext cx="3537284" cy="20574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5636" y="4286250"/>
            <a:ext cx="275188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236" y="4286250"/>
            <a:ext cx="275188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836" y="4286250"/>
            <a:ext cx="275188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436" y="4286250"/>
            <a:ext cx="275188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036" y="4286250"/>
            <a:ext cx="275188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636" y="4286250"/>
            <a:ext cx="275188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236" y="4286250"/>
            <a:ext cx="275188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LeftDown"/>
            <a:lightRig rig="threePt" dir="t"/>
          </a:scene3d>
        </p:spPr>
      </p:pic>
      <p:sp>
        <p:nvSpPr>
          <p:cNvPr id="21" name="Freeform 20"/>
          <p:cNvSpPr/>
          <p:nvPr/>
        </p:nvSpPr>
        <p:spPr>
          <a:xfrm>
            <a:off x="1230443" y="1979951"/>
            <a:ext cx="324786" cy="1514006"/>
          </a:xfrm>
          <a:custGeom>
            <a:avLst/>
            <a:gdLst>
              <a:gd name="connsiteX0" fmla="*/ 232347 w 324786"/>
              <a:gd name="connsiteY0" fmla="*/ 0 h 1514006"/>
              <a:gd name="connsiteX1" fmla="*/ 232347 w 324786"/>
              <a:gd name="connsiteY1" fmla="*/ 314793 h 1514006"/>
              <a:gd name="connsiteX2" fmla="*/ 232347 w 324786"/>
              <a:gd name="connsiteY2" fmla="*/ 314793 h 1514006"/>
              <a:gd name="connsiteX3" fmla="*/ 247337 w 324786"/>
              <a:gd name="connsiteY3" fmla="*/ 509665 h 1514006"/>
              <a:gd name="connsiteX4" fmla="*/ 322288 w 324786"/>
              <a:gd name="connsiteY4" fmla="*/ 614597 h 1514006"/>
              <a:gd name="connsiteX5" fmla="*/ 262327 w 324786"/>
              <a:gd name="connsiteY5" fmla="*/ 794479 h 1514006"/>
              <a:gd name="connsiteX6" fmla="*/ 52465 w 324786"/>
              <a:gd name="connsiteY6" fmla="*/ 794479 h 1514006"/>
              <a:gd name="connsiteX7" fmla="*/ 7495 w 324786"/>
              <a:gd name="connsiteY7" fmla="*/ 974360 h 1514006"/>
              <a:gd name="connsiteX8" fmla="*/ 97436 w 324786"/>
              <a:gd name="connsiteY8" fmla="*/ 1109272 h 1514006"/>
              <a:gd name="connsiteX9" fmla="*/ 157396 w 324786"/>
              <a:gd name="connsiteY9" fmla="*/ 1244183 h 1514006"/>
              <a:gd name="connsiteX10" fmla="*/ 157396 w 324786"/>
              <a:gd name="connsiteY10" fmla="*/ 1349115 h 1514006"/>
              <a:gd name="connsiteX11" fmla="*/ 112426 w 324786"/>
              <a:gd name="connsiteY11" fmla="*/ 1439056 h 1514006"/>
              <a:gd name="connsiteX12" fmla="*/ 52465 w 324786"/>
              <a:gd name="connsiteY12" fmla="*/ 1514006 h 15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786" h="1514006">
                <a:moveTo>
                  <a:pt x="232347" y="0"/>
                </a:moveTo>
                <a:lnTo>
                  <a:pt x="232347" y="314793"/>
                </a:lnTo>
                <a:lnTo>
                  <a:pt x="232347" y="314793"/>
                </a:lnTo>
                <a:cubicBezTo>
                  <a:pt x="234845" y="347272"/>
                  <a:pt x="232347" y="459698"/>
                  <a:pt x="247337" y="509665"/>
                </a:cubicBezTo>
                <a:cubicBezTo>
                  <a:pt x="262327" y="559632"/>
                  <a:pt x="319790" y="567128"/>
                  <a:pt x="322288" y="614597"/>
                </a:cubicBezTo>
                <a:cubicBezTo>
                  <a:pt x="324786" y="662066"/>
                  <a:pt x="307298" y="764499"/>
                  <a:pt x="262327" y="794479"/>
                </a:cubicBezTo>
                <a:cubicBezTo>
                  <a:pt x="217357" y="824459"/>
                  <a:pt x="94937" y="764499"/>
                  <a:pt x="52465" y="794479"/>
                </a:cubicBezTo>
                <a:cubicBezTo>
                  <a:pt x="9993" y="824459"/>
                  <a:pt x="0" y="921894"/>
                  <a:pt x="7495" y="974360"/>
                </a:cubicBezTo>
                <a:cubicBezTo>
                  <a:pt x="14990" y="1026826"/>
                  <a:pt x="72453" y="1064302"/>
                  <a:pt x="97436" y="1109272"/>
                </a:cubicBezTo>
                <a:cubicBezTo>
                  <a:pt x="122419" y="1154242"/>
                  <a:pt x="147403" y="1204209"/>
                  <a:pt x="157396" y="1244183"/>
                </a:cubicBezTo>
                <a:cubicBezTo>
                  <a:pt x="167389" y="1284157"/>
                  <a:pt x="164891" y="1316636"/>
                  <a:pt x="157396" y="1349115"/>
                </a:cubicBezTo>
                <a:cubicBezTo>
                  <a:pt x="149901" y="1381594"/>
                  <a:pt x="129914" y="1411574"/>
                  <a:pt x="112426" y="1439056"/>
                </a:cubicBezTo>
                <a:cubicBezTo>
                  <a:pt x="94938" y="1466538"/>
                  <a:pt x="134911" y="1496518"/>
                  <a:pt x="52465" y="1514006"/>
                </a:cubicBez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349239" y="4738453"/>
            <a:ext cx="259830" cy="1289154"/>
          </a:xfrm>
          <a:custGeom>
            <a:avLst/>
            <a:gdLst>
              <a:gd name="connsiteX0" fmla="*/ 244840 w 259830"/>
              <a:gd name="connsiteY0" fmla="*/ 0 h 1289154"/>
              <a:gd name="connsiteX1" fmla="*/ 244840 w 259830"/>
              <a:gd name="connsiteY1" fmla="*/ 239843 h 1289154"/>
              <a:gd name="connsiteX2" fmla="*/ 154899 w 259830"/>
              <a:gd name="connsiteY2" fmla="*/ 269823 h 1289154"/>
              <a:gd name="connsiteX3" fmla="*/ 214859 w 259830"/>
              <a:gd name="connsiteY3" fmla="*/ 449705 h 1289154"/>
              <a:gd name="connsiteX4" fmla="*/ 229849 w 259830"/>
              <a:gd name="connsiteY4" fmla="*/ 494676 h 1289154"/>
              <a:gd name="connsiteX5" fmla="*/ 214859 w 259830"/>
              <a:gd name="connsiteY5" fmla="*/ 599607 h 1289154"/>
              <a:gd name="connsiteX6" fmla="*/ 19987 w 259830"/>
              <a:gd name="connsiteY6" fmla="*/ 584617 h 1289154"/>
              <a:gd name="connsiteX7" fmla="*/ 94938 w 259830"/>
              <a:gd name="connsiteY7" fmla="*/ 764499 h 1289154"/>
              <a:gd name="connsiteX8" fmla="*/ 139908 w 259830"/>
              <a:gd name="connsiteY8" fmla="*/ 824459 h 1289154"/>
              <a:gd name="connsiteX9" fmla="*/ 124918 w 259830"/>
              <a:gd name="connsiteY9" fmla="*/ 929390 h 1289154"/>
              <a:gd name="connsiteX10" fmla="*/ 199869 w 259830"/>
              <a:gd name="connsiteY10" fmla="*/ 989351 h 1289154"/>
              <a:gd name="connsiteX11" fmla="*/ 184879 w 259830"/>
              <a:gd name="connsiteY11" fmla="*/ 1049312 h 1289154"/>
              <a:gd name="connsiteX12" fmla="*/ 64958 w 259830"/>
              <a:gd name="connsiteY12" fmla="*/ 1109272 h 1289154"/>
              <a:gd name="connsiteX13" fmla="*/ 34977 w 259830"/>
              <a:gd name="connsiteY13" fmla="*/ 1214204 h 1289154"/>
              <a:gd name="connsiteX14" fmla="*/ 34977 w 259830"/>
              <a:gd name="connsiteY14" fmla="*/ 1289154 h 12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830" h="1289154">
                <a:moveTo>
                  <a:pt x="244840" y="0"/>
                </a:moveTo>
                <a:cubicBezTo>
                  <a:pt x="252335" y="97436"/>
                  <a:pt x="259830" y="194873"/>
                  <a:pt x="244840" y="239843"/>
                </a:cubicBezTo>
                <a:cubicBezTo>
                  <a:pt x="229850" y="284813"/>
                  <a:pt x="159896" y="234846"/>
                  <a:pt x="154899" y="269823"/>
                </a:cubicBezTo>
                <a:cubicBezTo>
                  <a:pt x="149902" y="304800"/>
                  <a:pt x="214859" y="449705"/>
                  <a:pt x="214859" y="449705"/>
                </a:cubicBezTo>
                <a:cubicBezTo>
                  <a:pt x="227351" y="487180"/>
                  <a:pt x="229849" y="469692"/>
                  <a:pt x="229849" y="494676"/>
                </a:cubicBezTo>
                <a:cubicBezTo>
                  <a:pt x="229849" y="519660"/>
                  <a:pt x="249836" y="584617"/>
                  <a:pt x="214859" y="599607"/>
                </a:cubicBezTo>
                <a:cubicBezTo>
                  <a:pt x="179882" y="614597"/>
                  <a:pt x="39974" y="557135"/>
                  <a:pt x="19987" y="584617"/>
                </a:cubicBezTo>
                <a:cubicBezTo>
                  <a:pt x="0" y="612099"/>
                  <a:pt x="74951" y="724525"/>
                  <a:pt x="94938" y="764499"/>
                </a:cubicBezTo>
                <a:cubicBezTo>
                  <a:pt x="114925" y="804473"/>
                  <a:pt x="134911" y="796977"/>
                  <a:pt x="139908" y="824459"/>
                </a:cubicBezTo>
                <a:cubicBezTo>
                  <a:pt x="144905" y="851941"/>
                  <a:pt x="114925" y="901908"/>
                  <a:pt x="124918" y="929390"/>
                </a:cubicBezTo>
                <a:cubicBezTo>
                  <a:pt x="134912" y="956872"/>
                  <a:pt x="189876" y="969364"/>
                  <a:pt x="199869" y="989351"/>
                </a:cubicBezTo>
                <a:cubicBezTo>
                  <a:pt x="209863" y="1009338"/>
                  <a:pt x="207364" y="1029325"/>
                  <a:pt x="184879" y="1049312"/>
                </a:cubicBezTo>
                <a:cubicBezTo>
                  <a:pt x="162394" y="1069299"/>
                  <a:pt x="89942" y="1081790"/>
                  <a:pt x="64958" y="1109272"/>
                </a:cubicBezTo>
                <a:cubicBezTo>
                  <a:pt x="39974" y="1136754"/>
                  <a:pt x="39974" y="1184224"/>
                  <a:pt x="34977" y="1214204"/>
                </a:cubicBezTo>
                <a:cubicBezTo>
                  <a:pt x="29980" y="1244184"/>
                  <a:pt x="129915" y="1244184"/>
                  <a:pt x="34977" y="1289154"/>
                </a:cubicBez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1981200"/>
            <a:ext cx="11430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82836" y="4743450"/>
            <a:ext cx="16002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509000" y="2365060"/>
            <a:ext cx="437420" cy="525126"/>
            <a:chOff x="4509000" y="2365060"/>
            <a:chExt cx="437420" cy="525126"/>
          </a:xfrm>
        </p:grpSpPr>
        <p:sp>
          <p:nvSpPr>
            <p:cNvPr id="26" name="Oval 25"/>
            <p:cNvSpPr/>
            <p:nvPr/>
          </p:nvSpPr>
          <p:spPr>
            <a:xfrm rot="19129940">
              <a:off x="4509000" y="2365060"/>
              <a:ext cx="437420" cy="525126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554874" y="2429969"/>
              <a:ext cx="345672" cy="395308"/>
              <a:chOff x="4554874" y="2429969"/>
              <a:chExt cx="345672" cy="395308"/>
            </a:xfrm>
          </p:grpSpPr>
          <p:cxnSp>
            <p:nvCxnSpPr>
              <p:cNvPr id="27" name="Straight Connector 26"/>
              <p:cNvCxnSpPr>
                <a:stCxn id="26" idx="0"/>
                <a:endCxn id="26" idx="4"/>
              </p:cNvCxnSpPr>
              <p:nvPr/>
            </p:nvCxnSpPr>
            <p:spPr>
              <a:xfrm rot="16200000" flipH="1">
                <a:off x="4530056" y="2454787"/>
                <a:ext cx="395308" cy="345672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6" idx="6"/>
                <a:endCxn id="26" idx="2"/>
              </p:cNvCxnSpPr>
              <p:nvPr/>
            </p:nvCxnSpPr>
            <p:spPr>
              <a:xfrm flipH="1">
                <a:off x="4563068" y="2483654"/>
                <a:ext cx="329284" cy="287938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roup 74"/>
          <p:cNvGrpSpPr/>
          <p:nvPr/>
        </p:nvGrpSpPr>
        <p:grpSpPr>
          <a:xfrm>
            <a:off x="4569618" y="4749206"/>
            <a:ext cx="394185" cy="467522"/>
            <a:chOff x="4565850" y="4796831"/>
            <a:chExt cx="394185" cy="467522"/>
          </a:xfrm>
        </p:grpSpPr>
        <p:sp>
          <p:nvSpPr>
            <p:cNvPr id="29" name="Oval 28"/>
            <p:cNvSpPr/>
            <p:nvPr/>
          </p:nvSpPr>
          <p:spPr>
            <a:xfrm rot="19129940">
              <a:off x="4565850" y="4796831"/>
              <a:ext cx="394185" cy="467522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30" name="Straight Connector 29"/>
            <p:cNvCxnSpPr>
              <a:stCxn id="29" idx="0"/>
              <a:endCxn id="29" idx="4"/>
            </p:cNvCxnSpPr>
            <p:nvPr/>
          </p:nvCxnSpPr>
          <p:spPr>
            <a:xfrm rot="16200000" flipH="1">
              <a:off x="4586971" y="4876715"/>
              <a:ext cx="351944" cy="30775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9" idx="6"/>
              <a:endCxn id="29" idx="2"/>
            </p:cNvCxnSpPr>
            <p:nvPr/>
          </p:nvCxnSpPr>
          <p:spPr>
            <a:xfrm flipH="1">
              <a:off x="4614574" y="4900853"/>
              <a:ext cx="296737" cy="25947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Left Brace 33"/>
          <p:cNvSpPr/>
          <p:nvPr/>
        </p:nvSpPr>
        <p:spPr>
          <a:xfrm rot="5400000">
            <a:off x="4303188" y="1742661"/>
            <a:ext cx="304800" cy="6096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4" name="Straight Connector 43"/>
          <p:cNvCxnSpPr>
            <a:stCxn id="21" idx="12"/>
            <a:endCxn id="50" idx="12"/>
          </p:cNvCxnSpPr>
          <p:nvPr/>
        </p:nvCxnSpPr>
        <p:spPr>
          <a:xfrm>
            <a:off x="1282908" y="3493957"/>
            <a:ext cx="1111771" cy="20299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1504014" y="2000250"/>
            <a:ext cx="324786" cy="1514006"/>
          </a:xfrm>
          <a:custGeom>
            <a:avLst/>
            <a:gdLst>
              <a:gd name="connsiteX0" fmla="*/ 232347 w 324786"/>
              <a:gd name="connsiteY0" fmla="*/ 0 h 1514006"/>
              <a:gd name="connsiteX1" fmla="*/ 232347 w 324786"/>
              <a:gd name="connsiteY1" fmla="*/ 314793 h 1514006"/>
              <a:gd name="connsiteX2" fmla="*/ 232347 w 324786"/>
              <a:gd name="connsiteY2" fmla="*/ 314793 h 1514006"/>
              <a:gd name="connsiteX3" fmla="*/ 247337 w 324786"/>
              <a:gd name="connsiteY3" fmla="*/ 509665 h 1514006"/>
              <a:gd name="connsiteX4" fmla="*/ 322288 w 324786"/>
              <a:gd name="connsiteY4" fmla="*/ 614597 h 1514006"/>
              <a:gd name="connsiteX5" fmla="*/ 262327 w 324786"/>
              <a:gd name="connsiteY5" fmla="*/ 794479 h 1514006"/>
              <a:gd name="connsiteX6" fmla="*/ 52465 w 324786"/>
              <a:gd name="connsiteY6" fmla="*/ 794479 h 1514006"/>
              <a:gd name="connsiteX7" fmla="*/ 7495 w 324786"/>
              <a:gd name="connsiteY7" fmla="*/ 974360 h 1514006"/>
              <a:gd name="connsiteX8" fmla="*/ 97436 w 324786"/>
              <a:gd name="connsiteY8" fmla="*/ 1109272 h 1514006"/>
              <a:gd name="connsiteX9" fmla="*/ 157396 w 324786"/>
              <a:gd name="connsiteY9" fmla="*/ 1244183 h 1514006"/>
              <a:gd name="connsiteX10" fmla="*/ 157396 w 324786"/>
              <a:gd name="connsiteY10" fmla="*/ 1349115 h 1514006"/>
              <a:gd name="connsiteX11" fmla="*/ 112426 w 324786"/>
              <a:gd name="connsiteY11" fmla="*/ 1439056 h 1514006"/>
              <a:gd name="connsiteX12" fmla="*/ 52465 w 324786"/>
              <a:gd name="connsiteY12" fmla="*/ 1514006 h 15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786" h="1514006">
                <a:moveTo>
                  <a:pt x="232347" y="0"/>
                </a:moveTo>
                <a:lnTo>
                  <a:pt x="232347" y="314793"/>
                </a:lnTo>
                <a:lnTo>
                  <a:pt x="232347" y="314793"/>
                </a:lnTo>
                <a:cubicBezTo>
                  <a:pt x="234845" y="347272"/>
                  <a:pt x="232347" y="459698"/>
                  <a:pt x="247337" y="509665"/>
                </a:cubicBezTo>
                <a:cubicBezTo>
                  <a:pt x="262327" y="559632"/>
                  <a:pt x="319790" y="567128"/>
                  <a:pt x="322288" y="614597"/>
                </a:cubicBezTo>
                <a:cubicBezTo>
                  <a:pt x="324786" y="662066"/>
                  <a:pt x="307298" y="764499"/>
                  <a:pt x="262327" y="794479"/>
                </a:cubicBezTo>
                <a:cubicBezTo>
                  <a:pt x="217357" y="824459"/>
                  <a:pt x="94937" y="764499"/>
                  <a:pt x="52465" y="794479"/>
                </a:cubicBezTo>
                <a:cubicBezTo>
                  <a:pt x="9993" y="824459"/>
                  <a:pt x="0" y="921894"/>
                  <a:pt x="7495" y="974360"/>
                </a:cubicBezTo>
                <a:cubicBezTo>
                  <a:pt x="14990" y="1026826"/>
                  <a:pt x="72453" y="1064302"/>
                  <a:pt x="97436" y="1109272"/>
                </a:cubicBezTo>
                <a:cubicBezTo>
                  <a:pt x="122419" y="1154242"/>
                  <a:pt x="147403" y="1204209"/>
                  <a:pt x="157396" y="1244183"/>
                </a:cubicBezTo>
                <a:cubicBezTo>
                  <a:pt x="167389" y="1284157"/>
                  <a:pt x="164891" y="1316636"/>
                  <a:pt x="157396" y="1349115"/>
                </a:cubicBezTo>
                <a:cubicBezTo>
                  <a:pt x="149901" y="1381594"/>
                  <a:pt x="129914" y="1411574"/>
                  <a:pt x="112426" y="1439056"/>
                </a:cubicBezTo>
                <a:cubicBezTo>
                  <a:pt x="94938" y="1466538"/>
                  <a:pt x="134911" y="1496518"/>
                  <a:pt x="52465" y="1514006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656414" y="2000250"/>
            <a:ext cx="324786" cy="1514006"/>
          </a:xfrm>
          <a:custGeom>
            <a:avLst/>
            <a:gdLst>
              <a:gd name="connsiteX0" fmla="*/ 232347 w 324786"/>
              <a:gd name="connsiteY0" fmla="*/ 0 h 1514006"/>
              <a:gd name="connsiteX1" fmla="*/ 232347 w 324786"/>
              <a:gd name="connsiteY1" fmla="*/ 314793 h 1514006"/>
              <a:gd name="connsiteX2" fmla="*/ 232347 w 324786"/>
              <a:gd name="connsiteY2" fmla="*/ 314793 h 1514006"/>
              <a:gd name="connsiteX3" fmla="*/ 247337 w 324786"/>
              <a:gd name="connsiteY3" fmla="*/ 509665 h 1514006"/>
              <a:gd name="connsiteX4" fmla="*/ 322288 w 324786"/>
              <a:gd name="connsiteY4" fmla="*/ 614597 h 1514006"/>
              <a:gd name="connsiteX5" fmla="*/ 262327 w 324786"/>
              <a:gd name="connsiteY5" fmla="*/ 794479 h 1514006"/>
              <a:gd name="connsiteX6" fmla="*/ 52465 w 324786"/>
              <a:gd name="connsiteY6" fmla="*/ 794479 h 1514006"/>
              <a:gd name="connsiteX7" fmla="*/ 7495 w 324786"/>
              <a:gd name="connsiteY7" fmla="*/ 974360 h 1514006"/>
              <a:gd name="connsiteX8" fmla="*/ 97436 w 324786"/>
              <a:gd name="connsiteY8" fmla="*/ 1109272 h 1514006"/>
              <a:gd name="connsiteX9" fmla="*/ 157396 w 324786"/>
              <a:gd name="connsiteY9" fmla="*/ 1244183 h 1514006"/>
              <a:gd name="connsiteX10" fmla="*/ 157396 w 324786"/>
              <a:gd name="connsiteY10" fmla="*/ 1349115 h 1514006"/>
              <a:gd name="connsiteX11" fmla="*/ 112426 w 324786"/>
              <a:gd name="connsiteY11" fmla="*/ 1439056 h 1514006"/>
              <a:gd name="connsiteX12" fmla="*/ 52465 w 324786"/>
              <a:gd name="connsiteY12" fmla="*/ 1514006 h 15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786" h="1514006">
                <a:moveTo>
                  <a:pt x="232347" y="0"/>
                </a:moveTo>
                <a:lnTo>
                  <a:pt x="232347" y="314793"/>
                </a:lnTo>
                <a:lnTo>
                  <a:pt x="232347" y="314793"/>
                </a:lnTo>
                <a:cubicBezTo>
                  <a:pt x="234845" y="347272"/>
                  <a:pt x="232347" y="459698"/>
                  <a:pt x="247337" y="509665"/>
                </a:cubicBezTo>
                <a:cubicBezTo>
                  <a:pt x="262327" y="559632"/>
                  <a:pt x="319790" y="567128"/>
                  <a:pt x="322288" y="614597"/>
                </a:cubicBezTo>
                <a:cubicBezTo>
                  <a:pt x="324786" y="662066"/>
                  <a:pt x="307298" y="764499"/>
                  <a:pt x="262327" y="794479"/>
                </a:cubicBezTo>
                <a:cubicBezTo>
                  <a:pt x="217357" y="824459"/>
                  <a:pt x="94937" y="764499"/>
                  <a:pt x="52465" y="794479"/>
                </a:cubicBezTo>
                <a:cubicBezTo>
                  <a:pt x="9993" y="824459"/>
                  <a:pt x="0" y="921894"/>
                  <a:pt x="7495" y="974360"/>
                </a:cubicBezTo>
                <a:cubicBezTo>
                  <a:pt x="14990" y="1026826"/>
                  <a:pt x="72453" y="1064302"/>
                  <a:pt x="97436" y="1109272"/>
                </a:cubicBezTo>
                <a:cubicBezTo>
                  <a:pt x="122419" y="1154242"/>
                  <a:pt x="147403" y="1204209"/>
                  <a:pt x="157396" y="1244183"/>
                </a:cubicBezTo>
                <a:cubicBezTo>
                  <a:pt x="167389" y="1284157"/>
                  <a:pt x="164891" y="1316636"/>
                  <a:pt x="157396" y="1349115"/>
                </a:cubicBezTo>
                <a:cubicBezTo>
                  <a:pt x="149901" y="1381594"/>
                  <a:pt x="129914" y="1411574"/>
                  <a:pt x="112426" y="1439056"/>
                </a:cubicBezTo>
                <a:cubicBezTo>
                  <a:pt x="94938" y="1466538"/>
                  <a:pt x="134911" y="1496518"/>
                  <a:pt x="52465" y="1514006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808814" y="2000250"/>
            <a:ext cx="324786" cy="1514006"/>
          </a:xfrm>
          <a:custGeom>
            <a:avLst/>
            <a:gdLst>
              <a:gd name="connsiteX0" fmla="*/ 232347 w 324786"/>
              <a:gd name="connsiteY0" fmla="*/ 0 h 1514006"/>
              <a:gd name="connsiteX1" fmla="*/ 232347 w 324786"/>
              <a:gd name="connsiteY1" fmla="*/ 314793 h 1514006"/>
              <a:gd name="connsiteX2" fmla="*/ 232347 w 324786"/>
              <a:gd name="connsiteY2" fmla="*/ 314793 h 1514006"/>
              <a:gd name="connsiteX3" fmla="*/ 247337 w 324786"/>
              <a:gd name="connsiteY3" fmla="*/ 509665 h 1514006"/>
              <a:gd name="connsiteX4" fmla="*/ 322288 w 324786"/>
              <a:gd name="connsiteY4" fmla="*/ 614597 h 1514006"/>
              <a:gd name="connsiteX5" fmla="*/ 262327 w 324786"/>
              <a:gd name="connsiteY5" fmla="*/ 794479 h 1514006"/>
              <a:gd name="connsiteX6" fmla="*/ 52465 w 324786"/>
              <a:gd name="connsiteY6" fmla="*/ 794479 h 1514006"/>
              <a:gd name="connsiteX7" fmla="*/ 7495 w 324786"/>
              <a:gd name="connsiteY7" fmla="*/ 974360 h 1514006"/>
              <a:gd name="connsiteX8" fmla="*/ 97436 w 324786"/>
              <a:gd name="connsiteY8" fmla="*/ 1109272 h 1514006"/>
              <a:gd name="connsiteX9" fmla="*/ 157396 w 324786"/>
              <a:gd name="connsiteY9" fmla="*/ 1244183 h 1514006"/>
              <a:gd name="connsiteX10" fmla="*/ 157396 w 324786"/>
              <a:gd name="connsiteY10" fmla="*/ 1349115 h 1514006"/>
              <a:gd name="connsiteX11" fmla="*/ 112426 w 324786"/>
              <a:gd name="connsiteY11" fmla="*/ 1439056 h 1514006"/>
              <a:gd name="connsiteX12" fmla="*/ 52465 w 324786"/>
              <a:gd name="connsiteY12" fmla="*/ 1514006 h 15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786" h="1514006">
                <a:moveTo>
                  <a:pt x="232347" y="0"/>
                </a:moveTo>
                <a:lnTo>
                  <a:pt x="232347" y="314793"/>
                </a:lnTo>
                <a:lnTo>
                  <a:pt x="232347" y="314793"/>
                </a:lnTo>
                <a:cubicBezTo>
                  <a:pt x="234845" y="347272"/>
                  <a:pt x="232347" y="459698"/>
                  <a:pt x="247337" y="509665"/>
                </a:cubicBezTo>
                <a:cubicBezTo>
                  <a:pt x="262327" y="559632"/>
                  <a:pt x="319790" y="567128"/>
                  <a:pt x="322288" y="614597"/>
                </a:cubicBezTo>
                <a:cubicBezTo>
                  <a:pt x="324786" y="662066"/>
                  <a:pt x="307298" y="764499"/>
                  <a:pt x="262327" y="794479"/>
                </a:cubicBezTo>
                <a:cubicBezTo>
                  <a:pt x="217357" y="824459"/>
                  <a:pt x="94937" y="764499"/>
                  <a:pt x="52465" y="794479"/>
                </a:cubicBezTo>
                <a:cubicBezTo>
                  <a:pt x="9993" y="824459"/>
                  <a:pt x="0" y="921894"/>
                  <a:pt x="7495" y="974360"/>
                </a:cubicBezTo>
                <a:cubicBezTo>
                  <a:pt x="14990" y="1026826"/>
                  <a:pt x="72453" y="1064302"/>
                  <a:pt x="97436" y="1109272"/>
                </a:cubicBezTo>
                <a:cubicBezTo>
                  <a:pt x="122419" y="1154242"/>
                  <a:pt x="147403" y="1204209"/>
                  <a:pt x="157396" y="1244183"/>
                </a:cubicBezTo>
                <a:cubicBezTo>
                  <a:pt x="167389" y="1284157"/>
                  <a:pt x="164891" y="1316636"/>
                  <a:pt x="157396" y="1349115"/>
                </a:cubicBezTo>
                <a:cubicBezTo>
                  <a:pt x="149901" y="1381594"/>
                  <a:pt x="129914" y="1411574"/>
                  <a:pt x="112426" y="1439056"/>
                </a:cubicBezTo>
                <a:cubicBezTo>
                  <a:pt x="94938" y="1466538"/>
                  <a:pt x="134911" y="1496518"/>
                  <a:pt x="52465" y="1514006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961214" y="2000250"/>
            <a:ext cx="324786" cy="1514006"/>
          </a:xfrm>
          <a:custGeom>
            <a:avLst/>
            <a:gdLst>
              <a:gd name="connsiteX0" fmla="*/ 232347 w 324786"/>
              <a:gd name="connsiteY0" fmla="*/ 0 h 1514006"/>
              <a:gd name="connsiteX1" fmla="*/ 232347 w 324786"/>
              <a:gd name="connsiteY1" fmla="*/ 314793 h 1514006"/>
              <a:gd name="connsiteX2" fmla="*/ 232347 w 324786"/>
              <a:gd name="connsiteY2" fmla="*/ 314793 h 1514006"/>
              <a:gd name="connsiteX3" fmla="*/ 247337 w 324786"/>
              <a:gd name="connsiteY3" fmla="*/ 509665 h 1514006"/>
              <a:gd name="connsiteX4" fmla="*/ 322288 w 324786"/>
              <a:gd name="connsiteY4" fmla="*/ 614597 h 1514006"/>
              <a:gd name="connsiteX5" fmla="*/ 262327 w 324786"/>
              <a:gd name="connsiteY5" fmla="*/ 794479 h 1514006"/>
              <a:gd name="connsiteX6" fmla="*/ 52465 w 324786"/>
              <a:gd name="connsiteY6" fmla="*/ 794479 h 1514006"/>
              <a:gd name="connsiteX7" fmla="*/ 7495 w 324786"/>
              <a:gd name="connsiteY7" fmla="*/ 974360 h 1514006"/>
              <a:gd name="connsiteX8" fmla="*/ 97436 w 324786"/>
              <a:gd name="connsiteY8" fmla="*/ 1109272 h 1514006"/>
              <a:gd name="connsiteX9" fmla="*/ 157396 w 324786"/>
              <a:gd name="connsiteY9" fmla="*/ 1244183 h 1514006"/>
              <a:gd name="connsiteX10" fmla="*/ 157396 w 324786"/>
              <a:gd name="connsiteY10" fmla="*/ 1349115 h 1514006"/>
              <a:gd name="connsiteX11" fmla="*/ 112426 w 324786"/>
              <a:gd name="connsiteY11" fmla="*/ 1439056 h 1514006"/>
              <a:gd name="connsiteX12" fmla="*/ 52465 w 324786"/>
              <a:gd name="connsiteY12" fmla="*/ 1514006 h 15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786" h="1514006">
                <a:moveTo>
                  <a:pt x="232347" y="0"/>
                </a:moveTo>
                <a:lnTo>
                  <a:pt x="232347" y="314793"/>
                </a:lnTo>
                <a:lnTo>
                  <a:pt x="232347" y="314793"/>
                </a:lnTo>
                <a:cubicBezTo>
                  <a:pt x="234845" y="347272"/>
                  <a:pt x="232347" y="459698"/>
                  <a:pt x="247337" y="509665"/>
                </a:cubicBezTo>
                <a:cubicBezTo>
                  <a:pt x="262327" y="559632"/>
                  <a:pt x="319790" y="567128"/>
                  <a:pt x="322288" y="614597"/>
                </a:cubicBezTo>
                <a:cubicBezTo>
                  <a:pt x="324786" y="662066"/>
                  <a:pt x="307298" y="764499"/>
                  <a:pt x="262327" y="794479"/>
                </a:cubicBezTo>
                <a:cubicBezTo>
                  <a:pt x="217357" y="824459"/>
                  <a:pt x="94937" y="764499"/>
                  <a:pt x="52465" y="794479"/>
                </a:cubicBezTo>
                <a:cubicBezTo>
                  <a:pt x="9993" y="824459"/>
                  <a:pt x="0" y="921894"/>
                  <a:pt x="7495" y="974360"/>
                </a:cubicBezTo>
                <a:cubicBezTo>
                  <a:pt x="14990" y="1026826"/>
                  <a:pt x="72453" y="1064302"/>
                  <a:pt x="97436" y="1109272"/>
                </a:cubicBezTo>
                <a:cubicBezTo>
                  <a:pt x="122419" y="1154242"/>
                  <a:pt x="147403" y="1204209"/>
                  <a:pt x="157396" y="1244183"/>
                </a:cubicBezTo>
                <a:cubicBezTo>
                  <a:pt x="167389" y="1284157"/>
                  <a:pt x="164891" y="1316636"/>
                  <a:pt x="157396" y="1349115"/>
                </a:cubicBezTo>
                <a:cubicBezTo>
                  <a:pt x="149901" y="1381594"/>
                  <a:pt x="129914" y="1411574"/>
                  <a:pt x="112426" y="1439056"/>
                </a:cubicBezTo>
                <a:cubicBezTo>
                  <a:pt x="94938" y="1466538"/>
                  <a:pt x="134911" y="1496518"/>
                  <a:pt x="52465" y="1514006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2133600" y="2000250"/>
            <a:ext cx="324786" cy="1514006"/>
          </a:xfrm>
          <a:custGeom>
            <a:avLst/>
            <a:gdLst>
              <a:gd name="connsiteX0" fmla="*/ 232347 w 324786"/>
              <a:gd name="connsiteY0" fmla="*/ 0 h 1514006"/>
              <a:gd name="connsiteX1" fmla="*/ 232347 w 324786"/>
              <a:gd name="connsiteY1" fmla="*/ 314793 h 1514006"/>
              <a:gd name="connsiteX2" fmla="*/ 232347 w 324786"/>
              <a:gd name="connsiteY2" fmla="*/ 314793 h 1514006"/>
              <a:gd name="connsiteX3" fmla="*/ 247337 w 324786"/>
              <a:gd name="connsiteY3" fmla="*/ 509665 h 1514006"/>
              <a:gd name="connsiteX4" fmla="*/ 322288 w 324786"/>
              <a:gd name="connsiteY4" fmla="*/ 614597 h 1514006"/>
              <a:gd name="connsiteX5" fmla="*/ 262327 w 324786"/>
              <a:gd name="connsiteY5" fmla="*/ 794479 h 1514006"/>
              <a:gd name="connsiteX6" fmla="*/ 52465 w 324786"/>
              <a:gd name="connsiteY6" fmla="*/ 794479 h 1514006"/>
              <a:gd name="connsiteX7" fmla="*/ 7495 w 324786"/>
              <a:gd name="connsiteY7" fmla="*/ 974360 h 1514006"/>
              <a:gd name="connsiteX8" fmla="*/ 97436 w 324786"/>
              <a:gd name="connsiteY8" fmla="*/ 1109272 h 1514006"/>
              <a:gd name="connsiteX9" fmla="*/ 157396 w 324786"/>
              <a:gd name="connsiteY9" fmla="*/ 1244183 h 1514006"/>
              <a:gd name="connsiteX10" fmla="*/ 157396 w 324786"/>
              <a:gd name="connsiteY10" fmla="*/ 1349115 h 1514006"/>
              <a:gd name="connsiteX11" fmla="*/ 112426 w 324786"/>
              <a:gd name="connsiteY11" fmla="*/ 1439056 h 1514006"/>
              <a:gd name="connsiteX12" fmla="*/ 52465 w 324786"/>
              <a:gd name="connsiteY12" fmla="*/ 1514006 h 15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786" h="1514006">
                <a:moveTo>
                  <a:pt x="232347" y="0"/>
                </a:moveTo>
                <a:lnTo>
                  <a:pt x="232347" y="314793"/>
                </a:lnTo>
                <a:lnTo>
                  <a:pt x="232347" y="314793"/>
                </a:lnTo>
                <a:cubicBezTo>
                  <a:pt x="234845" y="347272"/>
                  <a:pt x="232347" y="459698"/>
                  <a:pt x="247337" y="509665"/>
                </a:cubicBezTo>
                <a:cubicBezTo>
                  <a:pt x="262327" y="559632"/>
                  <a:pt x="319790" y="567128"/>
                  <a:pt x="322288" y="614597"/>
                </a:cubicBezTo>
                <a:cubicBezTo>
                  <a:pt x="324786" y="662066"/>
                  <a:pt x="307298" y="764499"/>
                  <a:pt x="262327" y="794479"/>
                </a:cubicBezTo>
                <a:cubicBezTo>
                  <a:pt x="217357" y="824459"/>
                  <a:pt x="94937" y="764499"/>
                  <a:pt x="52465" y="794479"/>
                </a:cubicBezTo>
                <a:cubicBezTo>
                  <a:pt x="9993" y="824459"/>
                  <a:pt x="0" y="921894"/>
                  <a:pt x="7495" y="974360"/>
                </a:cubicBezTo>
                <a:cubicBezTo>
                  <a:pt x="14990" y="1026826"/>
                  <a:pt x="72453" y="1064302"/>
                  <a:pt x="97436" y="1109272"/>
                </a:cubicBezTo>
                <a:cubicBezTo>
                  <a:pt x="122419" y="1154242"/>
                  <a:pt x="147403" y="1204209"/>
                  <a:pt x="157396" y="1244183"/>
                </a:cubicBezTo>
                <a:cubicBezTo>
                  <a:pt x="167389" y="1284157"/>
                  <a:pt x="164891" y="1316636"/>
                  <a:pt x="157396" y="1349115"/>
                </a:cubicBezTo>
                <a:cubicBezTo>
                  <a:pt x="149901" y="1381594"/>
                  <a:pt x="129914" y="1411574"/>
                  <a:pt x="112426" y="1439056"/>
                </a:cubicBezTo>
                <a:cubicBezTo>
                  <a:pt x="94938" y="1466538"/>
                  <a:pt x="134911" y="1496518"/>
                  <a:pt x="52465" y="1514006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2342214" y="2000250"/>
            <a:ext cx="324786" cy="1514006"/>
          </a:xfrm>
          <a:custGeom>
            <a:avLst/>
            <a:gdLst>
              <a:gd name="connsiteX0" fmla="*/ 232347 w 324786"/>
              <a:gd name="connsiteY0" fmla="*/ 0 h 1514006"/>
              <a:gd name="connsiteX1" fmla="*/ 232347 w 324786"/>
              <a:gd name="connsiteY1" fmla="*/ 314793 h 1514006"/>
              <a:gd name="connsiteX2" fmla="*/ 232347 w 324786"/>
              <a:gd name="connsiteY2" fmla="*/ 314793 h 1514006"/>
              <a:gd name="connsiteX3" fmla="*/ 247337 w 324786"/>
              <a:gd name="connsiteY3" fmla="*/ 509665 h 1514006"/>
              <a:gd name="connsiteX4" fmla="*/ 322288 w 324786"/>
              <a:gd name="connsiteY4" fmla="*/ 614597 h 1514006"/>
              <a:gd name="connsiteX5" fmla="*/ 262327 w 324786"/>
              <a:gd name="connsiteY5" fmla="*/ 794479 h 1514006"/>
              <a:gd name="connsiteX6" fmla="*/ 52465 w 324786"/>
              <a:gd name="connsiteY6" fmla="*/ 794479 h 1514006"/>
              <a:gd name="connsiteX7" fmla="*/ 7495 w 324786"/>
              <a:gd name="connsiteY7" fmla="*/ 974360 h 1514006"/>
              <a:gd name="connsiteX8" fmla="*/ 97436 w 324786"/>
              <a:gd name="connsiteY8" fmla="*/ 1109272 h 1514006"/>
              <a:gd name="connsiteX9" fmla="*/ 157396 w 324786"/>
              <a:gd name="connsiteY9" fmla="*/ 1244183 h 1514006"/>
              <a:gd name="connsiteX10" fmla="*/ 157396 w 324786"/>
              <a:gd name="connsiteY10" fmla="*/ 1349115 h 1514006"/>
              <a:gd name="connsiteX11" fmla="*/ 112426 w 324786"/>
              <a:gd name="connsiteY11" fmla="*/ 1439056 h 1514006"/>
              <a:gd name="connsiteX12" fmla="*/ 52465 w 324786"/>
              <a:gd name="connsiteY12" fmla="*/ 1514006 h 15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786" h="1514006">
                <a:moveTo>
                  <a:pt x="232347" y="0"/>
                </a:moveTo>
                <a:lnTo>
                  <a:pt x="232347" y="314793"/>
                </a:lnTo>
                <a:lnTo>
                  <a:pt x="232347" y="314793"/>
                </a:lnTo>
                <a:cubicBezTo>
                  <a:pt x="234845" y="347272"/>
                  <a:pt x="232347" y="459698"/>
                  <a:pt x="247337" y="509665"/>
                </a:cubicBezTo>
                <a:cubicBezTo>
                  <a:pt x="262327" y="559632"/>
                  <a:pt x="319790" y="567128"/>
                  <a:pt x="322288" y="614597"/>
                </a:cubicBezTo>
                <a:cubicBezTo>
                  <a:pt x="324786" y="662066"/>
                  <a:pt x="307298" y="764499"/>
                  <a:pt x="262327" y="794479"/>
                </a:cubicBezTo>
                <a:cubicBezTo>
                  <a:pt x="217357" y="824459"/>
                  <a:pt x="94937" y="764499"/>
                  <a:pt x="52465" y="794479"/>
                </a:cubicBezTo>
                <a:cubicBezTo>
                  <a:pt x="9993" y="824459"/>
                  <a:pt x="0" y="921894"/>
                  <a:pt x="7495" y="974360"/>
                </a:cubicBezTo>
                <a:cubicBezTo>
                  <a:pt x="14990" y="1026826"/>
                  <a:pt x="72453" y="1064302"/>
                  <a:pt x="97436" y="1109272"/>
                </a:cubicBezTo>
                <a:cubicBezTo>
                  <a:pt x="122419" y="1154242"/>
                  <a:pt x="147403" y="1204209"/>
                  <a:pt x="157396" y="1244183"/>
                </a:cubicBezTo>
                <a:cubicBezTo>
                  <a:pt x="167389" y="1284157"/>
                  <a:pt x="164891" y="1316636"/>
                  <a:pt x="157396" y="1349115"/>
                </a:cubicBezTo>
                <a:cubicBezTo>
                  <a:pt x="149901" y="1381594"/>
                  <a:pt x="129914" y="1411574"/>
                  <a:pt x="112426" y="1439056"/>
                </a:cubicBezTo>
                <a:cubicBezTo>
                  <a:pt x="94938" y="1466538"/>
                  <a:pt x="134911" y="1496518"/>
                  <a:pt x="52465" y="1514006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371600" y="6038850"/>
            <a:ext cx="1600200" cy="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2895600" y="4743450"/>
            <a:ext cx="259830" cy="1289154"/>
          </a:xfrm>
          <a:custGeom>
            <a:avLst/>
            <a:gdLst>
              <a:gd name="connsiteX0" fmla="*/ 244840 w 259830"/>
              <a:gd name="connsiteY0" fmla="*/ 0 h 1289154"/>
              <a:gd name="connsiteX1" fmla="*/ 244840 w 259830"/>
              <a:gd name="connsiteY1" fmla="*/ 239843 h 1289154"/>
              <a:gd name="connsiteX2" fmla="*/ 154899 w 259830"/>
              <a:gd name="connsiteY2" fmla="*/ 269823 h 1289154"/>
              <a:gd name="connsiteX3" fmla="*/ 214859 w 259830"/>
              <a:gd name="connsiteY3" fmla="*/ 449705 h 1289154"/>
              <a:gd name="connsiteX4" fmla="*/ 229849 w 259830"/>
              <a:gd name="connsiteY4" fmla="*/ 494676 h 1289154"/>
              <a:gd name="connsiteX5" fmla="*/ 214859 w 259830"/>
              <a:gd name="connsiteY5" fmla="*/ 599607 h 1289154"/>
              <a:gd name="connsiteX6" fmla="*/ 19987 w 259830"/>
              <a:gd name="connsiteY6" fmla="*/ 584617 h 1289154"/>
              <a:gd name="connsiteX7" fmla="*/ 94938 w 259830"/>
              <a:gd name="connsiteY7" fmla="*/ 764499 h 1289154"/>
              <a:gd name="connsiteX8" fmla="*/ 139908 w 259830"/>
              <a:gd name="connsiteY8" fmla="*/ 824459 h 1289154"/>
              <a:gd name="connsiteX9" fmla="*/ 124918 w 259830"/>
              <a:gd name="connsiteY9" fmla="*/ 929390 h 1289154"/>
              <a:gd name="connsiteX10" fmla="*/ 199869 w 259830"/>
              <a:gd name="connsiteY10" fmla="*/ 989351 h 1289154"/>
              <a:gd name="connsiteX11" fmla="*/ 184879 w 259830"/>
              <a:gd name="connsiteY11" fmla="*/ 1049312 h 1289154"/>
              <a:gd name="connsiteX12" fmla="*/ 64958 w 259830"/>
              <a:gd name="connsiteY12" fmla="*/ 1109272 h 1289154"/>
              <a:gd name="connsiteX13" fmla="*/ 34977 w 259830"/>
              <a:gd name="connsiteY13" fmla="*/ 1214204 h 1289154"/>
              <a:gd name="connsiteX14" fmla="*/ 34977 w 259830"/>
              <a:gd name="connsiteY14" fmla="*/ 1289154 h 12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830" h="1289154">
                <a:moveTo>
                  <a:pt x="244840" y="0"/>
                </a:moveTo>
                <a:cubicBezTo>
                  <a:pt x="252335" y="97436"/>
                  <a:pt x="259830" y="194873"/>
                  <a:pt x="244840" y="239843"/>
                </a:cubicBezTo>
                <a:cubicBezTo>
                  <a:pt x="229850" y="284813"/>
                  <a:pt x="159896" y="234846"/>
                  <a:pt x="154899" y="269823"/>
                </a:cubicBezTo>
                <a:cubicBezTo>
                  <a:pt x="149902" y="304800"/>
                  <a:pt x="214859" y="449705"/>
                  <a:pt x="214859" y="449705"/>
                </a:cubicBezTo>
                <a:cubicBezTo>
                  <a:pt x="227351" y="487180"/>
                  <a:pt x="229849" y="469692"/>
                  <a:pt x="229849" y="494676"/>
                </a:cubicBezTo>
                <a:cubicBezTo>
                  <a:pt x="229849" y="519660"/>
                  <a:pt x="249836" y="584617"/>
                  <a:pt x="214859" y="599607"/>
                </a:cubicBezTo>
                <a:cubicBezTo>
                  <a:pt x="179882" y="614597"/>
                  <a:pt x="39974" y="557135"/>
                  <a:pt x="19987" y="584617"/>
                </a:cubicBezTo>
                <a:cubicBezTo>
                  <a:pt x="0" y="612099"/>
                  <a:pt x="74951" y="724525"/>
                  <a:pt x="94938" y="764499"/>
                </a:cubicBezTo>
                <a:cubicBezTo>
                  <a:pt x="114925" y="804473"/>
                  <a:pt x="134911" y="796977"/>
                  <a:pt x="139908" y="824459"/>
                </a:cubicBezTo>
                <a:cubicBezTo>
                  <a:pt x="144905" y="851941"/>
                  <a:pt x="114925" y="901908"/>
                  <a:pt x="124918" y="929390"/>
                </a:cubicBezTo>
                <a:cubicBezTo>
                  <a:pt x="134912" y="956872"/>
                  <a:pt x="189876" y="969364"/>
                  <a:pt x="199869" y="989351"/>
                </a:cubicBezTo>
                <a:cubicBezTo>
                  <a:pt x="209863" y="1009338"/>
                  <a:pt x="207364" y="1029325"/>
                  <a:pt x="184879" y="1049312"/>
                </a:cubicBezTo>
                <a:cubicBezTo>
                  <a:pt x="162394" y="1069299"/>
                  <a:pt x="89942" y="1081790"/>
                  <a:pt x="64958" y="1109272"/>
                </a:cubicBezTo>
                <a:cubicBezTo>
                  <a:pt x="39974" y="1136754"/>
                  <a:pt x="39974" y="1184224"/>
                  <a:pt x="34977" y="1214204"/>
                </a:cubicBezTo>
                <a:cubicBezTo>
                  <a:pt x="29980" y="1244184"/>
                  <a:pt x="129915" y="1244184"/>
                  <a:pt x="34977" y="1289154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286000" y="4743450"/>
            <a:ext cx="259830" cy="1289154"/>
          </a:xfrm>
          <a:custGeom>
            <a:avLst/>
            <a:gdLst>
              <a:gd name="connsiteX0" fmla="*/ 244840 w 259830"/>
              <a:gd name="connsiteY0" fmla="*/ 0 h 1289154"/>
              <a:gd name="connsiteX1" fmla="*/ 244840 w 259830"/>
              <a:gd name="connsiteY1" fmla="*/ 239843 h 1289154"/>
              <a:gd name="connsiteX2" fmla="*/ 154899 w 259830"/>
              <a:gd name="connsiteY2" fmla="*/ 269823 h 1289154"/>
              <a:gd name="connsiteX3" fmla="*/ 214859 w 259830"/>
              <a:gd name="connsiteY3" fmla="*/ 449705 h 1289154"/>
              <a:gd name="connsiteX4" fmla="*/ 229849 w 259830"/>
              <a:gd name="connsiteY4" fmla="*/ 494676 h 1289154"/>
              <a:gd name="connsiteX5" fmla="*/ 214859 w 259830"/>
              <a:gd name="connsiteY5" fmla="*/ 599607 h 1289154"/>
              <a:gd name="connsiteX6" fmla="*/ 19987 w 259830"/>
              <a:gd name="connsiteY6" fmla="*/ 584617 h 1289154"/>
              <a:gd name="connsiteX7" fmla="*/ 94938 w 259830"/>
              <a:gd name="connsiteY7" fmla="*/ 764499 h 1289154"/>
              <a:gd name="connsiteX8" fmla="*/ 139908 w 259830"/>
              <a:gd name="connsiteY8" fmla="*/ 824459 h 1289154"/>
              <a:gd name="connsiteX9" fmla="*/ 124918 w 259830"/>
              <a:gd name="connsiteY9" fmla="*/ 929390 h 1289154"/>
              <a:gd name="connsiteX10" fmla="*/ 199869 w 259830"/>
              <a:gd name="connsiteY10" fmla="*/ 989351 h 1289154"/>
              <a:gd name="connsiteX11" fmla="*/ 184879 w 259830"/>
              <a:gd name="connsiteY11" fmla="*/ 1049312 h 1289154"/>
              <a:gd name="connsiteX12" fmla="*/ 64958 w 259830"/>
              <a:gd name="connsiteY12" fmla="*/ 1109272 h 1289154"/>
              <a:gd name="connsiteX13" fmla="*/ 34977 w 259830"/>
              <a:gd name="connsiteY13" fmla="*/ 1214204 h 1289154"/>
              <a:gd name="connsiteX14" fmla="*/ 34977 w 259830"/>
              <a:gd name="connsiteY14" fmla="*/ 1289154 h 12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830" h="1289154">
                <a:moveTo>
                  <a:pt x="244840" y="0"/>
                </a:moveTo>
                <a:cubicBezTo>
                  <a:pt x="252335" y="97436"/>
                  <a:pt x="259830" y="194873"/>
                  <a:pt x="244840" y="239843"/>
                </a:cubicBezTo>
                <a:cubicBezTo>
                  <a:pt x="229850" y="284813"/>
                  <a:pt x="159896" y="234846"/>
                  <a:pt x="154899" y="269823"/>
                </a:cubicBezTo>
                <a:cubicBezTo>
                  <a:pt x="149902" y="304800"/>
                  <a:pt x="214859" y="449705"/>
                  <a:pt x="214859" y="449705"/>
                </a:cubicBezTo>
                <a:cubicBezTo>
                  <a:pt x="227351" y="487180"/>
                  <a:pt x="229849" y="469692"/>
                  <a:pt x="229849" y="494676"/>
                </a:cubicBezTo>
                <a:cubicBezTo>
                  <a:pt x="229849" y="519660"/>
                  <a:pt x="249836" y="584617"/>
                  <a:pt x="214859" y="599607"/>
                </a:cubicBezTo>
                <a:cubicBezTo>
                  <a:pt x="179882" y="614597"/>
                  <a:pt x="39974" y="557135"/>
                  <a:pt x="19987" y="584617"/>
                </a:cubicBezTo>
                <a:cubicBezTo>
                  <a:pt x="0" y="612099"/>
                  <a:pt x="74951" y="724525"/>
                  <a:pt x="94938" y="764499"/>
                </a:cubicBezTo>
                <a:cubicBezTo>
                  <a:pt x="114925" y="804473"/>
                  <a:pt x="134911" y="796977"/>
                  <a:pt x="139908" y="824459"/>
                </a:cubicBezTo>
                <a:cubicBezTo>
                  <a:pt x="144905" y="851941"/>
                  <a:pt x="114925" y="901908"/>
                  <a:pt x="124918" y="929390"/>
                </a:cubicBezTo>
                <a:cubicBezTo>
                  <a:pt x="134912" y="956872"/>
                  <a:pt x="189876" y="969364"/>
                  <a:pt x="199869" y="989351"/>
                </a:cubicBezTo>
                <a:cubicBezTo>
                  <a:pt x="209863" y="1009338"/>
                  <a:pt x="207364" y="1029325"/>
                  <a:pt x="184879" y="1049312"/>
                </a:cubicBezTo>
                <a:cubicBezTo>
                  <a:pt x="162394" y="1069299"/>
                  <a:pt x="89942" y="1081790"/>
                  <a:pt x="64958" y="1109272"/>
                </a:cubicBezTo>
                <a:cubicBezTo>
                  <a:pt x="39974" y="1136754"/>
                  <a:pt x="39974" y="1184224"/>
                  <a:pt x="34977" y="1214204"/>
                </a:cubicBezTo>
                <a:cubicBezTo>
                  <a:pt x="29980" y="1244184"/>
                  <a:pt x="129915" y="1244184"/>
                  <a:pt x="34977" y="1289154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2057400" y="4743450"/>
            <a:ext cx="259830" cy="1289154"/>
          </a:xfrm>
          <a:custGeom>
            <a:avLst/>
            <a:gdLst>
              <a:gd name="connsiteX0" fmla="*/ 244840 w 259830"/>
              <a:gd name="connsiteY0" fmla="*/ 0 h 1289154"/>
              <a:gd name="connsiteX1" fmla="*/ 244840 w 259830"/>
              <a:gd name="connsiteY1" fmla="*/ 239843 h 1289154"/>
              <a:gd name="connsiteX2" fmla="*/ 154899 w 259830"/>
              <a:gd name="connsiteY2" fmla="*/ 269823 h 1289154"/>
              <a:gd name="connsiteX3" fmla="*/ 214859 w 259830"/>
              <a:gd name="connsiteY3" fmla="*/ 449705 h 1289154"/>
              <a:gd name="connsiteX4" fmla="*/ 229849 w 259830"/>
              <a:gd name="connsiteY4" fmla="*/ 494676 h 1289154"/>
              <a:gd name="connsiteX5" fmla="*/ 214859 w 259830"/>
              <a:gd name="connsiteY5" fmla="*/ 599607 h 1289154"/>
              <a:gd name="connsiteX6" fmla="*/ 19987 w 259830"/>
              <a:gd name="connsiteY6" fmla="*/ 584617 h 1289154"/>
              <a:gd name="connsiteX7" fmla="*/ 94938 w 259830"/>
              <a:gd name="connsiteY7" fmla="*/ 764499 h 1289154"/>
              <a:gd name="connsiteX8" fmla="*/ 139908 w 259830"/>
              <a:gd name="connsiteY8" fmla="*/ 824459 h 1289154"/>
              <a:gd name="connsiteX9" fmla="*/ 124918 w 259830"/>
              <a:gd name="connsiteY9" fmla="*/ 929390 h 1289154"/>
              <a:gd name="connsiteX10" fmla="*/ 199869 w 259830"/>
              <a:gd name="connsiteY10" fmla="*/ 989351 h 1289154"/>
              <a:gd name="connsiteX11" fmla="*/ 184879 w 259830"/>
              <a:gd name="connsiteY11" fmla="*/ 1049312 h 1289154"/>
              <a:gd name="connsiteX12" fmla="*/ 64958 w 259830"/>
              <a:gd name="connsiteY12" fmla="*/ 1109272 h 1289154"/>
              <a:gd name="connsiteX13" fmla="*/ 34977 w 259830"/>
              <a:gd name="connsiteY13" fmla="*/ 1214204 h 1289154"/>
              <a:gd name="connsiteX14" fmla="*/ 34977 w 259830"/>
              <a:gd name="connsiteY14" fmla="*/ 1289154 h 12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830" h="1289154">
                <a:moveTo>
                  <a:pt x="244840" y="0"/>
                </a:moveTo>
                <a:cubicBezTo>
                  <a:pt x="252335" y="97436"/>
                  <a:pt x="259830" y="194873"/>
                  <a:pt x="244840" y="239843"/>
                </a:cubicBezTo>
                <a:cubicBezTo>
                  <a:pt x="229850" y="284813"/>
                  <a:pt x="159896" y="234846"/>
                  <a:pt x="154899" y="269823"/>
                </a:cubicBezTo>
                <a:cubicBezTo>
                  <a:pt x="149902" y="304800"/>
                  <a:pt x="214859" y="449705"/>
                  <a:pt x="214859" y="449705"/>
                </a:cubicBezTo>
                <a:cubicBezTo>
                  <a:pt x="227351" y="487180"/>
                  <a:pt x="229849" y="469692"/>
                  <a:pt x="229849" y="494676"/>
                </a:cubicBezTo>
                <a:cubicBezTo>
                  <a:pt x="229849" y="519660"/>
                  <a:pt x="249836" y="584617"/>
                  <a:pt x="214859" y="599607"/>
                </a:cubicBezTo>
                <a:cubicBezTo>
                  <a:pt x="179882" y="614597"/>
                  <a:pt x="39974" y="557135"/>
                  <a:pt x="19987" y="584617"/>
                </a:cubicBezTo>
                <a:cubicBezTo>
                  <a:pt x="0" y="612099"/>
                  <a:pt x="74951" y="724525"/>
                  <a:pt x="94938" y="764499"/>
                </a:cubicBezTo>
                <a:cubicBezTo>
                  <a:pt x="114925" y="804473"/>
                  <a:pt x="134911" y="796977"/>
                  <a:pt x="139908" y="824459"/>
                </a:cubicBezTo>
                <a:cubicBezTo>
                  <a:pt x="144905" y="851941"/>
                  <a:pt x="114925" y="901908"/>
                  <a:pt x="124918" y="929390"/>
                </a:cubicBezTo>
                <a:cubicBezTo>
                  <a:pt x="134912" y="956872"/>
                  <a:pt x="189876" y="969364"/>
                  <a:pt x="199869" y="989351"/>
                </a:cubicBezTo>
                <a:cubicBezTo>
                  <a:pt x="209863" y="1009338"/>
                  <a:pt x="207364" y="1029325"/>
                  <a:pt x="184879" y="1049312"/>
                </a:cubicBezTo>
                <a:cubicBezTo>
                  <a:pt x="162394" y="1069299"/>
                  <a:pt x="89942" y="1081790"/>
                  <a:pt x="64958" y="1109272"/>
                </a:cubicBezTo>
                <a:cubicBezTo>
                  <a:pt x="39974" y="1136754"/>
                  <a:pt x="39974" y="1184224"/>
                  <a:pt x="34977" y="1214204"/>
                </a:cubicBezTo>
                <a:cubicBezTo>
                  <a:pt x="29980" y="1244184"/>
                  <a:pt x="129915" y="1244184"/>
                  <a:pt x="34977" y="1289154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667000" y="4743450"/>
            <a:ext cx="259830" cy="1289154"/>
          </a:xfrm>
          <a:custGeom>
            <a:avLst/>
            <a:gdLst>
              <a:gd name="connsiteX0" fmla="*/ 244840 w 259830"/>
              <a:gd name="connsiteY0" fmla="*/ 0 h 1289154"/>
              <a:gd name="connsiteX1" fmla="*/ 244840 w 259830"/>
              <a:gd name="connsiteY1" fmla="*/ 239843 h 1289154"/>
              <a:gd name="connsiteX2" fmla="*/ 154899 w 259830"/>
              <a:gd name="connsiteY2" fmla="*/ 269823 h 1289154"/>
              <a:gd name="connsiteX3" fmla="*/ 214859 w 259830"/>
              <a:gd name="connsiteY3" fmla="*/ 449705 h 1289154"/>
              <a:gd name="connsiteX4" fmla="*/ 229849 w 259830"/>
              <a:gd name="connsiteY4" fmla="*/ 494676 h 1289154"/>
              <a:gd name="connsiteX5" fmla="*/ 214859 w 259830"/>
              <a:gd name="connsiteY5" fmla="*/ 599607 h 1289154"/>
              <a:gd name="connsiteX6" fmla="*/ 19987 w 259830"/>
              <a:gd name="connsiteY6" fmla="*/ 584617 h 1289154"/>
              <a:gd name="connsiteX7" fmla="*/ 94938 w 259830"/>
              <a:gd name="connsiteY7" fmla="*/ 764499 h 1289154"/>
              <a:gd name="connsiteX8" fmla="*/ 139908 w 259830"/>
              <a:gd name="connsiteY8" fmla="*/ 824459 h 1289154"/>
              <a:gd name="connsiteX9" fmla="*/ 124918 w 259830"/>
              <a:gd name="connsiteY9" fmla="*/ 929390 h 1289154"/>
              <a:gd name="connsiteX10" fmla="*/ 199869 w 259830"/>
              <a:gd name="connsiteY10" fmla="*/ 989351 h 1289154"/>
              <a:gd name="connsiteX11" fmla="*/ 184879 w 259830"/>
              <a:gd name="connsiteY11" fmla="*/ 1049312 h 1289154"/>
              <a:gd name="connsiteX12" fmla="*/ 64958 w 259830"/>
              <a:gd name="connsiteY12" fmla="*/ 1109272 h 1289154"/>
              <a:gd name="connsiteX13" fmla="*/ 34977 w 259830"/>
              <a:gd name="connsiteY13" fmla="*/ 1214204 h 1289154"/>
              <a:gd name="connsiteX14" fmla="*/ 34977 w 259830"/>
              <a:gd name="connsiteY14" fmla="*/ 1289154 h 12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830" h="1289154">
                <a:moveTo>
                  <a:pt x="244840" y="0"/>
                </a:moveTo>
                <a:cubicBezTo>
                  <a:pt x="252335" y="97436"/>
                  <a:pt x="259830" y="194873"/>
                  <a:pt x="244840" y="239843"/>
                </a:cubicBezTo>
                <a:cubicBezTo>
                  <a:pt x="229850" y="284813"/>
                  <a:pt x="159896" y="234846"/>
                  <a:pt x="154899" y="269823"/>
                </a:cubicBezTo>
                <a:cubicBezTo>
                  <a:pt x="149902" y="304800"/>
                  <a:pt x="214859" y="449705"/>
                  <a:pt x="214859" y="449705"/>
                </a:cubicBezTo>
                <a:cubicBezTo>
                  <a:pt x="227351" y="487180"/>
                  <a:pt x="229849" y="469692"/>
                  <a:pt x="229849" y="494676"/>
                </a:cubicBezTo>
                <a:cubicBezTo>
                  <a:pt x="229849" y="519660"/>
                  <a:pt x="249836" y="584617"/>
                  <a:pt x="214859" y="599607"/>
                </a:cubicBezTo>
                <a:cubicBezTo>
                  <a:pt x="179882" y="614597"/>
                  <a:pt x="39974" y="557135"/>
                  <a:pt x="19987" y="584617"/>
                </a:cubicBezTo>
                <a:cubicBezTo>
                  <a:pt x="0" y="612099"/>
                  <a:pt x="74951" y="724525"/>
                  <a:pt x="94938" y="764499"/>
                </a:cubicBezTo>
                <a:cubicBezTo>
                  <a:pt x="114925" y="804473"/>
                  <a:pt x="134911" y="796977"/>
                  <a:pt x="139908" y="824459"/>
                </a:cubicBezTo>
                <a:cubicBezTo>
                  <a:pt x="144905" y="851941"/>
                  <a:pt x="114925" y="901908"/>
                  <a:pt x="124918" y="929390"/>
                </a:cubicBezTo>
                <a:cubicBezTo>
                  <a:pt x="134912" y="956872"/>
                  <a:pt x="189876" y="969364"/>
                  <a:pt x="199869" y="989351"/>
                </a:cubicBezTo>
                <a:cubicBezTo>
                  <a:pt x="209863" y="1009338"/>
                  <a:pt x="207364" y="1029325"/>
                  <a:pt x="184879" y="1049312"/>
                </a:cubicBezTo>
                <a:cubicBezTo>
                  <a:pt x="162394" y="1069299"/>
                  <a:pt x="89942" y="1081790"/>
                  <a:pt x="64958" y="1109272"/>
                </a:cubicBezTo>
                <a:cubicBezTo>
                  <a:pt x="39974" y="1136754"/>
                  <a:pt x="39974" y="1184224"/>
                  <a:pt x="34977" y="1214204"/>
                </a:cubicBezTo>
                <a:cubicBezTo>
                  <a:pt x="29980" y="1244184"/>
                  <a:pt x="129915" y="1244184"/>
                  <a:pt x="34977" y="1289154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2514600" y="4743450"/>
            <a:ext cx="259830" cy="1289154"/>
          </a:xfrm>
          <a:custGeom>
            <a:avLst/>
            <a:gdLst>
              <a:gd name="connsiteX0" fmla="*/ 244840 w 259830"/>
              <a:gd name="connsiteY0" fmla="*/ 0 h 1289154"/>
              <a:gd name="connsiteX1" fmla="*/ 244840 w 259830"/>
              <a:gd name="connsiteY1" fmla="*/ 239843 h 1289154"/>
              <a:gd name="connsiteX2" fmla="*/ 154899 w 259830"/>
              <a:gd name="connsiteY2" fmla="*/ 269823 h 1289154"/>
              <a:gd name="connsiteX3" fmla="*/ 214859 w 259830"/>
              <a:gd name="connsiteY3" fmla="*/ 449705 h 1289154"/>
              <a:gd name="connsiteX4" fmla="*/ 229849 w 259830"/>
              <a:gd name="connsiteY4" fmla="*/ 494676 h 1289154"/>
              <a:gd name="connsiteX5" fmla="*/ 214859 w 259830"/>
              <a:gd name="connsiteY5" fmla="*/ 599607 h 1289154"/>
              <a:gd name="connsiteX6" fmla="*/ 19987 w 259830"/>
              <a:gd name="connsiteY6" fmla="*/ 584617 h 1289154"/>
              <a:gd name="connsiteX7" fmla="*/ 94938 w 259830"/>
              <a:gd name="connsiteY7" fmla="*/ 764499 h 1289154"/>
              <a:gd name="connsiteX8" fmla="*/ 139908 w 259830"/>
              <a:gd name="connsiteY8" fmla="*/ 824459 h 1289154"/>
              <a:gd name="connsiteX9" fmla="*/ 124918 w 259830"/>
              <a:gd name="connsiteY9" fmla="*/ 929390 h 1289154"/>
              <a:gd name="connsiteX10" fmla="*/ 199869 w 259830"/>
              <a:gd name="connsiteY10" fmla="*/ 989351 h 1289154"/>
              <a:gd name="connsiteX11" fmla="*/ 184879 w 259830"/>
              <a:gd name="connsiteY11" fmla="*/ 1049312 h 1289154"/>
              <a:gd name="connsiteX12" fmla="*/ 64958 w 259830"/>
              <a:gd name="connsiteY12" fmla="*/ 1109272 h 1289154"/>
              <a:gd name="connsiteX13" fmla="*/ 34977 w 259830"/>
              <a:gd name="connsiteY13" fmla="*/ 1214204 h 1289154"/>
              <a:gd name="connsiteX14" fmla="*/ 34977 w 259830"/>
              <a:gd name="connsiteY14" fmla="*/ 1289154 h 12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830" h="1289154">
                <a:moveTo>
                  <a:pt x="244840" y="0"/>
                </a:moveTo>
                <a:cubicBezTo>
                  <a:pt x="252335" y="97436"/>
                  <a:pt x="259830" y="194873"/>
                  <a:pt x="244840" y="239843"/>
                </a:cubicBezTo>
                <a:cubicBezTo>
                  <a:pt x="229850" y="284813"/>
                  <a:pt x="159896" y="234846"/>
                  <a:pt x="154899" y="269823"/>
                </a:cubicBezTo>
                <a:cubicBezTo>
                  <a:pt x="149902" y="304800"/>
                  <a:pt x="214859" y="449705"/>
                  <a:pt x="214859" y="449705"/>
                </a:cubicBezTo>
                <a:cubicBezTo>
                  <a:pt x="227351" y="487180"/>
                  <a:pt x="229849" y="469692"/>
                  <a:pt x="229849" y="494676"/>
                </a:cubicBezTo>
                <a:cubicBezTo>
                  <a:pt x="229849" y="519660"/>
                  <a:pt x="249836" y="584617"/>
                  <a:pt x="214859" y="599607"/>
                </a:cubicBezTo>
                <a:cubicBezTo>
                  <a:pt x="179882" y="614597"/>
                  <a:pt x="39974" y="557135"/>
                  <a:pt x="19987" y="584617"/>
                </a:cubicBezTo>
                <a:cubicBezTo>
                  <a:pt x="0" y="612099"/>
                  <a:pt x="74951" y="724525"/>
                  <a:pt x="94938" y="764499"/>
                </a:cubicBezTo>
                <a:cubicBezTo>
                  <a:pt x="114925" y="804473"/>
                  <a:pt x="134911" y="796977"/>
                  <a:pt x="139908" y="824459"/>
                </a:cubicBezTo>
                <a:cubicBezTo>
                  <a:pt x="144905" y="851941"/>
                  <a:pt x="114925" y="901908"/>
                  <a:pt x="124918" y="929390"/>
                </a:cubicBezTo>
                <a:cubicBezTo>
                  <a:pt x="134912" y="956872"/>
                  <a:pt x="189876" y="969364"/>
                  <a:pt x="199869" y="989351"/>
                </a:cubicBezTo>
                <a:cubicBezTo>
                  <a:pt x="209863" y="1009338"/>
                  <a:pt x="207364" y="1029325"/>
                  <a:pt x="184879" y="1049312"/>
                </a:cubicBezTo>
                <a:cubicBezTo>
                  <a:pt x="162394" y="1069299"/>
                  <a:pt x="89942" y="1081790"/>
                  <a:pt x="64958" y="1109272"/>
                </a:cubicBezTo>
                <a:cubicBezTo>
                  <a:pt x="39974" y="1136754"/>
                  <a:pt x="39974" y="1184224"/>
                  <a:pt x="34977" y="1214204"/>
                </a:cubicBezTo>
                <a:cubicBezTo>
                  <a:pt x="29980" y="1244184"/>
                  <a:pt x="129915" y="1244184"/>
                  <a:pt x="34977" y="1289154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1568970" y="4743450"/>
            <a:ext cx="259830" cy="1289154"/>
          </a:xfrm>
          <a:custGeom>
            <a:avLst/>
            <a:gdLst>
              <a:gd name="connsiteX0" fmla="*/ 244840 w 259830"/>
              <a:gd name="connsiteY0" fmla="*/ 0 h 1289154"/>
              <a:gd name="connsiteX1" fmla="*/ 244840 w 259830"/>
              <a:gd name="connsiteY1" fmla="*/ 239843 h 1289154"/>
              <a:gd name="connsiteX2" fmla="*/ 154899 w 259830"/>
              <a:gd name="connsiteY2" fmla="*/ 269823 h 1289154"/>
              <a:gd name="connsiteX3" fmla="*/ 214859 w 259830"/>
              <a:gd name="connsiteY3" fmla="*/ 449705 h 1289154"/>
              <a:gd name="connsiteX4" fmla="*/ 229849 w 259830"/>
              <a:gd name="connsiteY4" fmla="*/ 494676 h 1289154"/>
              <a:gd name="connsiteX5" fmla="*/ 214859 w 259830"/>
              <a:gd name="connsiteY5" fmla="*/ 599607 h 1289154"/>
              <a:gd name="connsiteX6" fmla="*/ 19987 w 259830"/>
              <a:gd name="connsiteY6" fmla="*/ 584617 h 1289154"/>
              <a:gd name="connsiteX7" fmla="*/ 94938 w 259830"/>
              <a:gd name="connsiteY7" fmla="*/ 764499 h 1289154"/>
              <a:gd name="connsiteX8" fmla="*/ 139908 w 259830"/>
              <a:gd name="connsiteY8" fmla="*/ 824459 h 1289154"/>
              <a:gd name="connsiteX9" fmla="*/ 124918 w 259830"/>
              <a:gd name="connsiteY9" fmla="*/ 929390 h 1289154"/>
              <a:gd name="connsiteX10" fmla="*/ 199869 w 259830"/>
              <a:gd name="connsiteY10" fmla="*/ 989351 h 1289154"/>
              <a:gd name="connsiteX11" fmla="*/ 184879 w 259830"/>
              <a:gd name="connsiteY11" fmla="*/ 1049312 h 1289154"/>
              <a:gd name="connsiteX12" fmla="*/ 64958 w 259830"/>
              <a:gd name="connsiteY12" fmla="*/ 1109272 h 1289154"/>
              <a:gd name="connsiteX13" fmla="*/ 34977 w 259830"/>
              <a:gd name="connsiteY13" fmla="*/ 1214204 h 1289154"/>
              <a:gd name="connsiteX14" fmla="*/ 34977 w 259830"/>
              <a:gd name="connsiteY14" fmla="*/ 1289154 h 12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830" h="1289154">
                <a:moveTo>
                  <a:pt x="244840" y="0"/>
                </a:moveTo>
                <a:cubicBezTo>
                  <a:pt x="252335" y="97436"/>
                  <a:pt x="259830" y="194873"/>
                  <a:pt x="244840" y="239843"/>
                </a:cubicBezTo>
                <a:cubicBezTo>
                  <a:pt x="229850" y="284813"/>
                  <a:pt x="159896" y="234846"/>
                  <a:pt x="154899" y="269823"/>
                </a:cubicBezTo>
                <a:cubicBezTo>
                  <a:pt x="149902" y="304800"/>
                  <a:pt x="214859" y="449705"/>
                  <a:pt x="214859" y="449705"/>
                </a:cubicBezTo>
                <a:cubicBezTo>
                  <a:pt x="227351" y="487180"/>
                  <a:pt x="229849" y="469692"/>
                  <a:pt x="229849" y="494676"/>
                </a:cubicBezTo>
                <a:cubicBezTo>
                  <a:pt x="229849" y="519660"/>
                  <a:pt x="249836" y="584617"/>
                  <a:pt x="214859" y="599607"/>
                </a:cubicBezTo>
                <a:cubicBezTo>
                  <a:pt x="179882" y="614597"/>
                  <a:pt x="39974" y="557135"/>
                  <a:pt x="19987" y="584617"/>
                </a:cubicBezTo>
                <a:cubicBezTo>
                  <a:pt x="0" y="612099"/>
                  <a:pt x="74951" y="724525"/>
                  <a:pt x="94938" y="764499"/>
                </a:cubicBezTo>
                <a:cubicBezTo>
                  <a:pt x="114925" y="804473"/>
                  <a:pt x="134911" y="796977"/>
                  <a:pt x="139908" y="824459"/>
                </a:cubicBezTo>
                <a:cubicBezTo>
                  <a:pt x="144905" y="851941"/>
                  <a:pt x="114925" y="901908"/>
                  <a:pt x="124918" y="929390"/>
                </a:cubicBezTo>
                <a:cubicBezTo>
                  <a:pt x="134912" y="956872"/>
                  <a:pt x="189876" y="969364"/>
                  <a:pt x="199869" y="989351"/>
                </a:cubicBezTo>
                <a:cubicBezTo>
                  <a:pt x="209863" y="1009338"/>
                  <a:pt x="207364" y="1029325"/>
                  <a:pt x="184879" y="1049312"/>
                </a:cubicBezTo>
                <a:cubicBezTo>
                  <a:pt x="162394" y="1069299"/>
                  <a:pt x="89942" y="1081790"/>
                  <a:pt x="64958" y="1109272"/>
                </a:cubicBezTo>
                <a:cubicBezTo>
                  <a:pt x="39974" y="1136754"/>
                  <a:pt x="39974" y="1184224"/>
                  <a:pt x="34977" y="1214204"/>
                </a:cubicBezTo>
                <a:cubicBezTo>
                  <a:pt x="29980" y="1244184"/>
                  <a:pt x="129915" y="1244184"/>
                  <a:pt x="34977" y="1289154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828800" y="4743450"/>
            <a:ext cx="259830" cy="1289154"/>
          </a:xfrm>
          <a:custGeom>
            <a:avLst/>
            <a:gdLst>
              <a:gd name="connsiteX0" fmla="*/ 244840 w 259830"/>
              <a:gd name="connsiteY0" fmla="*/ 0 h 1289154"/>
              <a:gd name="connsiteX1" fmla="*/ 244840 w 259830"/>
              <a:gd name="connsiteY1" fmla="*/ 239843 h 1289154"/>
              <a:gd name="connsiteX2" fmla="*/ 154899 w 259830"/>
              <a:gd name="connsiteY2" fmla="*/ 269823 h 1289154"/>
              <a:gd name="connsiteX3" fmla="*/ 214859 w 259830"/>
              <a:gd name="connsiteY3" fmla="*/ 449705 h 1289154"/>
              <a:gd name="connsiteX4" fmla="*/ 229849 w 259830"/>
              <a:gd name="connsiteY4" fmla="*/ 494676 h 1289154"/>
              <a:gd name="connsiteX5" fmla="*/ 214859 w 259830"/>
              <a:gd name="connsiteY5" fmla="*/ 599607 h 1289154"/>
              <a:gd name="connsiteX6" fmla="*/ 19987 w 259830"/>
              <a:gd name="connsiteY6" fmla="*/ 584617 h 1289154"/>
              <a:gd name="connsiteX7" fmla="*/ 94938 w 259830"/>
              <a:gd name="connsiteY7" fmla="*/ 764499 h 1289154"/>
              <a:gd name="connsiteX8" fmla="*/ 139908 w 259830"/>
              <a:gd name="connsiteY8" fmla="*/ 824459 h 1289154"/>
              <a:gd name="connsiteX9" fmla="*/ 124918 w 259830"/>
              <a:gd name="connsiteY9" fmla="*/ 929390 h 1289154"/>
              <a:gd name="connsiteX10" fmla="*/ 199869 w 259830"/>
              <a:gd name="connsiteY10" fmla="*/ 989351 h 1289154"/>
              <a:gd name="connsiteX11" fmla="*/ 184879 w 259830"/>
              <a:gd name="connsiteY11" fmla="*/ 1049312 h 1289154"/>
              <a:gd name="connsiteX12" fmla="*/ 64958 w 259830"/>
              <a:gd name="connsiteY12" fmla="*/ 1109272 h 1289154"/>
              <a:gd name="connsiteX13" fmla="*/ 34977 w 259830"/>
              <a:gd name="connsiteY13" fmla="*/ 1214204 h 1289154"/>
              <a:gd name="connsiteX14" fmla="*/ 34977 w 259830"/>
              <a:gd name="connsiteY14" fmla="*/ 1289154 h 12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830" h="1289154">
                <a:moveTo>
                  <a:pt x="244840" y="0"/>
                </a:moveTo>
                <a:cubicBezTo>
                  <a:pt x="252335" y="97436"/>
                  <a:pt x="259830" y="194873"/>
                  <a:pt x="244840" y="239843"/>
                </a:cubicBezTo>
                <a:cubicBezTo>
                  <a:pt x="229850" y="284813"/>
                  <a:pt x="159896" y="234846"/>
                  <a:pt x="154899" y="269823"/>
                </a:cubicBezTo>
                <a:cubicBezTo>
                  <a:pt x="149902" y="304800"/>
                  <a:pt x="214859" y="449705"/>
                  <a:pt x="214859" y="449705"/>
                </a:cubicBezTo>
                <a:cubicBezTo>
                  <a:pt x="227351" y="487180"/>
                  <a:pt x="229849" y="469692"/>
                  <a:pt x="229849" y="494676"/>
                </a:cubicBezTo>
                <a:cubicBezTo>
                  <a:pt x="229849" y="519660"/>
                  <a:pt x="249836" y="584617"/>
                  <a:pt x="214859" y="599607"/>
                </a:cubicBezTo>
                <a:cubicBezTo>
                  <a:pt x="179882" y="614597"/>
                  <a:pt x="39974" y="557135"/>
                  <a:pt x="19987" y="584617"/>
                </a:cubicBezTo>
                <a:cubicBezTo>
                  <a:pt x="0" y="612099"/>
                  <a:pt x="74951" y="724525"/>
                  <a:pt x="94938" y="764499"/>
                </a:cubicBezTo>
                <a:cubicBezTo>
                  <a:pt x="114925" y="804473"/>
                  <a:pt x="134911" y="796977"/>
                  <a:pt x="139908" y="824459"/>
                </a:cubicBezTo>
                <a:cubicBezTo>
                  <a:pt x="144905" y="851941"/>
                  <a:pt x="114925" y="901908"/>
                  <a:pt x="124918" y="929390"/>
                </a:cubicBezTo>
                <a:cubicBezTo>
                  <a:pt x="134912" y="956872"/>
                  <a:pt x="189876" y="969364"/>
                  <a:pt x="199869" y="989351"/>
                </a:cubicBezTo>
                <a:cubicBezTo>
                  <a:pt x="209863" y="1009338"/>
                  <a:pt x="207364" y="1029325"/>
                  <a:pt x="184879" y="1049312"/>
                </a:cubicBezTo>
                <a:cubicBezTo>
                  <a:pt x="162394" y="1069299"/>
                  <a:pt x="89942" y="1081790"/>
                  <a:pt x="64958" y="1109272"/>
                </a:cubicBezTo>
                <a:cubicBezTo>
                  <a:pt x="39974" y="1136754"/>
                  <a:pt x="39974" y="1184224"/>
                  <a:pt x="34977" y="1214204"/>
                </a:cubicBezTo>
                <a:cubicBezTo>
                  <a:pt x="29980" y="1244184"/>
                  <a:pt x="129915" y="1244184"/>
                  <a:pt x="34977" y="1289154"/>
                </a:cubicBezTo>
              </a:path>
            </a:pathLst>
          </a:custGeom>
          <a:ln w="38100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38600" y="1535668"/>
            <a:ext cx="343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Temporal position </a:t>
            </a:r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baseline="-25000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of local feature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5633106" y="4720151"/>
            <a:ext cx="394185" cy="467522"/>
            <a:chOff x="5629338" y="4767776"/>
            <a:chExt cx="394185" cy="467522"/>
          </a:xfrm>
        </p:grpSpPr>
        <p:sp>
          <p:nvSpPr>
            <p:cNvPr id="64" name="Oval 63"/>
            <p:cNvSpPr/>
            <p:nvPr/>
          </p:nvSpPr>
          <p:spPr>
            <a:xfrm rot="19129940">
              <a:off x="5629338" y="4767776"/>
              <a:ext cx="394185" cy="46752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65" name="Straight Connector 64"/>
            <p:cNvCxnSpPr>
              <a:stCxn id="64" idx="0"/>
              <a:endCxn id="64" idx="4"/>
            </p:cNvCxnSpPr>
            <p:nvPr/>
          </p:nvCxnSpPr>
          <p:spPr>
            <a:xfrm rot="16200000" flipH="1">
              <a:off x="5650459" y="4847660"/>
              <a:ext cx="351944" cy="30775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4" idx="6"/>
              <a:endCxn id="64" idx="2"/>
            </p:cNvCxnSpPr>
            <p:nvPr/>
          </p:nvCxnSpPr>
          <p:spPr>
            <a:xfrm flipH="1">
              <a:off x="5678062" y="4871798"/>
              <a:ext cx="296737" cy="25947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7162800" y="3282320"/>
            <a:ext cx="1376279" cy="1289680"/>
            <a:chOff x="6976768" y="2822260"/>
            <a:chExt cx="1376279" cy="1289680"/>
          </a:xfrm>
        </p:grpSpPr>
        <p:sp>
          <p:nvSpPr>
            <p:cNvPr id="67" name="Oval 66"/>
            <p:cNvSpPr/>
            <p:nvPr/>
          </p:nvSpPr>
          <p:spPr>
            <a:xfrm rot="19129940">
              <a:off x="7052968" y="3586814"/>
              <a:ext cx="437420" cy="525126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68" name="Straight Connector 67"/>
            <p:cNvCxnSpPr>
              <a:stCxn id="67" idx="0"/>
              <a:endCxn id="67" idx="4"/>
            </p:cNvCxnSpPr>
            <p:nvPr/>
          </p:nvCxnSpPr>
          <p:spPr>
            <a:xfrm rot="16200000" flipH="1">
              <a:off x="7074024" y="3676541"/>
              <a:ext cx="395308" cy="345672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67" idx="6"/>
              <a:endCxn id="67" idx="2"/>
            </p:cNvCxnSpPr>
            <p:nvPr/>
          </p:nvCxnSpPr>
          <p:spPr>
            <a:xfrm flipH="1">
              <a:off x="7107036" y="3705408"/>
              <a:ext cx="329284" cy="28793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 rot="19129940">
              <a:off x="7958862" y="3621710"/>
              <a:ext cx="394185" cy="46752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71" name="Straight Connector 70"/>
            <p:cNvCxnSpPr>
              <a:stCxn id="70" idx="0"/>
              <a:endCxn id="70" idx="4"/>
            </p:cNvCxnSpPr>
            <p:nvPr/>
          </p:nvCxnSpPr>
          <p:spPr>
            <a:xfrm rot="16200000" flipH="1">
              <a:off x="7979983" y="3701594"/>
              <a:ext cx="351944" cy="30775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70" idx="6"/>
              <a:endCxn id="70" idx="2"/>
            </p:cNvCxnSpPr>
            <p:nvPr/>
          </p:nvCxnSpPr>
          <p:spPr>
            <a:xfrm flipH="1">
              <a:off x="8007586" y="3725732"/>
              <a:ext cx="296737" cy="25947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533861" y="357808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</a:rPr>
                <a:t>≠</a:t>
              </a:r>
            </a:p>
          </p:txBody>
        </p:sp>
        <p:sp>
          <p:nvSpPr>
            <p:cNvPr id="77" name="Oval 76"/>
            <p:cNvSpPr/>
            <p:nvPr/>
          </p:nvSpPr>
          <p:spPr>
            <a:xfrm rot="19129940">
              <a:off x="6976768" y="2822260"/>
              <a:ext cx="437420" cy="525126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78" name="Straight Connector 77"/>
            <p:cNvCxnSpPr>
              <a:stCxn id="77" idx="0"/>
              <a:endCxn id="77" idx="4"/>
            </p:cNvCxnSpPr>
            <p:nvPr/>
          </p:nvCxnSpPr>
          <p:spPr>
            <a:xfrm rot="16200000" flipH="1">
              <a:off x="6997824" y="2911987"/>
              <a:ext cx="395308" cy="345672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7" idx="6"/>
              <a:endCxn id="77" idx="2"/>
            </p:cNvCxnSpPr>
            <p:nvPr/>
          </p:nvCxnSpPr>
          <p:spPr>
            <a:xfrm flipH="1">
              <a:off x="7030836" y="2940854"/>
              <a:ext cx="329284" cy="28793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 rot="19129940">
              <a:off x="7892073" y="2824814"/>
              <a:ext cx="437420" cy="525126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rot="16200000" flipH="1">
              <a:off x="7913129" y="2903095"/>
              <a:ext cx="395308" cy="345672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7946141" y="2931962"/>
              <a:ext cx="329284" cy="28793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7467600" y="286909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=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Redefinition of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685800"/>
          </a:xfrm>
        </p:spPr>
        <p:txBody>
          <a:bodyPr/>
          <a:lstStyle/>
          <a:p>
            <a:r>
              <a:rPr lang="en-US" dirty="0" smtClean="0"/>
              <a:t>Recall the similarity between two signatures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3048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FF"/>
                </a:solidFill>
              </a:rPr>
              <a:t>Leverage temporal context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4000" y="2133600"/>
            <a:ext cx="5764213" cy="774700"/>
            <a:chOff x="1600200" y="3886200"/>
            <a:chExt cx="5764213" cy="77470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600200" y="3965575"/>
            <a:ext cx="5764213" cy="695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2" name="Document" r:id="rId3" imgW="5940848" imgH="723195" progId="Word.Document.12">
                    <p:embed/>
                  </p:oleObj>
                </mc:Choice>
                <mc:Fallback>
                  <p:oleObj name="Document" r:id="rId3" imgW="5940848" imgH="723195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200" y="3965575"/>
                          <a:ext cx="5764213" cy="695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1768475" y="3886200"/>
              <a:ext cx="5562600" cy="6858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800" y="3916362"/>
            <a:ext cx="8786813" cy="884238"/>
            <a:chOff x="149225" y="4572000"/>
            <a:chExt cx="8786813" cy="884238"/>
          </a:xfrm>
        </p:grpSpPr>
        <p:graphicFrame>
          <p:nvGraphicFramePr>
            <p:cNvPr id="45061" name="Object 5"/>
            <p:cNvGraphicFramePr>
              <a:graphicFrameLocks noChangeAspect="1"/>
            </p:cNvGraphicFramePr>
            <p:nvPr/>
          </p:nvGraphicFramePr>
          <p:xfrm>
            <a:off x="149225" y="4651375"/>
            <a:ext cx="8786813" cy="804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3" name="Document" r:id="rId5" imgW="8889079" imgH="811779" progId="Word.Document.12">
                    <p:embed/>
                  </p:oleObj>
                </mc:Choice>
                <mc:Fallback>
                  <p:oleObj name="Document" r:id="rId5" imgW="8889079" imgH="811779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225" y="4651375"/>
                          <a:ext cx="8786813" cy="804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1066800" y="4572000"/>
              <a:ext cx="7162800" cy="685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9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5"/>
          <p:cNvGrpSpPr/>
          <p:nvPr/>
        </p:nvGrpSpPr>
        <p:grpSpPr>
          <a:xfrm>
            <a:off x="2667000" y="2305050"/>
            <a:ext cx="6324600" cy="3726418"/>
            <a:chOff x="2710905" y="2838450"/>
            <a:chExt cx="6324600" cy="3726418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710905" y="2838450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710905" y="32940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710905" y="37512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710905" y="42084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710905" y="51990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710905" y="5656262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710905" y="6107668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710905" y="6563280"/>
              <a:ext cx="63246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54"/>
          <p:cNvGrpSpPr/>
          <p:nvPr/>
        </p:nvGrpSpPr>
        <p:grpSpPr>
          <a:xfrm>
            <a:off x="3080295" y="2057400"/>
            <a:ext cx="5267326" cy="4267200"/>
            <a:chOff x="3124200" y="2590800"/>
            <a:chExt cx="5267326" cy="4267200"/>
          </a:xfrm>
        </p:grpSpPr>
        <p:cxnSp>
          <p:nvCxnSpPr>
            <p:cNvPr id="72" name="Straight Connector 71"/>
            <p:cNvCxnSpPr/>
            <p:nvPr/>
          </p:nvCxnSpPr>
          <p:spPr>
            <a:xfrm rot="5400000" flipH="1" flipV="1">
              <a:off x="990600" y="4724400"/>
              <a:ext cx="4267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 flipH="1" flipV="1">
              <a:off x="1752601" y="4724400"/>
              <a:ext cx="426719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 flipH="1" flipV="1">
              <a:off x="2514600" y="4724398"/>
              <a:ext cx="4267198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 flipH="1" flipV="1">
              <a:off x="3276600" y="4724398"/>
              <a:ext cx="4267198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V="1">
              <a:off x="3976689" y="4710111"/>
              <a:ext cx="4267198" cy="285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 flipH="1" flipV="1">
              <a:off x="4724400" y="4724399"/>
              <a:ext cx="4267199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 flipH="1" flipV="1">
              <a:off x="5486400" y="4724399"/>
              <a:ext cx="4267199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6200000" flipV="1">
              <a:off x="6253164" y="4719637"/>
              <a:ext cx="4267199" cy="95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" name="Butterfly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233234" y="1623389"/>
            <a:ext cx="685800" cy="457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7" name="Exp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6472851" y="1630016"/>
            <a:ext cx="685800" cy="457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8" name="Content Placeholder 7" descr="crauchingtig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5173" y="1603511"/>
            <a:ext cx="609600" cy="457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9" name="Picture 108" descr="c.aviKeyFrame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800000">
            <a:off x="5720790" y="1603512"/>
            <a:ext cx="685800" cy="5014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6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7678" y="1603511"/>
            <a:ext cx="615773" cy="4960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74691" y="1610139"/>
            <a:ext cx="636021" cy="5131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3" name="Picture 122" descr="c.aviKeyFrame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0800000">
            <a:off x="2775495" y="1623390"/>
            <a:ext cx="609600" cy="457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7" name="Picture 126" descr="3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97956" y="1600200"/>
            <a:ext cx="711200" cy="533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1066800"/>
            <a:ext cx="1524000" cy="1136183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grpSp>
        <p:nvGrpSpPr>
          <p:cNvPr id="6" name="Group 153"/>
          <p:cNvGrpSpPr/>
          <p:nvPr/>
        </p:nvGrpSpPr>
        <p:grpSpPr>
          <a:xfrm>
            <a:off x="2146017" y="2123661"/>
            <a:ext cx="400878" cy="4114800"/>
            <a:chOff x="2189922" y="2657061"/>
            <a:chExt cx="400878" cy="4114800"/>
          </a:xfrm>
        </p:grpSpPr>
        <p:sp>
          <p:nvSpPr>
            <p:cNvPr id="60" name="TextBox 59"/>
            <p:cNvSpPr txBox="1"/>
            <p:nvPr/>
          </p:nvSpPr>
          <p:spPr>
            <a:xfrm rot="16200000">
              <a:off x="2013468" y="4482583"/>
              <a:ext cx="761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… … </a:t>
              </a:r>
            </a:p>
          </p:txBody>
        </p:sp>
        <p:sp>
          <p:nvSpPr>
            <p:cNvPr id="130" name="Oval 129"/>
            <p:cNvSpPr/>
            <p:nvPr/>
          </p:nvSpPr>
          <p:spPr>
            <a:xfrm>
              <a:off x="2209800" y="2657061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1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2199861" y="3104322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2</a:t>
              </a:r>
            </a:p>
          </p:txBody>
        </p:sp>
        <p:sp>
          <p:nvSpPr>
            <p:cNvPr id="132" name="Oval 131"/>
            <p:cNvSpPr/>
            <p:nvPr/>
          </p:nvSpPr>
          <p:spPr>
            <a:xfrm>
              <a:off x="2199861" y="3561522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3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2199861" y="4018722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4</a:t>
              </a:r>
            </a:p>
          </p:txBody>
        </p:sp>
        <p:sp>
          <p:nvSpPr>
            <p:cNvPr id="134" name="Oval 133"/>
            <p:cNvSpPr/>
            <p:nvPr/>
          </p:nvSpPr>
          <p:spPr>
            <a:xfrm>
              <a:off x="2209800" y="5029200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6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199861" y="5479773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7</a:t>
              </a:r>
            </a:p>
          </p:txBody>
        </p:sp>
        <p:sp>
          <p:nvSpPr>
            <p:cNvPr id="136" name="Oval 135"/>
            <p:cNvSpPr/>
            <p:nvPr/>
          </p:nvSpPr>
          <p:spPr>
            <a:xfrm>
              <a:off x="2189922" y="5943600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8</a:t>
              </a:r>
            </a:p>
          </p:txBody>
        </p:sp>
        <p:sp>
          <p:nvSpPr>
            <p:cNvPr id="137" name="Oval 136"/>
            <p:cNvSpPr/>
            <p:nvPr/>
          </p:nvSpPr>
          <p:spPr>
            <a:xfrm>
              <a:off x="2199861" y="6390861"/>
              <a:ext cx="3810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F243E"/>
                  </a:solidFill>
                </a:rPr>
                <a:t>9</a:t>
              </a:r>
            </a:p>
          </p:txBody>
        </p:sp>
      </p:grpSp>
      <p:sp>
        <p:nvSpPr>
          <p:cNvPr id="138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Sorted inverted list</a:t>
            </a:r>
            <a:endParaRPr lang="en-US" dirty="0"/>
          </a:p>
        </p:txBody>
      </p:sp>
      <p:sp>
        <p:nvSpPr>
          <p:cNvPr id="149" name="Oval 148"/>
          <p:cNvSpPr/>
          <p:nvPr/>
        </p:nvSpPr>
        <p:spPr>
          <a:xfrm>
            <a:off x="228600" y="2286000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F243E"/>
                </a:solidFill>
              </a:rPr>
              <a:t>3</a:t>
            </a:r>
          </a:p>
        </p:txBody>
      </p:sp>
      <p:sp>
        <p:nvSpPr>
          <p:cNvPr id="150" name="Oval 149"/>
          <p:cNvSpPr/>
          <p:nvPr/>
        </p:nvSpPr>
        <p:spPr>
          <a:xfrm>
            <a:off x="655983" y="2286000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F243E"/>
                </a:solidFill>
              </a:rPr>
              <a:t>4</a:t>
            </a:r>
          </a:p>
        </p:txBody>
      </p:sp>
      <p:sp>
        <p:nvSpPr>
          <p:cNvPr id="151" name="Oval 150"/>
          <p:cNvSpPr/>
          <p:nvPr/>
        </p:nvSpPr>
        <p:spPr>
          <a:xfrm>
            <a:off x="1066800" y="2286000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F243E"/>
                </a:solidFill>
              </a:rPr>
              <a:t>6</a:t>
            </a:r>
          </a:p>
        </p:txBody>
      </p:sp>
      <p:sp>
        <p:nvSpPr>
          <p:cNvPr id="152" name="Oval 151"/>
          <p:cNvSpPr/>
          <p:nvPr/>
        </p:nvSpPr>
        <p:spPr>
          <a:xfrm>
            <a:off x="1497495" y="2286000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F243E"/>
                </a:solidFill>
              </a:rPr>
              <a:t>7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76200" y="2819400"/>
            <a:ext cx="1981199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Visit each list now is with complexity O(log(m))</a:t>
            </a:r>
          </a:p>
        </p:txBody>
      </p:sp>
      <p:grpSp>
        <p:nvGrpSpPr>
          <p:cNvPr id="4" name="Group 156"/>
          <p:cNvGrpSpPr/>
          <p:nvPr/>
        </p:nvGrpSpPr>
        <p:grpSpPr>
          <a:xfrm>
            <a:off x="2946945" y="2190750"/>
            <a:ext cx="5524500" cy="3962400"/>
            <a:chOff x="2990850" y="2724150"/>
            <a:chExt cx="5524500" cy="3962400"/>
          </a:xfrm>
        </p:grpSpPr>
        <p:sp>
          <p:nvSpPr>
            <p:cNvPr id="65" name="Oval 64"/>
            <p:cNvSpPr/>
            <p:nvPr/>
          </p:nvSpPr>
          <p:spPr>
            <a:xfrm>
              <a:off x="3006180" y="2726293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295900" y="27241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7505700" y="317182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6743700" y="31813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771900" y="36480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4533900" y="36576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009900" y="36576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3771900" y="40957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010275" y="41148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286750" y="507682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4524375" y="51054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6000750" y="50958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505700" y="55435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2990850" y="55530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3771900" y="55626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743700" y="599122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7515225" y="60007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8277225" y="60102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5295900" y="41148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0375" y="64579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3771900" y="5095875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8277225" y="318135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sp>
        <p:nvSpPr>
          <p:cNvPr id="128" name="Right Arrow 127"/>
          <p:cNvSpPr/>
          <p:nvPr/>
        </p:nvSpPr>
        <p:spPr>
          <a:xfrm>
            <a:off x="1371600" y="4572000"/>
            <a:ext cx="7620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cxnSp>
        <p:nvCxnSpPr>
          <p:cNvPr id="139" name="Straight Connector 138"/>
          <p:cNvCxnSpPr/>
          <p:nvPr/>
        </p:nvCxnSpPr>
        <p:spPr>
          <a:xfrm>
            <a:off x="2652912" y="4648200"/>
            <a:ext cx="6324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53566" y="4058478"/>
            <a:ext cx="615773" cy="4960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1" name="Butterfly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2699295" y="4084983"/>
            <a:ext cx="685800" cy="457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2" name="Picture 141" descr="3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68756" y="4038600"/>
            <a:ext cx="711200" cy="533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4" name="Picture 143" descr="c.aviKeyFrame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800000">
            <a:off x="4975357" y="4070508"/>
            <a:ext cx="685800" cy="5014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5" name="Rectangle 144"/>
          <p:cNvSpPr/>
          <p:nvPr/>
        </p:nvSpPr>
        <p:spPr>
          <a:xfrm>
            <a:off x="3419061" y="3992217"/>
            <a:ext cx="1524000" cy="609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3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91200" y="4114800"/>
            <a:ext cx="198644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… t1≤t2 ≤t3 ≤t4…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1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28" grpId="0" animBg="1"/>
      <p:bldP spid="145" grpId="0" animBg="1"/>
      <p:bldP spid="7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verification with GIST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685799"/>
          </a:xfrm>
        </p:spPr>
        <p:txBody>
          <a:bodyPr>
            <a:normAutofit/>
          </a:bodyPr>
          <a:lstStyle/>
          <a:p>
            <a:r>
              <a:rPr lang="en-US" dirty="0" smtClean="0"/>
              <a:t>Strong global characteristics</a:t>
            </a:r>
            <a:endParaRPr lang="en-US" dirty="0"/>
          </a:p>
        </p:txBody>
      </p:sp>
      <p:pic>
        <p:nvPicPr>
          <p:cNvPr id="4" name="Picture 3" descr="SeamImg_V_Resize.b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63533" y="2404346"/>
            <a:ext cx="1755648" cy="1558713"/>
          </a:xfrm>
          <a:prstGeom prst="rect">
            <a:avLst/>
          </a:prstGeom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305878"/>
            <a:ext cx="18287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eamImg_V_Titanic.c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943100" y="4686300"/>
            <a:ext cx="1752601" cy="18288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2286000"/>
            <a:ext cx="216816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41148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FF"/>
                </a:solidFill>
              </a:rPr>
              <a:t>GIST features </a:t>
            </a:r>
            <a:r>
              <a:rPr lang="en-US" sz="2000" dirty="0">
                <a:solidFill>
                  <a:srgbClr val="FFFFFF"/>
                </a:solidFill>
              </a:rPr>
              <a:t>[</a:t>
            </a:r>
            <a:r>
              <a:rPr lang="en-US" sz="2000" dirty="0" err="1">
                <a:solidFill>
                  <a:srgbClr val="FFFFFF"/>
                </a:solidFill>
              </a:rPr>
              <a:t>Oliva</a:t>
            </a:r>
            <a:r>
              <a:rPr lang="en-US" sz="2000" dirty="0">
                <a:solidFill>
                  <a:srgbClr val="FFFFFF"/>
                </a:solidFill>
              </a:rPr>
              <a:t> &amp; </a:t>
            </a:r>
            <a:r>
              <a:rPr lang="en-US" sz="2000" dirty="0" err="1">
                <a:solidFill>
                  <a:srgbClr val="FFFFFF"/>
                </a:solidFill>
              </a:rPr>
              <a:t>Torralba</a:t>
            </a:r>
            <a:r>
              <a:rPr lang="en-US" sz="2000" dirty="0">
                <a:solidFill>
                  <a:srgbClr val="FFFFFF"/>
                </a:solidFill>
              </a:rPr>
              <a:t>, IJCV2001]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34817" y="4768093"/>
            <a:ext cx="1752600" cy="1642646"/>
            <a:chOff x="685800" y="3886200"/>
            <a:chExt cx="3657600" cy="3657600"/>
          </a:xfrm>
        </p:grpSpPr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685800" y="38862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grpSp>
          <p:nvGrpSpPr>
            <p:cNvPr id="14" name="Group 412"/>
            <p:cNvGrpSpPr/>
            <p:nvPr/>
          </p:nvGrpSpPr>
          <p:grpSpPr>
            <a:xfrm>
              <a:off x="817234" y="3962400"/>
              <a:ext cx="706766" cy="762000"/>
              <a:chOff x="588634" y="4648200"/>
              <a:chExt cx="706766" cy="762000"/>
            </a:xfrm>
          </p:grpSpPr>
          <p:cxnSp>
            <p:nvCxnSpPr>
              <p:cNvPr id="150" name="Straight Arrow Connector 149"/>
              <p:cNvCxnSpPr/>
              <p:nvPr/>
            </p:nvCxnSpPr>
            <p:spPr>
              <a:xfrm>
                <a:off x="902450" y="5029200"/>
                <a:ext cx="3810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rot="16200000" flipH="1">
                <a:off x="895633" y="5036018"/>
                <a:ext cx="228600" cy="21496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rot="16200000">
                <a:off x="788944" y="4914106"/>
                <a:ext cx="2286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rot="13500000">
                <a:off x="641725" y="4917656"/>
                <a:ext cx="3048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rot="10800000">
                <a:off x="609601" y="5029200"/>
                <a:ext cx="304799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914401" y="4648200"/>
                <a:ext cx="380999" cy="37987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rot="8100000">
                <a:off x="588634" y="5181600"/>
                <a:ext cx="3810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rot="5400000">
                <a:off x="723106" y="5218906"/>
                <a:ext cx="3810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1600200" y="38862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045450" y="43434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2013326" y="4375525"/>
              <a:ext cx="381001" cy="3167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1860925" y="41469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3500000">
              <a:off x="1784725" y="4231856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1828801" y="4343400"/>
              <a:ext cx="2286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057401" y="41148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828801" y="4362452"/>
              <a:ext cx="228599" cy="209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1943100" y="44577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>
              <a:spLocks noChangeAspect="1"/>
            </p:cNvSpPr>
            <p:nvPr/>
          </p:nvSpPr>
          <p:spPr>
            <a:xfrm>
              <a:off x="2514600" y="38862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959850" y="43434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2953033" y="43502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2813425" y="41850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6200000" flipV="1">
              <a:off x="2585477" y="39677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>
              <a:off x="2743201" y="4343400"/>
              <a:ext cx="2286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971801" y="4038600"/>
              <a:ext cx="304799" cy="3036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 flipV="1">
              <a:off x="2819401" y="4362452"/>
              <a:ext cx="152399" cy="1333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2819400" y="4495800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>
              <a:spLocks noChangeAspect="1"/>
            </p:cNvSpPr>
            <p:nvPr/>
          </p:nvSpPr>
          <p:spPr>
            <a:xfrm>
              <a:off x="3429000" y="38862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3874250" y="4343400"/>
              <a:ext cx="3167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874250" y="4343401"/>
              <a:ext cx="316752" cy="3048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3727825" y="41850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V="1">
              <a:off x="3728477" y="4196324"/>
              <a:ext cx="149975" cy="1393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10800000">
              <a:off x="3505201" y="4343400"/>
              <a:ext cx="3810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3886201" y="4038600"/>
              <a:ext cx="304799" cy="3036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0800000" flipV="1">
              <a:off x="3505201" y="4343400"/>
              <a:ext cx="380999" cy="361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3733800" y="4495800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685800" y="48006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131050" y="52578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131050" y="5257801"/>
              <a:ext cx="392950" cy="3809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5400000" flipH="1" flipV="1">
              <a:off x="946525" y="50613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16200000" flipV="1">
              <a:off x="756677" y="48821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0800000">
              <a:off x="762001" y="5257800"/>
              <a:ext cx="381003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1143001" y="4876800"/>
              <a:ext cx="380999" cy="379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10800000" flipV="1">
              <a:off x="990601" y="5276852"/>
              <a:ext cx="152399" cy="1333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5400000">
              <a:off x="1028700" y="53721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1600200" y="48006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2045450" y="52578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045450" y="5257801"/>
              <a:ext cx="240550" cy="2285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 flipH="1" flipV="1">
              <a:off x="1899025" y="50994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 flipV="1">
              <a:off x="1899677" y="5110724"/>
              <a:ext cx="149975" cy="1393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10800000">
              <a:off x="1752601" y="52578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057401" y="50292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0800000" flipV="1">
              <a:off x="1828801" y="5276852"/>
              <a:ext cx="228601" cy="209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>
              <a:off x="1943100" y="53721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>
              <a:spLocks noChangeAspect="1"/>
            </p:cNvSpPr>
            <p:nvPr/>
          </p:nvSpPr>
          <p:spPr>
            <a:xfrm>
              <a:off x="2514600" y="48006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2959850" y="52578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959850" y="5257801"/>
              <a:ext cx="316752" cy="3048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2813425" y="50994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6200000" flipV="1">
              <a:off x="2661677" y="4958324"/>
              <a:ext cx="302375" cy="291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10800000">
              <a:off x="2667001" y="52578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2971801" y="4953000"/>
              <a:ext cx="304799" cy="3036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8100000">
              <a:off x="2646034" y="54102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5400000">
              <a:off x="2780506" y="54475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3429000" y="48006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3874250" y="52578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3874250" y="5257801"/>
              <a:ext cx="164352" cy="1524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5400000" flipH="1" flipV="1">
              <a:off x="3727825" y="50994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16200000" flipV="1">
              <a:off x="3576077" y="4958324"/>
              <a:ext cx="302375" cy="291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10800000">
              <a:off x="3581401" y="52578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3886201" y="5105400"/>
              <a:ext cx="152399" cy="1512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8100000">
              <a:off x="3560434" y="54102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5400000">
              <a:off x="3733800" y="5410200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>
              <a:spLocks noChangeAspect="1"/>
            </p:cNvSpPr>
            <p:nvPr/>
          </p:nvSpPr>
          <p:spPr>
            <a:xfrm>
              <a:off x="685800" y="57150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1131050" y="61722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16200000" flipH="1">
              <a:off x="1124233" y="61790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5400000" flipH="1" flipV="1">
              <a:off x="946525" y="59757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3500000">
              <a:off x="870325" y="6060656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0800000">
              <a:off x="762001" y="6172200"/>
              <a:ext cx="3810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1143001" y="59436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0800000" flipV="1">
              <a:off x="990600" y="6172200"/>
              <a:ext cx="152399" cy="1333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5400000">
              <a:off x="951706" y="63619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>
              <a:spLocks noChangeAspect="1"/>
            </p:cNvSpPr>
            <p:nvPr/>
          </p:nvSpPr>
          <p:spPr>
            <a:xfrm>
              <a:off x="1600200" y="57150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2045450" y="61722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16200000" flipH="1">
              <a:off x="2013326" y="6204325"/>
              <a:ext cx="381001" cy="3167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H="1" flipV="1">
              <a:off x="1899025" y="60138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16200000" flipV="1">
              <a:off x="1671077" y="57965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0800000">
              <a:off x="1752601" y="61722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2057401" y="6010275"/>
              <a:ext cx="152399" cy="1512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8100000">
              <a:off x="1731634" y="63246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5400000">
              <a:off x="1943100" y="62865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2514600" y="57150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2959850" y="61722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rot="16200000" flipH="1">
              <a:off x="2953033" y="61790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16200000">
              <a:off x="2846344" y="6057106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16200000" flipV="1">
              <a:off x="2585477" y="57965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rot="10800000">
              <a:off x="2743201" y="6172200"/>
              <a:ext cx="2286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2971801" y="5791200"/>
              <a:ext cx="380999" cy="379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rot="10800000" flipV="1">
              <a:off x="2590801" y="6191252"/>
              <a:ext cx="380999" cy="361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5400000">
              <a:off x="2780506" y="63619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3429000" y="57150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3874250" y="61722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3874250" y="6172201"/>
              <a:ext cx="240552" cy="2286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rot="5400000" flipH="1" flipV="1">
              <a:off x="3689725" y="59757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rot="16200000" flipV="1">
              <a:off x="3728477" y="6025124"/>
              <a:ext cx="149975" cy="1393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rot="10800000">
              <a:off x="3657601" y="6172200"/>
              <a:ext cx="2286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3886201" y="59436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rot="8100000">
              <a:off x="3560434" y="63246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rot="5400000">
              <a:off x="3733800" y="6324600"/>
              <a:ext cx="304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>
              <a:spLocks noChangeAspect="1"/>
            </p:cNvSpPr>
            <p:nvPr/>
          </p:nvSpPr>
          <p:spPr>
            <a:xfrm>
              <a:off x="685800" y="66294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>
              <a:off x="1131050" y="70866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16200000" flipH="1">
              <a:off x="1124233" y="70934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rot="5400000" flipH="1" flipV="1">
              <a:off x="984625" y="69282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16200000" flipV="1">
              <a:off x="832877" y="6787124"/>
              <a:ext cx="302375" cy="291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10800000">
              <a:off x="762001" y="7086600"/>
              <a:ext cx="3810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1143001" y="6705600"/>
              <a:ext cx="380999" cy="379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rot="10800000" flipV="1">
              <a:off x="914401" y="7105652"/>
              <a:ext cx="228599" cy="209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5400000">
              <a:off x="951706" y="72763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>
              <a:spLocks noChangeAspect="1"/>
            </p:cNvSpPr>
            <p:nvPr/>
          </p:nvSpPr>
          <p:spPr>
            <a:xfrm>
              <a:off x="1600200" y="66294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>
              <a:off x="2045450" y="70866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2045451" y="7086600"/>
              <a:ext cx="316751" cy="3048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rot="5400000" flipH="1" flipV="1">
              <a:off x="1920500" y="69282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rot="16200000" flipV="1">
              <a:off x="1899677" y="6939524"/>
              <a:ext cx="149975" cy="1393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10800000">
              <a:off x="1752601" y="70866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V="1">
              <a:off x="2057401" y="68580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rot="8100000">
              <a:off x="1731634" y="72390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>
              <a:off x="1866106" y="72763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>
              <a:spLocks noChangeAspect="1"/>
            </p:cNvSpPr>
            <p:nvPr/>
          </p:nvSpPr>
          <p:spPr>
            <a:xfrm>
              <a:off x="2514600" y="66294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2959850" y="7086600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rot="16200000" flipH="1">
              <a:off x="2953033" y="70934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5400000" flipH="1" flipV="1">
              <a:off x="2775325" y="6890125"/>
              <a:ext cx="3810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rot="16200000" flipV="1">
              <a:off x="2585477" y="6710924"/>
              <a:ext cx="378575" cy="367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rot="10800000">
              <a:off x="2667001" y="70866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2971801" y="6705600"/>
              <a:ext cx="380999" cy="379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rot="10800000" flipV="1">
              <a:off x="2819401" y="7105652"/>
              <a:ext cx="152399" cy="1333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rot="5400000">
              <a:off x="2780506" y="7276306"/>
              <a:ext cx="381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/>
            <p:cNvSpPr>
              <a:spLocks noChangeAspect="1"/>
            </p:cNvSpPr>
            <p:nvPr/>
          </p:nvSpPr>
          <p:spPr>
            <a:xfrm>
              <a:off x="3429000" y="662940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>
              <a:off x="3874250" y="7086600"/>
              <a:ext cx="2405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rot="16200000" flipH="1">
              <a:off x="3867433" y="7093418"/>
              <a:ext cx="228600" cy="2149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rot="5400000" flipH="1" flipV="1">
              <a:off x="3727825" y="6928225"/>
              <a:ext cx="304800" cy="11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rot="16200000" flipV="1">
              <a:off x="3537977" y="6749023"/>
              <a:ext cx="378576" cy="2917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rot="10800000">
              <a:off x="3581401" y="7086600"/>
              <a:ext cx="304799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 flipV="1">
              <a:off x="3886201" y="6858000"/>
              <a:ext cx="228599" cy="2274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rot="10800000" flipV="1">
              <a:off x="3505201" y="7105652"/>
              <a:ext cx="380999" cy="361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rot="5400000">
              <a:off x="3771900" y="72009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8" name="Picture 157" descr="SeamImg_V_Titanic.c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457700" y="2247900"/>
            <a:ext cx="1752601" cy="1828801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4114800" y="4953000"/>
            <a:ext cx="3505200" cy="1066800"/>
            <a:chOff x="4191000" y="5105400"/>
            <a:chExt cx="3505200" cy="1066800"/>
          </a:xfrm>
        </p:grpSpPr>
        <p:grpSp>
          <p:nvGrpSpPr>
            <p:cNvPr id="161" name="Group 160"/>
            <p:cNvGrpSpPr/>
            <p:nvPr/>
          </p:nvGrpSpPr>
          <p:grpSpPr>
            <a:xfrm>
              <a:off x="4191000" y="5105400"/>
              <a:ext cx="3505200" cy="1055132"/>
              <a:chOff x="4267200" y="5334000"/>
              <a:chExt cx="3505200" cy="105513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267200" y="5334000"/>
                <a:ext cx="35052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G=[ 6,    17,    28,  …,     135,  201]</a:t>
                </a:r>
              </a:p>
            </p:txBody>
          </p:sp>
          <p:sp>
            <p:nvSpPr>
              <p:cNvPr id="159" name="Left Brace 158"/>
              <p:cNvSpPr/>
              <p:nvPr/>
            </p:nvSpPr>
            <p:spPr>
              <a:xfrm rot="16200000">
                <a:off x="5923722" y="4485862"/>
                <a:ext cx="381000" cy="2667000"/>
              </a:xfrm>
              <a:prstGeom prst="lef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5394893" y="6019800"/>
                <a:ext cx="1585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128 dimensions</a:t>
                </a:r>
              </a:p>
            </p:txBody>
          </p:sp>
        </p:grpSp>
        <p:sp>
          <p:nvSpPr>
            <p:cNvPr id="162" name="Rectangle 161"/>
            <p:cNvSpPr/>
            <p:nvPr/>
          </p:nvSpPr>
          <p:spPr>
            <a:xfrm>
              <a:off x="4191000" y="5105400"/>
              <a:ext cx="3352800" cy="1066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44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verification with GIST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/>
          <a:lstStyle/>
          <a:p>
            <a:r>
              <a:rPr lang="en-US" dirty="0" smtClean="0"/>
              <a:t>Cosine similarity for GIST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76200" y="2362200"/>
            <a:ext cx="8785225" cy="881062"/>
            <a:chOff x="0" y="2362200"/>
            <a:chExt cx="8785225" cy="881062"/>
          </a:xfrm>
        </p:grpSpPr>
        <p:graphicFrame>
          <p:nvGraphicFramePr>
            <p:cNvPr id="46082" name="Object 2"/>
            <p:cNvGraphicFramePr>
              <a:graphicFrameLocks noChangeAspect="1"/>
            </p:cNvGraphicFramePr>
            <p:nvPr/>
          </p:nvGraphicFramePr>
          <p:xfrm>
            <a:off x="0" y="2438400"/>
            <a:ext cx="8785225" cy="804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6" name="Document" r:id="rId3" imgW="8864238" imgH="748060" progId="Word.Document.12">
                    <p:embed/>
                  </p:oleObj>
                </mc:Choice>
                <mc:Fallback>
                  <p:oleObj name="Document" r:id="rId3" imgW="8864238" imgH="748060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438400"/>
                          <a:ext cx="8785225" cy="804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2438400" y="2362200"/>
              <a:ext cx="3962400" cy="838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3528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FF"/>
                </a:solidFill>
              </a:rPr>
              <a:t>Combined similarity for ranking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7187" y="4191000"/>
            <a:ext cx="8786813" cy="619125"/>
            <a:chOff x="357187" y="4191000"/>
            <a:chExt cx="8786813" cy="619125"/>
          </a:xfrm>
        </p:grpSpPr>
        <p:graphicFrame>
          <p:nvGraphicFramePr>
            <p:cNvPr id="46083" name="Object 3"/>
            <p:cNvGraphicFramePr>
              <a:graphicFrameLocks noChangeAspect="1"/>
            </p:cNvGraphicFramePr>
            <p:nvPr/>
          </p:nvGraphicFramePr>
          <p:xfrm>
            <a:off x="357187" y="4343400"/>
            <a:ext cx="8786813" cy="46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" name="Document" r:id="rId5" imgW="8864238" imgH="476988" progId="Word.Document.12">
                    <p:embed/>
                  </p:oleObj>
                </mc:Choice>
                <mc:Fallback>
                  <p:oleObj name="Document" r:id="rId5" imgW="8864238" imgH="476988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87" y="4343400"/>
                          <a:ext cx="8786813" cy="466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1143000" y="4191000"/>
              <a:ext cx="7239000" cy="6096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9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Interest seam image: from video to image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Local feature &amp; min-hash: from image to signature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Large scale video retrieval: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Sorted inverted list leveraging temporal context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Scene verification with GIST</a:t>
            </a:r>
          </a:p>
          <a:p>
            <a:r>
              <a:rPr lang="en-US" u="sng" dirty="0" smtClean="0"/>
              <a:t>Experiments</a:t>
            </a:r>
          </a:p>
          <a:p>
            <a:pPr lvl="1"/>
            <a:r>
              <a:rPr lang="en-US" dirty="0" smtClean="0"/>
              <a:t>Dataset, evaluation, etc..</a:t>
            </a:r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8936" r="28630" b="38144"/>
          <a:stretch>
            <a:fillRect/>
          </a:stretch>
        </p:blipFill>
        <p:spPr bwMode="auto">
          <a:xfrm>
            <a:off x="0" y="1828800"/>
            <a:ext cx="39036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219200" y="51054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</a:rPr>
              <a:t>2011</a:t>
            </a:r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Interfaces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10382 videos crawled from the web</a:t>
            </a:r>
          </a:p>
          <a:p>
            <a:pPr lvl="1"/>
            <a:r>
              <a:rPr lang="en-US" dirty="0" smtClean="0"/>
              <a:t>TV show, drama, MTV, movie trailers, etc..</a:t>
            </a:r>
          </a:p>
          <a:p>
            <a:r>
              <a:rPr lang="en-US" dirty="0" smtClean="0"/>
              <a:t>1 sets of unlabeled video clips</a:t>
            </a:r>
          </a:p>
          <a:p>
            <a:pPr lvl="1"/>
            <a:r>
              <a:rPr lang="en-US" b="1" dirty="0" smtClean="0"/>
              <a:t>D</a:t>
            </a:r>
            <a:r>
              <a:rPr lang="en-US" dirty="0" smtClean="0"/>
              <a:t>: 246551 unlabeled video shots</a:t>
            </a:r>
          </a:p>
          <a:p>
            <a:r>
              <a:rPr lang="en-US" dirty="0" smtClean="0"/>
              <a:t>2 sets of labeled video clips</a:t>
            </a:r>
          </a:p>
          <a:p>
            <a:pPr lvl="1"/>
            <a:r>
              <a:rPr lang="en-US" b="1" dirty="0" smtClean="0"/>
              <a:t>Qt</a:t>
            </a:r>
            <a:r>
              <a:rPr lang="en-US" dirty="0" smtClean="0"/>
              <a:t>: 150 videos each undergone 9 controlled transformations</a:t>
            </a:r>
          </a:p>
          <a:p>
            <a:pPr lvl="1"/>
            <a:r>
              <a:rPr lang="en-US" b="1" dirty="0" err="1" smtClean="0"/>
              <a:t>Qr</a:t>
            </a:r>
            <a:r>
              <a:rPr lang="en-US" dirty="0" smtClean="0"/>
              <a:t>: manually labeled near duplicate videos, (~800)</a:t>
            </a:r>
          </a:p>
        </p:txBody>
      </p:sp>
    </p:spTree>
    <p:extLst>
      <p:ext uri="{BB962C8B-B14F-4D97-AF65-F5344CB8AC3E}">
        <p14:creationId xmlns:p14="http://schemas.microsoft.com/office/powerpoint/2010/main" val="172811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5011"/>
            <a:ext cx="9126682" cy="69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11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settings and criterion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Leave-one-out strategy</a:t>
            </a:r>
          </a:p>
          <a:p>
            <a:pPr lvl="1"/>
            <a:r>
              <a:rPr lang="en-US" dirty="0" smtClean="0"/>
              <a:t>For each query </a:t>
            </a:r>
            <a:r>
              <a:rPr lang="en-US" i="1" dirty="0" smtClean="0"/>
              <a:t>q </a:t>
            </a:r>
            <a:r>
              <a:rPr lang="en-US" dirty="0" smtClean="0"/>
              <a:t>from either </a:t>
            </a:r>
            <a:r>
              <a:rPr lang="en-US" b="1" dirty="0" err="1" smtClean="0"/>
              <a:t>Qr</a:t>
            </a:r>
            <a:r>
              <a:rPr lang="en-US" dirty="0" smtClean="0"/>
              <a:t> or </a:t>
            </a:r>
            <a:r>
              <a:rPr lang="en-US" b="1" dirty="0" smtClean="0"/>
              <a:t>Qt</a:t>
            </a:r>
            <a:r>
              <a:rPr lang="en-US" dirty="0" smtClean="0"/>
              <a:t>, the rest of </a:t>
            </a:r>
            <a:r>
              <a:rPr lang="en-US" b="1" dirty="0" err="1" smtClean="0"/>
              <a:t>Qr</a:t>
            </a:r>
            <a:r>
              <a:rPr lang="en-US" dirty="0" smtClean="0"/>
              <a:t> or </a:t>
            </a:r>
            <a:r>
              <a:rPr lang="en-US" b="1" dirty="0" smtClean="0"/>
              <a:t>Qt</a:t>
            </a:r>
            <a:r>
              <a:rPr lang="en-US" dirty="0" smtClean="0"/>
              <a:t> are mixed with </a:t>
            </a:r>
            <a:r>
              <a:rPr lang="en-US" b="1" dirty="0" smtClean="0"/>
              <a:t>D </a:t>
            </a:r>
            <a:r>
              <a:rPr lang="en-US" dirty="0" smtClean="0"/>
              <a:t>to form the database against which </a:t>
            </a:r>
            <a:r>
              <a:rPr lang="en-US" i="1" dirty="0" smtClean="0"/>
              <a:t>q</a:t>
            </a:r>
            <a:r>
              <a:rPr lang="en-US" dirty="0" smtClean="0"/>
              <a:t> is querying.</a:t>
            </a:r>
          </a:p>
          <a:p>
            <a:r>
              <a:rPr lang="en-US" dirty="0" smtClean="0"/>
              <a:t>Mean Average Precision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159001" y="4251325"/>
            <a:ext cx="8788401" cy="1006475"/>
            <a:chOff x="-2159001" y="4251325"/>
            <a:chExt cx="8788401" cy="1006475"/>
          </a:xfrm>
        </p:grpSpPr>
        <p:graphicFrame>
          <p:nvGraphicFramePr>
            <p:cNvPr id="47106" name="Object 2"/>
            <p:cNvGraphicFramePr>
              <a:graphicFrameLocks noChangeAspect="1"/>
            </p:cNvGraphicFramePr>
            <p:nvPr/>
          </p:nvGraphicFramePr>
          <p:xfrm>
            <a:off x="-2159001" y="4251325"/>
            <a:ext cx="8788401" cy="1006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0" name="Document" r:id="rId4" imgW="8864238" imgH="1014813" progId="Word.Document.12">
                    <p:embed/>
                  </p:oleObj>
                </mc:Choice>
                <mc:Fallback>
                  <p:oleObj name="Document" r:id="rId4" imgW="8864238" imgH="1014813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159001" y="4251325"/>
                          <a:ext cx="8788401" cy="1006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1295400" y="4267200"/>
              <a:ext cx="1981200" cy="8382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76600" y="4267200"/>
            <a:ext cx="4228642" cy="646331"/>
            <a:chOff x="3276600" y="4267200"/>
            <a:chExt cx="4228642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3810000" y="4267200"/>
              <a:ext cx="3695242" cy="64633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FFFF"/>
                  </a:solidFill>
                </a:rPr>
                <a:t>q</a:t>
              </a:r>
              <a:r>
                <a:rPr lang="en-US" dirty="0">
                  <a:solidFill>
                    <a:srgbClr val="FFFFFF"/>
                  </a:solidFill>
                </a:rPr>
                <a:t> : r1 x </a:t>
              </a:r>
              <a:r>
                <a:rPr lang="en-US" dirty="0" err="1">
                  <a:solidFill>
                    <a:srgbClr val="FFFFFF"/>
                  </a:solidFill>
                </a:rPr>
                <a:t>x</a:t>
              </a:r>
              <a:r>
                <a:rPr lang="en-US" dirty="0">
                  <a:solidFill>
                    <a:srgbClr val="FFFFFF"/>
                  </a:solidFill>
                </a:rPr>
                <a:t> r2 x </a:t>
              </a:r>
              <a:r>
                <a:rPr lang="en-US" dirty="0" err="1">
                  <a:solidFill>
                    <a:srgbClr val="FFFFFF"/>
                  </a:solidFill>
                </a:rPr>
                <a:t>x</a:t>
              </a:r>
              <a:r>
                <a:rPr lang="en-US" dirty="0">
                  <a:solidFill>
                    <a:srgbClr val="FFFFFF"/>
                  </a:solidFill>
                </a:rPr>
                <a:t> r3 x </a:t>
              </a:r>
              <a:r>
                <a:rPr lang="en-US" dirty="0" err="1">
                  <a:solidFill>
                    <a:srgbClr val="FFFFFF"/>
                  </a:solidFill>
                </a:rPr>
                <a:t>x</a:t>
              </a:r>
              <a:r>
                <a:rPr lang="en-US" dirty="0">
                  <a:solidFill>
                    <a:srgbClr val="FFFFFF"/>
                  </a:solidFill>
                </a:rPr>
                <a:t> </a:t>
              </a:r>
              <a:r>
                <a:rPr lang="en-US" dirty="0" err="1">
                  <a:solidFill>
                    <a:srgbClr val="FFFFFF"/>
                  </a:solidFill>
                </a:rPr>
                <a:t>x</a:t>
              </a:r>
              <a:r>
                <a:rPr lang="en-US" dirty="0">
                  <a:solidFill>
                    <a:srgbClr val="FFFFFF"/>
                  </a:solidFill>
                </a:rPr>
                <a:t> </a:t>
              </a:r>
              <a:r>
                <a:rPr lang="en-US" dirty="0" err="1">
                  <a:solidFill>
                    <a:srgbClr val="FFFFFF"/>
                  </a:solidFill>
                </a:rPr>
                <a:t>x</a:t>
              </a:r>
              <a:endParaRPr lang="en-US" dirty="0">
                <a:solidFill>
                  <a:srgbClr val="FFFFFF"/>
                </a:solidFill>
              </a:endParaRPr>
            </a:p>
            <a:p>
              <a:r>
                <a:rPr lang="en-US" dirty="0">
                  <a:solidFill>
                    <a:srgbClr val="FFFFFF"/>
                  </a:solidFill>
                </a:rPr>
                <a:t>AP(</a:t>
              </a:r>
              <a:r>
                <a:rPr lang="en-US" i="1" dirty="0">
                  <a:solidFill>
                    <a:srgbClr val="FFFFFF"/>
                  </a:solidFill>
                </a:rPr>
                <a:t>q</a:t>
              </a:r>
              <a:r>
                <a:rPr lang="en-US" dirty="0">
                  <a:solidFill>
                    <a:srgbClr val="FFFFFF"/>
                  </a:solidFill>
                </a:rPr>
                <a:t>) = ( 1/1 + 2/4 + 3/7)/3=0.6429</a:t>
              </a:r>
            </a:p>
          </p:txBody>
        </p:sp>
        <p:cxnSp>
          <p:nvCxnSpPr>
            <p:cNvPr id="10" name="Straight Connector 9"/>
            <p:cNvCxnSpPr>
              <a:stCxn id="8" idx="3"/>
              <a:endCxn id="6" idx="1"/>
            </p:cNvCxnSpPr>
            <p:nvPr/>
          </p:nvCxnSpPr>
          <p:spPr>
            <a:xfrm flipV="1">
              <a:off x="3276600" y="4590366"/>
              <a:ext cx="533400" cy="9593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1763" y="5334000"/>
            <a:ext cx="8788400" cy="893763"/>
            <a:chOff x="274638" y="5334000"/>
            <a:chExt cx="8788400" cy="893763"/>
          </a:xfrm>
        </p:grpSpPr>
        <p:graphicFrame>
          <p:nvGraphicFramePr>
            <p:cNvPr id="47107" name="Object 3"/>
            <p:cNvGraphicFramePr>
              <a:graphicFrameLocks noChangeAspect="1"/>
            </p:cNvGraphicFramePr>
            <p:nvPr/>
          </p:nvGraphicFramePr>
          <p:xfrm>
            <a:off x="274638" y="5465763"/>
            <a:ext cx="87884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1" name="Document" r:id="rId6" imgW="9058444" imgH="788449" progId="Word.Document.12">
                    <p:embed/>
                  </p:oleObj>
                </mc:Choice>
                <mc:Fallback>
                  <p:oleObj name="Document" r:id="rId6" imgW="9058444" imgH="788449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638" y="5465763"/>
                          <a:ext cx="8788400" cy="76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3505200" y="5334000"/>
              <a:ext cx="2438400" cy="838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24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1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Retrieval accuracy on </a:t>
            </a:r>
            <a:r>
              <a:rPr lang="en-US" b="1" dirty="0" smtClean="0"/>
              <a:t>Qt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905000"/>
          <a:ext cx="8229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85420"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Representation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mAP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MSER + SIFT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GIST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Interest Seam Image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0.9699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0.9766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Key-frame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0.894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0.9062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34290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Performance comparison between interest seam image and key-frame on local feature(MSER) and global feature(GIST). The evaluation is carried on transformed queries(Qt).</a:t>
            </a:r>
          </a:p>
        </p:txBody>
      </p:sp>
    </p:spTree>
    <p:extLst>
      <p:ext uri="{BB962C8B-B14F-4D97-AF65-F5344CB8AC3E}">
        <p14:creationId xmlns:p14="http://schemas.microsoft.com/office/powerpoint/2010/main" val="7936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Retrieval accuracy on </a:t>
            </a:r>
            <a:r>
              <a:rPr lang="en-US" b="1" dirty="0" err="1" smtClean="0"/>
              <a:t>Qr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4478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905000"/>
                <a:gridCol w="1828800"/>
                <a:gridCol w="1752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SIFT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Interest Seam Image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Scene Verification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0.9401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Interest Seam Image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0.8960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Key-frame + Min-Hash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[2]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0.8179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Key-frame + GIST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[3]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0.8472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Temporal Slice [12]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0.8388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Hierarchical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Framework [18]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0.8828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43434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Performance comparison between proposed algorithms and state-of-the-art methods on Qr. The last two columns indicate whether each method uses global/local feature. And “Interest Seam Image” means the proposed retrieval system without scene verification.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5867400"/>
            <a:ext cx="5291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[2] Chum et al,  CIVR’2007   [12] </a:t>
            </a:r>
            <a:r>
              <a:rPr lang="en-US" dirty="0" err="1">
                <a:solidFill>
                  <a:srgbClr val="FFFFFF"/>
                </a:solidFill>
              </a:rPr>
              <a:t>Nog</a:t>
            </a:r>
            <a:r>
              <a:rPr lang="en-US" dirty="0">
                <a:solidFill>
                  <a:srgbClr val="FFFFFF"/>
                </a:solidFill>
              </a:rPr>
              <a:t> et al, TMM’2002</a:t>
            </a:r>
          </a:p>
          <a:p>
            <a:r>
              <a:rPr lang="en-US" dirty="0">
                <a:solidFill>
                  <a:srgbClr val="FFFFFF"/>
                </a:solidFill>
              </a:rPr>
              <a:t>[3] </a:t>
            </a:r>
            <a:r>
              <a:rPr lang="en-US" dirty="0" err="1">
                <a:solidFill>
                  <a:srgbClr val="FFFFFF"/>
                </a:solidFill>
              </a:rPr>
              <a:t>Douze</a:t>
            </a:r>
            <a:r>
              <a:rPr lang="en-US" dirty="0">
                <a:solidFill>
                  <a:srgbClr val="FFFFFF"/>
                </a:solidFill>
              </a:rPr>
              <a:t> et al, CIVR’2009   [18] Wu et al, SIGMM’2009</a:t>
            </a:r>
          </a:p>
        </p:txBody>
      </p:sp>
    </p:spTree>
    <p:extLst>
      <p:ext uri="{BB962C8B-B14F-4D97-AF65-F5344CB8AC3E}">
        <p14:creationId xmlns:p14="http://schemas.microsoft.com/office/powerpoint/2010/main" val="32806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number of min-hash keys</a:t>
            </a:r>
            <a:endParaRPr lang="en-US" dirty="0"/>
          </a:p>
        </p:txBody>
      </p:sp>
      <p:pic>
        <p:nvPicPr>
          <p:cNvPr id="4" name="Picture 3" descr="MinHash_Q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1371600"/>
            <a:ext cx="5867400" cy="4400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850" y="5734050"/>
            <a:ext cx="289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test is performed with </a:t>
            </a:r>
            <a:r>
              <a:rPr lang="en-US" b="1" dirty="0" err="1">
                <a:solidFill>
                  <a:srgbClr val="FFFFFF"/>
                </a:solidFill>
              </a:rPr>
              <a:t>Qr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2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Gaussian central prior</a:t>
            </a:r>
            <a:endParaRPr lang="en-US" dirty="0"/>
          </a:p>
        </p:txBody>
      </p:sp>
      <p:pic>
        <p:nvPicPr>
          <p:cNvPr id="4" name="Picture 2" descr="\\msra-face01\CVPR10_Plot\GaussPrior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828800"/>
            <a:ext cx="5867400" cy="440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1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scene verification</a:t>
            </a:r>
            <a:endParaRPr lang="en-US" dirty="0"/>
          </a:p>
        </p:txBody>
      </p:sp>
      <p:pic>
        <p:nvPicPr>
          <p:cNvPr id="4" name="Picture 2" descr="\\msra-face01\CVPR10_Plot\RerankLes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5867400" cy="440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4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comparison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752600"/>
          <a:ext cx="822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600200"/>
                <a:gridCol w="1676400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Approaches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mAP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Memory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Speed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Min-Hash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0.8886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720 Bytes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4.09s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Min-Hash + Temporal Context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0.9165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1080 Bytes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0.47s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Min-Hash + Temporal Context</a:t>
                      </a:r>
                    </a:p>
                    <a:p>
                      <a:pPr algn="ctr"/>
                      <a:r>
                        <a:rPr lang="en-US" smtClean="0">
                          <a:solidFill>
                            <a:schemeClr val="bg1"/>
                          </a:solidFill>
                        </a:rPr>
                        <a:t>+ Scene</a:t>
                      </a:r>
                      <a:r>
                        <a:rPr lang="en-US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Verification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0.9401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480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Bytes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0.24s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1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r>
              <a:rPr lang="en-US" dirty="0" smtClean="0"/>
              <a:t>Our contributions</a:t>
            </a:r>
          </a:p>
          <a:p>
            <a:pPr lvl="1"/>
            <a:r>
              <a:rPr lang="en-US" dirty="0" smtClean="0"/>
              <a:t>Interest seam image: an efficient video content synopsis </a:t>
            </a:r>
          </a:p>
          <a:p>
            <a:pPr lvl="1"/>
            <a:r>
              <a:rPr lang="en-US" dirty="0" smtClean="0"/>
              <a:t>An efficient, discriminative and invariant video signature</a:t>
            </a:r>
          </a:p>
          <a:p>
            <a:pPr lvl="1"/>
            <a:r>
              <a:rPr lang="en-US" dirty="0" smtClean="0"/>
              <a:t>An video retrieval system leveraging temporal context</a:t>
            </a:r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Explore other applications of interest seam image.</a:t>
            </a:r>
          </a:p>
          <a:p>
            <a:pPr lvl="1"/>
            <a:r>
              <a:rPr lang="en-US" dirty="0" smtClean="0"/>
              <a:t>Further improve the robustness of the interest seam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17949" r="29375" b="50769"/>
          <a:stretch>
            <a:fillRect/>
          </a:stretch>
        </p:blipFill>
        <p:spPr bwMode="auto">
          <a:xfrm>
            <a:off x="4800600" y="457200"/>
            <a:ext cx="411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8936" r="28630" b="38144"/>
          <a:stretch>
            <a:fillRect/>
          </a:stretch>
        </p:blipFill>
        <p:spPr bwMode="auto">
          <a:xfrm>
            <a:off x="0" y="1828800"/>
            <a:ext cx="39036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219200" y="51054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00"/>
                </a:solidFill>
              </a:rPr>
              <a:t>2011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W. T. Freeman and C. Weissman, </a:t>
            </a:r>
            <a:r>
              <a:rPr lang="en-US" altLang="en-US" sz="1800" i="1">
                <a:solidFill>
                  <a:srgbClr val="000000"/>
                </a:solidFill>
              </a:rPr>
              <a:t>Television control by hand gestures</a:t>
            </a:r>
            <a:r>
              <a:rPr lang="en-US" altLang="en-US" sz="1800">
                <a:solidFill>
                  <a:srgbClr val="000000"/>
                </a:solidFill>
              </a:rPr>
              <a:t>, International Workshop on Automatic Face- and Gesture- Recognition, IEEE Computer Society, Zurich, Switzerland, June, 1995, pp. 179--183. </a:t>
            </a:r>
            <a:r>
              <a:rPr lang="en-US" altLang="en-US" sz="1800">
                <a:solidFill>
                  <a:srgbClr val="000000"/>
                </a:solidFill>
                <a:hlinkClick r:id="rId5"/>
              </a:rPr>
              <a:t>MERL-TR94-24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0" y="51054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00"/>
                </a:solidFill>
              </a:rPr>
              <a:t>1995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51282" r="29375" b="16924"/>
          <a:stretch>
            <a:fillRect/>
          </a:stretch>
        </p:blipFill>
        <p:spPr bwMode="auto">
          <a:xfrm>
            <a:off x="4724400" y="457200"/>
            <a:ext cx="4114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Interfaces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4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4.5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angHuaTheme">
      <a:dk1>
        <a:srgbClr val="FFFFFF"/>
      </a:dk1>
      <a:lt1>
        <a:srgbClr val="0F243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C000"/>
      </a:folHlink>
    </a:clrScheme>
    <a:fontScheme name="Custom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61</TotalTime>
  <Words>2997</Words>
  <Application>Microsoft Office PowerPoint</Application>
  <PresentationFormat>On-screen Show (4:3)</PresentationFormat>
  <Paragraphs>654</Paragraphs>
  <Slides>89</Slides>
  <Notes>20</Notes>
  <HiddenSlides>1</HiddenSlides>
  <MMClips>12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Oriel</vt:lpstr>
      <vt:lpstr>Office Theme</vt:lpstr>
      <vt:lpstr>Equation</vt:lpstr>
      <vt:lpstr>Document</vt:lpstr>
      <vt:lpstr>CS598 Visual Information Retrieval</vt:lpstr>
      <vt:lpstr>Lecture VII</vt:lpstr>
      <vt:lpstr>What is an action?</vt:lpstr>
      <vt:lpstr>Human activity in video</vt:lpstr>
      <vt:lpstr>How do we represent actions?</vt:lpstr>
      <vt:lpstr>What is the purpose of action recognition?</vt:lpstr>
      <vt:lpstr>Surveillance</vt:lpstr>
      <vt:lpstr>Interfaces</vt:lpstr>
      <vt:lpstr>Interfaces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PowerPoint Presentation</vt:lpstr>
      <vt:lpstr>Approach</vt:lpstr>
      <vt:lpstr>Results</vt:lpstr>
      <vt:lpstr>Action Recognition using Pose and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results</vt:lpstr>
      <vt:lpstr>Take-home messages</vt:lpstr>
      <vt:lpstr>Take-home messages</vt:lpstr>
      <vt:lpstr>What is an action?</vt:lpstr>
      <vt:lpstr>Lecture VII</vt:lpstr>
      <vt:lpstr>Problem to solve</vt:lpstr>
      <vt:lpstr>Specifications</vt:lpstr>
      <vt:lpstr>Applications</vt:lpstr>
      <vt:lpstr>Outline</vt:lpstr>
      <vt:lpstr>Interest seam image </vt:lpstr>
      <vt:lpstr>Interest seam</vt:lpstr>
      <vt:lpstr>Saliency map</vt:lpstr>
      <vt:lpstr>Saliency map</vt:lpstr>
      <vt:lpstr>Find the interest seam</vt:lpstr>
      <vt:lpstr>Naïve slice vs interest seam</vt:lpstr>
      <vt:lpstr>Key-frame based representation</vt:lpstr>
      <vt:lpstr>Key-frame v.s. interest seam image</vt:lpstr>
      <vt:lpstr> Key-frame v.s. interest seam image</vt:lpstr>
      <vt:lpstr>Seam under editing</vt:lpstr>
      <vt:lpstr>Seam under editing</vt:lpstr>
      <vt:lpstr>Seam under editing</vt:lpstr>
      <vt:lpstr>Seam under editing</vt:lpstr>
      <vt:lpstr>Outline</vt:lpstr>
      <vt:lpstr>Local feature extraction</vt:lpstr>
      <vt:lpstr>Bag-of-features to bag-of-visual-words</vt:lpstr>
      <vt:lpstr>Similarity measure</vt:lpstr>
      <vt:lpstr>Min-hash</vt:lpstr>
      <vt:lpstr>Min-hash</vt:lpstr>
      <vt:lpstr>Video signature</vt:lpstr>
      <vt:lpstr>Outline</vt:lpstr>
      <vt:lpstr>Inverted file indexing</vt:lpstr>
      <vt:lpstr>Temporal context</vt:lpstr>
      <vt:lpstr>Redefinition of similarity</vt:lpstr>
      <vt:lpstr>Sorted inverted list</vt:lpstr>
      <vt:lpstr>Scene verification with GIST</vt:lpstr>
      <vt:lpstr>Scene verification with GIST</vt:lpstr>
      <vt:lpstr>Outline</vt:lpstr>
      <vt:lpstr>Dataset</vt:lpstr>
      <vt:lpstr>PowerPoint Presentation</vt:lpstr>
      <vt:lpstr>Experimental settings and criterion</vt:lpstr>
      <vt:lpstr>Retrieval accuracy on Qt</vt:lpstr>
      <vt:lpstr>Retrieval accuracy on Qr</vt:lpstr>
      <vt:lpstr>Impact of number of min-hash keys</vt:lpstr>
      <vt:lpstr>Impact of Gaussian central prior</vt:lpstr>
      <vt:lpstr>Impact of scene verification</vt:lpstr>
      <vt:lpstr>Efficiency comparison</vt:lpstr>
      <vt:lpstr>Conclusion</vt:lpstr>
    </vt:vector>
  </TitlesOfParts>
  <Company>Stevens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CS598 Visual Information Retrieval</dc:title>
  <dc:creator>Gang Hua</dc:creator>
  <cp:lastModifiedBy>Gang Hua</cp:lastModifiedBy>
  <cp:revision>40</cp:revision>
  <dcterms:created xsi:type="dcterms:W3CDTF">2014-03-17T14:39:16Z</dcterms:created>
  <dcterms:modified xsi:type="dcterms:W3CDTF">2014-03-17T15:42:27Z</dcterms:modified>
</cp:coreProperties>
</file>